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6" r:id="rId5"/>
    <p:sldId id="267" r:id="rId6"/>
    <p:sldId id="261" r:id="rId7"/>
    <p:sldId id="262" r:id="rId8"/>
    <p:sldId id="263" r:id="rId9"/>
    <p:sldId id="264" r:id="rId10"/>
    <p:sldId id="268" r:id="rId11"/>
    <p:sldId id="265" r:id="rId12"/>
    <p:sldId id="269"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296"/>
  </p:normalViewPr>
  <p:slideViewPr>
    <p:cSldViewPr snapToGrid="0" snapToObjects="1">
      <p:cViewPr varScale="1">
        <p:scale>
          <a:sx n="121" d="100"/>
          <a:sy n="121" d="100"/>
        </p:scale>
        <p:origin x="200" y="3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DE88D-EFCA-8648-AD0D-18E10149C0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CA9046A-58E6-5F46-8943-AE664844D6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7266F7D-4173-3F4D-ABCA-D9ADAD964ED4}"/>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5" name="Footer Placeholder 4">
            <a:extLst>
              <a:ext uri="{FF2B5EF4-FFF2-40B4-BE49-F238E27FC236}">
                <a16:creationId xmlns:a16="http://schemas.microsoft.com/office/drawing/2014/main" id="{F8012D24-479A-0447-AF16-1DC64DC0C5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117A1E-5D6A-0142-B406-EF2E22202DF6}"/>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2039963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CB451-FF28-0949-B540-7E96B2C9D7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E8B460B-EA00-C547-87F9-7E12DF563E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E35A4F-26DD-2940-BD03-1201E0CA1B16}"/>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5" name="Footer Placeholder 4">
            <a:extLst>
              <a:ext uri="{FF2B5EF4-FFF2-40B4-BE49-F238E27FC236}">
                <a16:creationId xmlns:a16="http://schemas.microsoft.com/office/drawing/2014/main" id="{2C9566D5-ECEF-B04B-B35D-EF53EC68B3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19617B-730D-D247-815C-5F54BBABDE8C}"/>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4168279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320D8B-6600-0A4A-B811-4CEAD990A35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0C625F-B2EF-0B44-B157-EAD87C641F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C4FA52-C01C-BF42-9D55-27191570EDC3}"/>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5" name="Footer Placeholder 4">
            <a:extLst>
              <a:ext uri="{FF2B5EF4-FFF2-40B4-BE49-F238E27FC236}">
                <a16:creationId xmlns:a16="http://schemas.microsoft.com/office/drawing/2014/main" id="{7A4581C4-CBD5-724C-9305-BC118CE88B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08F2B3-B09D-2C4B-963A-2443967E406D}"/>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2185743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A18EE-8AB4-9E4B-BE01-419462C412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B529C8-C400-AA48-9D9C-F328C7E962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9AEF19-03D0-EB4B-BE63-2F321B3076D9}"/>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5" name="Footer Placeholder 4">
            <a:extLst>
              <a:ext uri="{FF2B5EF4-FFF2-40B4-BE49-F238E27FC236}">
                <a16:creationId xmlns:a16="http://schemas.microsoft.com/office/drawing/2014/main" id="{91B0D2C0-D069-CC44-AED9-57041869CD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A3CB00-EF1E-5447-B80E-B91370A35C39}"/>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617336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143C5-9DE2-034E-AF3F-316D04A9FF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183B6FB-66DF-8D4E-B313-88F66A7877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025FFB-D06F-6A4D-AFAD-22545F18911B}"/>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5" name="Footer Placeholder 4">
            <a:extLst>
              <a:ext uri="{FF2B5EF4-FFF2-40B4-BE49-F238E27FC236}">
                <a16:creationId xmlns:a16="http://schemas.microsoft.com/office/drawing/2014/main" id="{0975DBA9-0FBA-2E44-B62A-EC604AFFE3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B0B61F-6F4B-E742-9BD4-5F4D2EDC198C}"/>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1395548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C62FB-FC75-1B46-BDA5-D8B9DDFA82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612C4B5-B11D-7241-BD7D-2C5B4982C4F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83BF060-90D9-D04F-B8CA-BEE26EE3540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B9FA186-6AE9-4742-8312-EB874F0628B1}"/>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6" name="Footer Placeholder 5">
            <a:extLst>
              <a:ext uri="{FF2B5EF4-FFF2-40B4-BE49-F238E27FC236}">
                <a16:creationId xmlns:a16="http://schemas.microsoft.com/office/drawing/2014/main" id="{8623B9CF-C32C-2945-861A-AC9D0AEFB6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A13191-CE40-6045-BDF3-867C346D1942}"/>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3559537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EDEFC-8A38-DC4F-8BC5-D984A6029D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4CEA283-E2A5-2049-897F-D43278938E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50E8AE3-C5DC-DC49-BD5F-24DF2FB704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F4675C2-CCB8-3E40-88A3-666B6548FD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7B6D9A1-3E46-3F42-B14D-4C4A209F2A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492A254-E7B0-7F44-B008-1608F51FCB32}"/>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8" name="Footer Placeholder 7">
            <a:extLst>
              <a:ext uri="{FF2B5EF4-FFF2-40B4-BE49-F238E27FC236}">
                <a16:creationId xmlns:a16="http://schemas.microsoft.com/office/drawing/2014/main" id="{9A527605-AE42-5C46-BE91-5D421A9DB7E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44C0BAA-7371-0843-920E-FCEA6580B32C}"/>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1497582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80BC4-2CE0-0040-B7A3-A3D13AC7B9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4F91AD6-78C0-9E44-9837-001544F7452D}"/>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4" name="Footer Placeholder 3">
            <a:extLst>
              <a:ext uri="{FF2B5EF4-FFF2-40B4-BE49-F238E27FC236}">
                <a16:creationId xmlns:a16="http://schemas.microsoft.com/office/drawing/2014/main" id="{DC8F17AB-3F3E-504C-A238-697BEBFA62A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1C4743-51F1-444F-9E2C-489A91C336E6}"/>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3971970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822A7B-9C1F-1C45-B2CE-EC86A074D14E}"/>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3" name="Footer Placeholder 2">
            <a:extLst>
              <a:ext uri="{FF2B5EF4-FFF2-40B4-BE49-F238E27FC236}">
                <a16:creationId xmlns:a16="http://schemas.microsoft.com/office/drawing/2014/main" id="{BF628DBE-CA68-D948-BDED-75CF63B45B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6EEED4-57BC-7448-A696-1F091C85E488}"/>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4049872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2C927-2408-9A45-A119-7E28A86886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56A5BB8-D0BD-4445-BC49-7A4BDF8052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5A592B6-BC01-D647-A04E-59D36C9C29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B89938-1874-9247-B91F-809D73C05368}"/>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6" name="Footer Placeholder 5">
            <a:extLst>
              <a:ext uri="{FF2B5EF4-FFF2-40B4-BE49-F238E27FC236}">
                <a16:creationId xmlns:a16="http://schemas.microsoft.com/office/drawing/2014/main" id="{60B822B7-4556-C34E-8C3C-1AF515EACE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A050A2-B713-024F-940E-18DC8B3C1676}"/>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3180085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C1EDB-691C-7B42-8854-66DD3391B7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14CE0F4-B1D9-C54C-9AF5-5F4C0A3C32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CD91C6E-1437-5E41-81C9-BD7B83452E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7C7974-CC63-B343-9381-2D774C57A07A}"/>
              </a:ext>
            </a:extLst>
          </p:cNvPr>
          <p:cNvSpPr>
            <a:spLocks noGrp="1"/>
          </p:cNvSpPr>
          <p:nvPr>
            <p:ph type="dt" sz="half" idx="10"/>
          </p:nvPr>
        </p:nvSpPr>
        <p:spPr/>
        <p:txBody>
          <a:bodyPr/>
          <a:lstStyle/>
          <a:p>
            <a:fld id="{1425AF1B-47DB-6743-8D1B-E48CD284285E}" type="datetimeFigureOut">
              <a:rPr lang="en-US" smtClean="0"/>
              <a:t>4/6/22</a:t>
            </a:fld>
            <a:endParaRPr lang="en-US"/>
          </a:p>
        </p:txBody>
      </p:sp>
      <p:sp>
        <p:nvSpPr>
          <p:cNvPr id="6" name="Footer Placeholder 5">
            <a:extLst>
              <a:ext uri="{FF2B5EF4-FFF2-40B4-BE49-F238E27FC236}">
                <a16:creationId xmlns:a16="http://schemas.microsoft.com/office/drawing/2014/main" id="{8FBE1524-4D36-B341-A7E9-A82C202C64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C7236B-045E-804D-A8EC-6069658A297A}"/>
              </a:ext>
            </a:extLst>
          </p:cNvPr>
          <p:cNvSpPr>
            <a:spLocks noGrp="1"/>
          </p:cNvSpPr>
          <p:nvPr>
            <p:ph type="sldNum" sz="quarter" idx="12"/>
          </p:nvPr>
        </p:nvSpPr>
        <p:spPr/>
        <p:txBody>
          <a:bodyPr/>
          <a:lstStyle/>
          <a:p>
            <a:fld id="{59DDB2DD-8D80-564F-8471-8969D625F676}" type="slidenum">
              <a:rPr lang="en-US" smtClean="0"/>
              <a:t>‹#›</a:t>
            </a:fld>
            <a:endParaRPr lang="en-US"/>
          </a:p>
        </p:txBody>
      </p:sp>
    </p:spTree>
    <p:extLst>
      <p:ext uri="{BB962C8B-B14F-4D97-AF65-F5344CB8AC3E}">
        <p14:creationId xmlns:p14="http://schemas.microsoft.com/office/powerpoint/2010/main" val="139816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696EA2-0961-2F4D-8057-07E014B991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30B693F-0A38-6D44-8AA9-1B39EFE47D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8E4757-DD03-4E4C-BF8C-5B660219BFC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25AF1B-47DB-6743-8D1B-E48CD284285E}" type="datetimeFigureOut">
              <a:rPr lang="en-US" smtClean="0"/>
              <a:t>4/6/22</a:t>
            </a:fld>
            <a:endParaRPr lang="en-US"/>
          </a:p>
        </p:txBody>
      </p:sp>
      <p:sp>
        <p:nvSpPr>
          <p:cNvPr id="5" name="Footer Placeholder 4">
            <a:extLst>
              <a:ext uri="{FF2B5EF4-FFF2-40B4-BE49-F238E27FC236}">
                <a16:creationId xmlns:a16="http://schemas.microsoft.com/office/drawing/2014/main" id="{45CC69D7-7413-9843-A4A9-AFE9A43980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9646E7F-68C8-364F-9E75-C618018CCC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DDB2DD-8D80-564F-8471-8969D625F676}" type="slidenum">
              <a:rPr lang="en-US" smtClean="0"/>
              <a:t>‹#›</a:t>
            </a:fld>
            <a:endParaRPr lang="en-US"/>
          </a:p>
        </p:txBody>
      </p:sp>
    </p:spTree>
    <p:extLst>
      <p:ext uri="{BB962C8B-B14F-4D97-AF65-F5344CB8AC3E}">
        <p14:creationId xmlns:p14="http://schemas.microsoft.com/office/powerpoint/2010/main" val="1654417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Telehealth and Oncology</a:t>
            </a:r>
          </a:p>
        </p:txBody>
      </p:sp>
      <p:sp>
        <p:nvSpPr>
          <p:cNvPr id="3" name="Subtitle 2"/>
          <p:cNvSpPr>
            <a:spLocks noGrp="1"/>
          </p:cNvSpPr>
          <p:nvPr>
            <p:ph type="subTitle" idx="1"/>
          </p:nvPr>
        </p:nvSpPr>
        <p:spPr/>
        <p:txBody>
          <a:bodyPr>
            <a:normAutofit fontScale="92500" lnSpcReduction="10000"/>
          </a:bodyPr>
          <a:lstStyle/>
          <a:p>
            <a:endParaRPr lang="en-US" dirty="0"/>
          </a:p>
          <a:p>
            <a:r>
              <a:rPr lang="en-US" dirty="0"/>
              <a:t>Merrill Sloan May</a:t>
            </a:r>
          </a:p>
          <a:p>
            <a:r>
              <a:rPr lang="en-US" dirty="0"/>
              <a:t>March 14, 2022</a:t>
            </a:r>
          </a:p>
          <a:p>
            <a:r>
              <a:rPr lang="en-US" dirty="0"/>
              <a:t>Chair: Dr. Grimsley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2B018-3B72-764B-9768-A799FDB3FE7C}"/>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C8D632EB-A602-214D-8F26-E1C227D64026}"/>
              </a:ext>
            </a:extLst>
          </p:cNvPr>
          <p:cNvSpPr>
            <a:spLocks noGrp="1"/>
          </p:cNvSpPr>
          <p:nvPr>
            <p:ph idx="1"/>
          </p:nvPr>
        </p:nvSpPr>
        <p:spPr/>
        <p:txBody>
          <a:bodyPr/>
          <a:lstStyle/>
          <a:p>
            <a:r>
              <a:rPr lang="en-US" dirty="0"/>
              <a:t>While conducting research it was difficult to find articles specifically related to only telehealth and oncology. Most were also related to patients using telemedicine during the pandemic, but not specific to the actual nurse’s role while utilizing telemedicine. </a:t>
            </a:r>
          </a:p>
          <a:p>
            <a:r>
              <a:rPr lang="en-US" dirty="0"/>
              <a:t>The gap found while reviewing articles was patient satisfaction with the care they are receiving while using telemedicine. </a:t>
            </a:r>
          </a:p>
          <a:p>
            <a:r>
              <a:rPr lang="en-US" dirty="0"/>
              <a:t>Conducting another study that further investigates how patients feel and their satisfaction regarding telemedicine </a:t>
            </a:r>
            <a:r>
              <a:rPr lang="en-US"/>
              <a:t>is needed</a:t>
            </a:r>
            <a:r>
              <a:rPr lang="en-US" dirty="0"/>
              <a:t>.</a:t>
            </a:r>
          </a:p>
        </p:txBody>
      </p:sp>
    </p:spTree>
    <p:extLst>
      <p:ext uri="{BB962C8B-B14F-4D97-AF65-F5344CB8AC3E}">
        <p14:creationId xmlns:p14="http://schemas.microsoft.com/office/powerpoint/2010/main" val="2744543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F4426-17E9-D149-B921-0AA85EB1E0AB}"/>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7B30F06A-AC07-F445-8FB1-600318CE9705}"/>
              </a:ext>
            </a:extLst>
          </p:cNvPr>
          <p:cNvSpPr>
            <a:spLocks noGrp="1"/>
          </p:cNvSpPr>
          <p:nvPr>
            <p:ph idx="1"/>
          </p:nvPr>
        </p:nvSpPr>
        <p:spPr/>
        <p:txBody>
          <a:bodyPr>
            <a:normAutofit fontScale="62500" lnSpcReduction="20000"/>
          </a:bodyPr>
          <a:lstStyle/>
          <a:p>
            <a:r>
              <a:rPr lang="en-US" dirty="0"/>
              <a:t>Hasson, S. P., </a:t>
            </a:r>
            <a:r>
              <a:rPr lang="en-US" dirty="0" err="1"/>
              <a:t>Waissengrin</a:t>
            </a:r>
            <a:r>
              <a:rPr lang="en-US" dirty="0"/>
              <a:t>, B., </a:t>
            </a:r>
            <a:r>
              <a:rPr lang="en-US" dirty="0" err="1"/>
              <a:t>Shachar</a:t>
            </a:r>
            <a:r>
              <a:rPr lang="en-US" dirty="0"/>
              <a:t>, E., </a:t>
            </a:r>
            <a:r>
              <a:rPr lang="en-US" dirty="0" err="1"/>
              <a:t>Hodruj</a:t>
            </a:r>
            <a:r>
              <a:rPr lang="en-US" dirty="0"/>
              <a:t>, M., </a:t>
            </a:r>
            <a:r>
              <a:rPr lang="en-US" dirty="0" err="1"/>
              <a:t>Fayngor</a:t>
            </a:r>
            <a:r>
              <a:rPr lang="en-US" dirty="0"/>
              <a:t>, R., </a:t>
            </a:r>
            <a:r>
              <a:rPr lang="en-US" dirty="0" err="1"/>
              <a:t>Brezis</a:t>
            </a:r>
            <a:r>
              <a:rPr lang="en-US" dirty="0"/>
              <a:t>, M., </a:t>
            </a:r>
            <a:r>
              <a:rPr lang="en-US" dirty="0" err="1"/>
              <a:t>Nikolaevski</a:t>
            </a:r>
            <a:r>
              <a:rPr lang="en-US" dirty="0"/>
              <a:t>-Berlin, A., </a:t>
            </a:r>
            <a:r>
              <a:rPr lang="en-US" dirty="0" err="1"/>
              <a:t>Pelles</a:t>
            </a:r>
            <a:r>
              <a:rPr lang="en-US" dirty="0"/>
              <a:t>, S., 	</a:t>
            </a:r>
            <a:r>
              <a:rPr lang="en-US" dirty="0" err="1"/>
              <a:t>Safra</a:t>
            </a:r>
            <a:r>
              <a:rPr lang="en-US" dirty="0"/>
              <a:t>, T., </a:t>
            </a:r>
            <a:r>
              <a:rPr lang="en-US" dirty="0" err="1"/>
              <a:t>Geva</a:t>
            </a:r>
            <a:r>
              <a:rPr lang="en-US" dirty="0"/>
              <a:t>, R., &amp; Wolf, I. (2021). Rapid Implementation of Telemedicine During the COVID-19		Pandemic: Perspectives and Preferences of Patients with Cancer. </a:t>
            </a:r>
            <a:r>
              <a:rPr lang="en-US" i="1" dirty="0"/>
              <a:t>The Oncologist</a:t>
            </a:r>
            <a:r>
              <a:rPr lang="en-US" dirty="0"/>
              <a:t>, </a:t>
            </a:r>
            <a:r>
              <a:rPr lang="en-US" i="1" dirty="0"/>
              <a:t>26</a:t>
            </a:r>
            <a:r>
              <a:rPr lang="en-US" dirty="0"/>
              <a:t>(4), e679–e685. 	https://doi.org/10.1002/onco.13676</a:t>
            </a:r>
          </a:p>
          <a:p>
            <a:pPr marL="0" indent="0">
              <a:buNone/>
            </a:pPr>
            <a:endParaRPr lang="en-US" dirty="0"/>
          </a:p>
          <a:p>
            <a:r>
              <a:rPr lang="en-US" dirty="0" err="1"/>
              <a:t>Koivunen</a:t>
            </a:r>
            <a:r>
              <a:rPr lang="en-US" dirty="0"/>
              <a:t>, M., &amp; </a:t>
            </a:r>
            <a:r>
              <a:rPr lang="en-US" dirty="0" err="1"/>
              <a:t>Saranto</a:t>
            </a:r>
            <a:r>
              <a:rPr lang="en-US" dirty="0"/>
              <a:t>, K. (2018). Nursing professionals’ experiences of the facilitators and barriers to the 	use of telehealth applications: a systematic review of qualitative studies. </a:t>
            </a:r>
            <a:r>
              <a:rPr lang="en-US" i="1" dirty="0"/>
              <a:t>Scandinavian Journal of 	Caring Sciences</a:t>
            </a:r>
            <a:r>
              <a:rPr lang="en-US" dirty="0"/>
              <a:t>, </a:t>
            </a:r>
            <a:r>
              <a:rPr lang="en-US" i="1" dirty="0"/>
              <a:t>32</a:t>
            </a:r>
            <a:r>
              <a:rPr lang="en-US" dirty="0"/>
              <a:t>(1), 24–44. https://doi.org/10.1111/scs.12445</a:t>
            </a:r>
          </a:p>
          <a:p>
            <a:pPr marL="0" indent="0">
              <a:buNone/>
            </a:pPr>
            <a:endParaRPr lang="en-US" dirty="0"/>
          </a:p>
          <a:p>
            <a:r>
              <a:rPr lang="en-US" dirty="0" err="1"/>
              <a:t>Nittari</a:t>
            </a:r>
            <a:r>
              <a:rPr lang="en-US" dirty="0"/>
              <a:t>, G., </a:t>
            </a:r>
            <a:r>
              <a:rPr lang="en-US" dirty="0" err="1"/>
              <a:t>Khuman</a:t>
            </a:r>
            <a:r>
              <a:rPr lang="en-US" dirty="0"/>
              <a:t>, R., Baldoni, S., Pallotta, G., </a:t>
            </a:r>
            <a:r>
              <a:rPr lang="en-US" dirty="0" err="1"/>
              <a:t>Battineni</a:t>
            </a:r>
            <a:r>
              <a:rPr lang="en-US" dirty="0"/>
              <a:t>, G., &amp; </a:t>
            </a:r>
            <a:r>
              <a:rPr lang="en-US" dirty="0" err="1"/>
              <a:t>Sirignano</a:t>
            </a:r>
            <a:r>
              <a:rPr lang="en-US" dirty="0"/>
              <a:t>, A. et al. (2021). </a:t>
            </a:r>
            <a:r>
              <a:rPr lang="en-US" i="1" dirty="0"/>
              <a:t>Telemedicine 	Practice: Review of the Current Ethical and Legal Challenges</a:t>
            </a:r>
            <a:r>
              <a:rPr lang="en-US" dirty="0"/>
              <a:t>. Mary Ann Liebert, Inc., publishers. 	Retrieved from https://www.liebertpub.com/doi/full/10.1089/tmj.2019.0158.</a:t>
            </a:r>
          </a:p>
          <a:p>
            <a:pPr marL="0" indent="0">
              <a:buNone/>
            </a:pPr>
            <a:endParaRPr lang="en-US" dirty="0"/>
          </a:p>
          <a:p>
            <a:r>
              <a:rPr lang="en-US" dirty="0" err="1"/>
              <a:t>Raffenaud</a:t>
            </a:r>
            <a:r>
              <a:rPr lang="en-US" dirty="0"/>
              <a:t>, A., Yeung, T., </a:t>
            </a:r>
            <a:r>
              <a:rPr lang="en-US" dirty="0" err="1"/>
              <a:t>Gurupur</a:t>
            </a:r>
            <a:r>
              <a:rPr lang="en-US" dirty="0"/>
              <a:t>, V., &amp; Fernandes, S. L. (2019). Utilizing telemedicine in oncology settings: 	Patient </a:t>
            </a:r>
            <a:r>
              <a:rPr lang="en-US" dirty="0" err="1"/>
              <a:t>favourability</a:t>
            </a:r>
            <a:r>
              <a:rPr lang="en-US" dirty="0"/>
              <a:t> rates and perceptions of use analysis using Chi-Square and neural 	networks. </a:t>
            </a:r>
            <a:r>
              <a:rPr lang="en-US" i="1" dirty="0"/>
              <a:t>Technology &amp; Health Care</a:t>
            </a:r>
            <a:r>
              <a:rPr lang="en-US" dirty="0"/>
              <a:t>, </a:t>
            </a:r>
            <a:r>
              <a:rPr lang="en-US" i="1" dirty="0"/>
              <a:t>27</a:t>
            </a:r>
            <a:r>
              <a:rPr lang="en-US" dirty="0"/>
              <a:t>(2), 115–127. https://doi-org.proxygsu-	alb1.galileo.usg.edu/10.3233/THC-181293</a:t>
            </a:r>
          </a:p>
          <a:p>
            <a:pPr lvl="1"/>
            <a:endParaRPr lang="en-US" sz="800" dirty="0"/>
          </a:p>
        </p:txBody>
      </p:sp>
    </p:spTree>
    <p:extLst>
      <p:ext uri="{BB962C8B-B14F-4D97-AF65-F5344CB8AC3E}">
        <p14:creationId xmlns:p14="http://schemas.microsoft.com/office/powerpoint/2010/main" val="379443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CEBAE-8F7D-3845-AD1E-61058332F086}"/>
              </a:ext>
            </a:extLst>
          </p:cNvPr>
          <p:cNvSpPr>
            <a:spLocks noGrp="1"/>
          </p:cNvSpPr>
          <p:nvPr>
            <p:ph type="title"/>
          </p:nvPr>
        </p:nvSpPr>
        <p:spPr/>
        <p:txBody>
          <a:bodyPr/>
          <a:lstStyle/>
          <a:p>
            <a:r>
              <a:rPr lang="en-US" dirty="0"/>
              <a:t>References cont’d</a:t>
            </a:r>
          </a:p>
        </p:txBody>
      </p:sp>
      <p:sp>
        <p:nvSpPr>
          <p:cNvPr id="3" name="Content Placeholder 2">
            <a:extLst>
              <a:ext uri="{FF2B5EF4-FFF2-40B4-BE49-F238E27FC236}">
                <a16:creationId xmlns:a16="http://schemas.microsoft.com/office/drawing/2014/main" id="{9671BE17-ABA6-354B-9E69-498C19F594FB}"/>
              </a:ext>
            </a:extLst>
          </p:cNvPr>
          <p:cNvSpPr>
            <a:spLocks noGrp="1"/>
          </p:cNvSpPr>
          <p:nvPr>
            <p:ph idx="1"/>
          </p:nvPr>
        </p:nvSpPr>
        <p:spPr/>
        <p:txBody>
          <a:bodyPr>
            <a:normAutofit fontScale="70000" lnSpcReduction="20000"/>
          </a:bodyPr>
          <a:lstStyle/>
          <a:p>
            <a:r>
              <a:rPr lang="en-US" dirty="0"/>
              <a:t>Rising, K., Ward, M., Goldwater, J., </a:t>
            </a:r>
            <a:r>
              <a:rPr lang="en-US" dirty="0" err="1"/>
              <a:t>Bhagianadh</a:t>
            </a:r>
            <a:r>
              <a:rPr lang="en-US" dirty="0"/>
              <a:t>, D. and Hollander, J., 2018. </a:t>
            </a:r>
            <a:r>
              <a:rPr lang="en-US" i="1" dirty="0"/>
              <a:t>Framework to Advance 	Oncology-Related Telehealth | JCO Clinical Cancer Informatics</a:t>
            </a:r>
            <a:r>
              <a:rPr lang="en-US" dirty="0"/>
              <a:t>. [online] </a:t>
            </a:r>
            <a:r>
              <a:rPr lang="en-US" dirty="0" err="1"/>
              <a:t>Ascopubs.org</a:t>
            </a:r>
            <a:r>
              <a:rPr lang="en-US" dirty="0"/>
              <a:t>. 	Available at: https://ascopubs.org/doi/pdf/10.1200/CCI.17.00156</a:t>
            </a:r>
          </a:p>
          <a:p>
            <a:endParaRPr lang="en-US" dirty="0"/>
          </a:p>
          <a:p>
            <a:r>
              <a:rPr lang="en-US" dirty="0" err="1"/>
              <a:t>Rowett</a:t>
            </a:r>
            <a:r>
              <a:rPr lang="en-US" dirty="0"/>
              <a:t>, K. E., &amp; Christensen, D. (2020). Oncology Nurse Navigation: Expansion of the navigator 	role through telehealth. </a:t>
            </a:r>
            <a:r>
              <a:rPr lang="en-US" i="1" dirty="0"/>
              <a:t>Clinical Journal of Oncology Nursing</a:t>
            </a:r>
            <a:r>
              <a:rPr lang="en-US" dirty="0"/>
              <a:t>, </a:t>
            </a:r>
            <a:r>
              <a:rPr lang="en-US" i="1" dirty="0"/>
              <a:t>24</a:t>
            </a:r>
            <a:r>
              <a:rPr lang="en-US" dirty="0"/>
              <a:t>, 24–31. 	https://doi.org/10.1188/20.CJON.S1.24-31</a:t>
            </a:r>
          </a:p>
          <a:p>
            <a:pPr marL="0" indent="0">
              <a:buNone/>
            </a:pPr>
            <a:endParaRPr lang="en-US" dirty="0"/>
          </a:p>
          <a:p>
            <a:r>
              <a:rPr lang="en-US" dirty="0" err="1"/>
              <a:t>Shirke</a:t>
            </a:r>
            <a:r>
              <a:rPr lang="en-US" dirty="0"/>
              <a:t>, M. M., Shaikh, S. A., &amp; </a:t>
            </a:r>
            <a:r>
              <a:rPr lang="en-US" dirty="0" err="1"/>
              <a:t>Harky</a:t>
            </a:r>
            <a:r>
              <a:rPr lang="en-US" dirty="0"/>
              <a:t>, A. (2020). </a:t>
            </a:r>
            <a:r>
              <a:rPr lang="en-US" u="sng" dirty="0"/>
              <a:t>Implications of Telemedicine in Oncology during </a:t>
            </a:r>
            <a:r>
              <a:rPr lang="en-US" dirty="0"/>
              <a:t>	</a:t>
            </a:r>
            <a:r>
              <a:rPr lang="en-US" u="sng" dirty="0"/>
              <a:t>the COVID-19 Pandemic</a:t>
            </a:r>
            <a:r>
              <a:rPr lang="en-US" dirty="0"/>
              <a:t>. </a:t>
            </a:r>
            <a:r>
              <a:rPr lang="en-US" i="1" dirty="0"/>
              <a:t>Acta bio-medica : </a:t>
            </a:r>
            <a:r>
              <a:rPr lang="en-US" i="1" dirty="0" err="1"/>
              <a:t>Atenei</a:t>
            </a:r>
            <a:r>
              <a:rPr lang="en-US" i="1" dirty="0"/>
              <a:t> </a:t>
            </a:r>
            <a:r>
              <a:rPr lang="en-US" i="1" dirty="0" err="1"/>
              <a:t>Parmensis</a:t>
            </a:r>
            <a:r>
              <a:rPr lang="en-US" dirty="0"/>
              <a:t>, </a:t>
            </a:r>
            <a:r>
              <a:rPr lang="en-US" i="1" dirty="0"/>
              <a:t>91</a:t>
            </a:r>
            <a:r>
              <a:rPr lang="en-US" dirty="0"/>
              <a:t>(3), e2020022. 	https://doi.org/10.23750/abm.v91i3.9849</a:t>
            </a:r>
          </a:p>
          <a:p>
            <a:pPr marL="0" indent="0">
              <a:buNone/>
            </a:pPr>
            <a:endParaRPr lang="en-US" dirty="0"/>
          </a:p>
          <a:p>
            <a:r>
              <a:rPr lang="en-US" dirty="0" err="1"/>
              <a:t>Steingass</a:t>
            </a:r>
            <a:r>
              <a:rPr lang="en-US" dirty="0"/>
              <a:t>, S. K., &amp; Maloney-Newton, S. (2020). Telehealth Triage and Oncology Nursing Practice. </a:t>
            </a:r>
            <a:r>
              <a:rPr lang="en-US" i="1" dirty="0"/>
              <a:t>Seminars in Oncology Nursing</a:t>
            </a:r>
            <a:r>
              <a:rPr lang="en-US" dirty="0"/>
              <a:t>, </a:t>
            </a:r>
            <a:r>
              <a:rPr lang="en-US" i="1" dirty="0"/>
              <a:t>36</a:t>
            </a:r>
            <a:r>
              <a:rPr lang="en-US" dirty="0"/>
              <a:t>(3). https://doi.org/10.1016/j.soncn.2020.151019</a:t>
            </a:r>
          </a:p>
          <a:p>
            <a:endParaRPr lang="en-US" dirty="0"/>
          </a:p>
        </p:txBody>
      </p:sp>
    </p:spTree>
    <p:extLst>
      <p:ext uri="{BB962C8B-B14F-4D97-AF65-F5344CB8AC3E}">
        <p14:creationId xmlns:p14="http://schemas.microsoft.com/office/powerpoint/2010/main" val="33607444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D8D75-0DC8-F34C-993E-31B9A1E6CB33}"/>
              </a:ext>
            </a:extLst>
          </p:cNvPr>
          <p:cNvSpPr>
            <a:spLocks noGrp="1"/>
          </p:cNvSpPr>
          <p:nvPr>
            <p:ph type="title"/>
          </p:nvPr>
        </p:nvSpPr>
        <p:spPr/>
        <p:txBody>
          <a:bodyPr/>
          <a:lstStyle/>
          <a:p>
            <a:r>
              <a:rPr lang="en-US" dirty="0"/>
              <a:t>References cont’d</a:t>
            </a:r>
          </a:p>
        </p:txBody>
      </p:sp>
      <p:sp>
        <p:nvSpPr>
          <p:cNvPr id="3" name="Content Placeholder 2">
            <a:extLst>
              <a:ext uri="{FF2B5EF4-FFF2-40B4-BE49-F238E27FC236}">
                <a16:creationId xmlns:a16="http://schemas.microsoft.com/office/drawing/2014/main" id="{517F647F-E1F1-E848-964E-E081012F6B98}"/>
              </a:ext>
            </a:extLst>
          </p:cNvPr>
          <p:cNvSpPr>
            <a:spLocks noGrp="1"/>
          </p:cNvSpPr>
          <p:nvPr>
            <p:ph idx="1"/>
          </p:nvPr>
        </p:nvSpPr>
        <p:spPr/>
        <p:txBody>
          <a:bodyPr>
            <a:normAutofit fontScale="85000" lnSpcReduction="20000"/>
          </a:bodyPr>
          <a:lstStyle/>
          <a:p>
            <a:r>
              <a:rPr lang="en-US" dirty="0"/>
              <a:t>Thiessen, M., Soriano, A. M., Loewen, H. J., &amp; Decker, K. M. (2020). Impact of 	Telemedicine Use by Oncology Physicians on the Patient and Informal 		Caregiver Experience of Receiving Care: Protocol for a Scoping Review in the 	Context of COVID-19. </a:t>
            </a:r>
            <a:r>
              <a:rPr lang="en-US" i="1" dirty="0"/>
              <a:t>JMIR Research Protocols</a:t>
            </a:r>
            <a:r>
              <a:rPr lang="en-US" dirty="0"/>
              <a:t>, </a:t>
            </a:r>
            <a:r>
              <a:rPr lang="en-US" i="1" dirty="0"/>
              <a:t>9</a:t>
            </a:r>
            <a:r>
              <a:rPr lang="en-US" dirty="0"/>
              <a:t>(12), e25501. 	https://doi.org/10.2196/25501</a:t>
            </a:r>
          </a:p>
          <a:p>
            <a:pPr marL="0" indent="0">
              <a:buNone/>
            </a:pPr>
            <a:endParaRPr lang="en-US" dirty="0"/>
          </a:p>
          <a:p>
            <a:r>
              <a:rPr lang="en-US" dirty="0"/>
              <a:t>Wang, H., &amp; Zhang, L. (2020). Risk of COVID-19 for patients with cancer. </a:t>
            </a:r>
            <a:r>
              <a:rPr lang="en-US" i="1" dirty="0"/>
              <a:t>The 	Lancet Oncology</a:t>
            </a:r>
            <a:r>
              <a:rPr lang="en-US" dirty="0"/>
              <a:t>, </a:t>
            </a:r>
            <a:r>
              <a:rPr lang="en-US" i="1" dirty="0"/>
              <a:t>21</a:t>
            </a:r>
            <a:r>
              <a:rPr lang="en-US" dirty="0"/>
              <a:t>(4), e181. https://doi.org/10.1016/s1470-	2045(20)30149-2</a:t>
            </a:r>
          </a:p>
          <a:p>
            <a:pPr marL="0" indent="0">
              <a:buNone/>
            </a:pPr>
            <a:endParaRPr lang="en-US" dirty="0"/>
          </a:p>
          <a:p>
            <a:r>
              <a:rPr lang="en-US" dirty="0" err="1"/>
              <a:t>Yildiz</a:t>
            </a:r>
            <a:r>
              <a:rPr lang="en-US" dirty="0"/>
              <a:t>, F., &amp; </a:t>
            </a:r>
            <a:r>
              <a:rPr lang="en-US" dirty="0" err="1"/>
              <a:t>Oksuzoglu</a:t>
            </a:r>
            <a:r>
              <a:rPr lang="en-US" dirty="0"/>
              <a:t>, B. (2020). </a:t>
            </a:r>
            <a:r>
              <a:rPr lang="en-US" dirty="0" err="1"/>
              <a:t>Teleoncology</a:t>
            </a:r>
            <a:r>
              <a:rPr lang="en-US" dirty="0"/>
              <a:t> or telemedicine for oncology 	patients during the COVID-19 pandemic: the new normal for breast cancer 	survivors? </a:t>
            </a:r>
            <a:r>
              <a:rPr lang="en-US" i="1" dirty="0"/>
              <a:t>Future Oncology</a:t>
            </a:r>
            <a:r>
              <a:rPr lang="en-US" dirty="0"/>
              <a:t>, </a:t>
            </a:r>
            <a:r>
              <a:rPr lang="en-US" i="1" dirty="0"/>
              <a:t>16</a:t>
            </a:r>
            <a:r>
              <a:rPr lang="en-US" dirty="0"/>
              <a:t>(28), 2191–2195. 	https://doi.org/10.2217/fon-2020-0714</a:t>
            </a:r>
          </a:p>
          <a:p>
            <a:endParaRPr lang="en-US" dirty="0"/>
          </a:p>
        </p:txBody>
      </p:sp>
    </p:spTree>
    <p:extLst>
      <p:ext uri="{BB962C8B-B14F-4D97-AF65-F5344CB8AC3E}">
        <p14:creationId xmlns:p14="http://schemas.microsoft.com/office/powerpoint/2010/main" val="3863962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normAutofit/>
          </a:bodyPr>
          <a:lstStyle/>
          <a:p>
            <a:r>
              <a:rPr lang="en-US" dirty="0"/>
              <a:t>Due to the current pandemic, telemedicine has become a popular method for many Americans to continue seeing their physicians or practitioners. </a:t>
            </a:r>
          </a:p>
          <a:p>
            <a:r>
              <a:rPr lang="en-US" dirty="0"/>
              <a:t>Many nurses and physicians were forced to find other methods for their patients to continue their care related to their cancer diagnosis. </a:t>
            </a:r>
          </a:p>
          <a:p>
            <a:r>
              <a:rPr lang="en-US" dirty="0"/>
              <a:t>The aim of the scoping review is discussing implementation of telehealth by oncology nurses.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6777" y="299648"/>
            <a:ext cx="7503870" cy="949606"/>
          </a:xfrm>
        </p:spPr>
        <p:txBody>
          <a:bodyPr>
            <a:normAutofit/>
          </a:bodyPr>
          <a:lstStyle/>
          <a:p>
            <a:pPr algn="ctr"/>
            <a:r>
              <a:rPr lang="en-US" dirty="0"/>
              <a:t>Review of Literature</a:t>
            </a:r>
          </a:p>
        </p:txBody>
      </p:sp>
      <p:graphicFrame>
        <p:nvGraphicFramePr>
          <p:cNvPr id="7" name="Content Placeholder 6">
            <a:extLst>
              <a:ext uri="{FF2B5EF4-FFF2-40B4-BE49-F238E27FC236}">
                <a16:creationId xmlns:a16="http://schemas.microsoft.com/office/drawing/2014/main" id="{F2E55D24-3C8D-D546-99BD-377EFDD59B46}"/>
              </a:ext>
            </a:extLst>
          </p:cNvPr>
          <p:cNvGraphicFramePr>
            <a:graphicFrameLocks noGrp="1"/>
          </p:cNvGraphicFramePr>
          <p:nvPr>
            <p:ph idx="1"/>
            <p:extLst>
              <p:ext uri="{D42A27DB-BD31-4B8C-83A1-F6EECF244321}">
                <p14:modId xmlns:p14="http://schemas.microsoft.com/office/powerpoint/2010/main" val="1144534865"/>
              </p:ext>
            </p:extLst>
          </p:nvPr>
        </p:nvGraphicFramePr>
        <p:xfrm>
          <a:off x="2247900" y="1249254"/>
          <a:ext cx="7696200" cy="4258167"/>
        </p:xfrm>
        <a:graphic>
          <a:graphicData uri="http://schemas.openxmlformats.org/drawingml/2006/table">
            <a:tbl>
              <a:tblPr firstRow="1" firstCol="1" bandRow="1">
                <a:noFill/>
                <a:tableStyleId>{5C22544A-7EE6-4342-B048-85BDC9FD1C3A}</a:tableStyleId>
              </a:tblPr>
              <a:tblGrid>
                <a:gridCol w="2944670">
                  <a:extLst>
                    <a:ext uri="{9D8B030D-6E8A-4147-A177-3AD203B41FA5}">
                      <a16:colId xmlns:a16="http://schemas.microsoft.com/office/drawing/2014/main" val="913428515"/>
                    </a:ext>
                  </a:extLst>
                </a:gridCol>
                <a:gridCol w="4751530">
                  <a:extLst>
                    <a:ext uri="{9D8B030D-6E8A-4147-A177-3AD203B41FA5}">
                      <a16:colId xmlns:a16="http://schemas.microsoft.com/office/drawing/2014/main" val="3325160257"/>
                    </a:ext>
                  </a:extLst>
                </a:gridCol>
              </a:tblGrid>
              <a:tr h="245909">
                <a:tc>
                  <a:txBody>
                    <a:bodyPr/>
                    <a:lstStyle/>
                    <a:p>
                      <a:pPr marL="0" marR="0" algn="ctr">
                        <a:lnSpc>
                          <a:spcPct val="115000"/>
                        </a:lnSpc>
                        <a:spcBef>
                          <a:spcPts val="0"/>
                        </a:spcBef>
                        <a:spcAft>
                          <a:spcPts val="1000"/>
                        </a:spcAft>
                      </a:pPr>
                      <a:r>
                        <a:rPr lang="en-US" sz="1000" b="0" cap="none" spc="0" dirty="0">
                          <a:solidFill>
                            <a:schemeClr val="tx1"/>
                          </a:solidFill>
                          <a:effectLst/>
                        </a:rPr>
                        <a:t>Authors </a:t>
                      </a:r>
                      <a:endParaRPr lang="en-US" sz="1000" b="0" cap="none" spc="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32676" marT="11006" marB="5502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1000" b="0" cap="none" spc="0" dirty="0">
                          <a:solidFill>
                            <a:schemeClr val="tx1"/>
                          </a:solidFill>
                          <a:effectLst/>
                        </a:rPr>
                        <a:t>Entire Reference with Journal</a:t>
                      </a:r>
                      <a:endParaRPr lang="en-US" sz="1000" b="0" cap="none" spc="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32676" marT="11006" marB="5502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1132236"/>
                  </a:ext>
                </a:extLst>
              </a:tr>
              <a:tr h="794665">
                <a:tc>
                  <a:txBody>
                    <a:bodyPr/>
                    <a:lstStyle/>
                    <a:p>
                      <a:pPr marL="0" marR="0">
                        <a:lnSpc>
                          <a:spcPct val="115000"/>
                        </a:lnSpc>
                        <a:spcBef>
                          <a:spcPts val="0"/>
                        </a:spcBef>
                        <a:spcAft>
                          <a:spcPts val="1000"/>
                        </a:spcAft>
                      </a:pPr>
                      <a:r>
                        <a:rPr lang="en-US"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Raffenaud, A., Yeung, T., Gurupur, V., &amp; Fernandes, S. L</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200" cap="none" spc="0">
                          <a:solidFill>
                            <a:schemeClr val="tx1"/>
                          </a:solidFill>
                          <a:effectLst/>
                          <a:latin typeface="Times New Roman" panose="02020603050405020304" pitchFamily="18" charset="0"/>
                          <a:cs typeface="Times New Roman" panose="02020603050405020304" pitchFamily="18" charset="0"/>
                        </a:rPr>
                        <a:t>Raffenaud, A., Yeung, T., Gurupur, V., &amp; Fernandes, S. L. (2019). Utilizing telemedicine in oncology settings: Patient favorability rates and perceptions of use analysis using Chi-Square and neural networks. Technology &amp; Health Care, 27(2), 115–127. https://doi-org.proxygsu-alb1.galileo.usg.edu/10.3233/THC-181293</a:t>
                      </a:r>
                    </a:p>
                    <a:p>
                      <a:pPr marL="0" marR="0">
                        <a:lnSpc>
                          <a:spcPct val="115000"/>
                        </a:lnSpc>
                        <a:spcBef>
                          <a:spcPts val="0"/>
                        </a:spcBef>
                        <a:spcAft>
                          <a:spcPts val="1000"/>
                        </a:spcAft>
                      </a:pPr>
                      <a:r>
                        <a:rPr lang="en-US" sz="1200" cap="none" spc="0">
                          <a:solidFill>
                            <a:schemeClr val="tx1"/>
                          </a:solidFill>
                          <a:effectLst/>
                          <a:latin typeface="Times New Roman" panose="02020603050405020304" pitchFamily="18" charset="0"/>
                          <a:cs typeface="Times New Roman" panose="02020603050405020304" pitchFamily="18" charset="0"/>
                        </a:rPr>
                        <a:t> </a:t>
                      </a:r>
                      <a:endParaRPr lang="en-US" sz="1200" cap="none" spc="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32676" marT="16509" marB="550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1511774"/>
                  </a:ext>
                </a:extLst>
              </a:tr>
              <a:tr h="668100">
                <a:tc>
                  <a:txBody>
                    <a:bodyPr/>
                    <a:lstStyle/>
                    <a:p>
                      <a:pPr marL="0" marR="0"/>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Yildiz</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F., &amp;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Oksuzoglu</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B.</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nSpc>
                          <a:spcPct val="115000"/>
                        </a:lnSpc>
                        <a:spcBef>
                          <a:spcPts val="0"/>
                        </a:spcBef>
                        <a:spcAft>
                          <a:spcPts val="1000"/>
                        </a:spcAft>
                      </a:pPr>
                      <a:r>
                        <a:rPr lang="en-US" sz="1200" cap="none" spc="0" dirty="0" err="1">
                          <a:solidFill>
                            <a:schemeClr val="tx1"/>
                          </a:solidFill>
                          <a:effectLst/>
                          <a:latin typeface="Times New Roman" panose="02020603050405020304" pitchFamily="18" charset="0"/>
                          <a:cs typeface="Times New Roman" panose="02020603050405020304" pitchFamily="18" charset="0"/>
                        </a:rPr>
                        <a:t>Yildiz</a:t>
                      </a:r>
                      <a:r>
                        <a:rPr lang="en-US" sz="1200" cap="none" spc="0" dirty="0">
                          <a:solidFill>
                            <a:schemeClr val="tx1"/>
                          </a:solidFill>
                          <a:effectLst/>
                          <a:latin typeface="Times New Roman" panose="02020603050405020304" pitchFamily="18" charset="0"/>
                          <a:cs typeface="Times New Roman" panose="02020603050405020304" pitchFamily="18" charset="0"/>
                        </a:rPr>
                        <a:t>, F., &amp; </a:t>
                      </a:r>
                      <a:r>
                        <a:rPr lang="en-US" sz="1200" cap="none" spc="0" dirty="0" err="1">
                          <a:solidFill>
                            <a:schemeClr val="tx1"/>
                          </a:solidFill>
                          <a:effectLst/>
                          <a:latin typeface="Times New Roman" panose="02020603050405020304" pitchFamily="18" charset="0"/>
                          <a:cs typeface="Times New Roman" panose="02020603050405020304" pitchFamily="18" charset="0"/>
                        </a:rPr>
                        <a:t>Oksuzoglu</a:t>
                      </a:r>
                      <a:r>
                        <a:rPr lang="en-US" sz="1200" cap="none" spc="0" dirty="0">
                          <a:solidFill>
                            <a:schemeClr val="tx1"/>
                          </a:solidFill>
                          <a:effectLst/>
                          <a:latin typeface="Times New Roman" panose="02020603050405020304" pitchFamily="18" charset="0"/>
                          <a:cs typeface="Times New Roman" panose="02020603050405020304" pitchFamily="18" charset="0"/>
                        </a:rPr>
                        <a:t>, B. (2020). Tele oncology or telemedicine for oncology patients during the COVID-19 pandemic: the new normal for breast cancer survivors? Future Oncology, 16(28), 2191–2195. https://</a:t>
                      </a:r>
                      <a:r>
                        <a:rPr lang="en-US" sz="1200" cap="none" spc="0" dirty="0" err="1">
                          <a:solidFill>
                            <a:schemeClr val="tx1"/>
                          </a:solidFill>
                          <a:effectLst/>
                          <a:latin typeface="Times New Roman" panose="02020603050405020304" pitchFamily="18" charset="0"/>
                          <a:cs typeface="Times New Roman" panose="02020603050405020304" pitchFamily="18" charset="0"/>
                        </a:rPr>
                        <a:t>doi.org</a:t>
                      </a:r>
                      <a:r>
                        <a:rPr lang="en-US" sz="1200" cap="none" spc="0" dirty="0">
                          <a:solidFill>
                            <a:schemeClr val="tx1"/>
                          </a:solidFill>
                          <a:effectLst/>
                          <a:latin typeface="Times New Roman" panose="02020603050405020304" pitchFamily="18" charset="0"/>
                          <a:cs typeface="Times New Roman" panose="02020603050405020304" pitchFamily="18" charset="0"/>
                        </a:rPr>
                        <a:t>/10.2217/fon-2020-0714</a:t>
                      </a:r>
                    </a:p>
                    <a:p>
                      <a:pPr marL="0" marR="0">
                        <a:lnSpc>
                          <a:spcPct val="115000"/>
                        </a:lnSpc>
                        <a:spcBef>
                          <a:spcPts val="0"/>
                        </a:spcBef>
                        <a:spcAft>
                          <a:spcPts val="1000"/>
                        </a:spcAft>
                      </a:pPr>
                      <a:r>
                        <a:rPr lang="en-US" sz="1200" cap="none" spc="0" dirty="0">
                          <a:solidFill>
                            <a:schemeClr val="tx1"/>
                          </a:solidFill>
                          <a:effectLst/>
                          <a:latin typeface="Times New Roman" panose="02020603050405020304" pitchFamily="18" charset="0"/>
                          <a:cs typeface="Times New Roman" panose="02020603050405020304" pitchFamily="18" charset="0"/>
                        </a:rPr>
                        <a:t> </a:t>
                      </a:r>
                      <a:endParaRPr lang="en-US" sz="1200" cap="none" spc="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32676" marT="16509" marB="550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06201384"/>
                  </a:ext>
                </a:extLst>
              </a:tr>
              <a:tr h="1335406">
                <a:tc>
                  <a:txBody>
                    <a:bodyPr/>
                    <a:lstStyle/>
                    <a:p>
                      <a:r>
                        <a:rPr lang="en-US" sz="1200" b="1" kern="1200" dirty="0">
                          <a:solidFill>
                            <a:schemeClr val="tx1"/>
                          </a:solidFill>
                          <a:effectLst/>
                          <a:latin typeface="Times New Roman" panose="02020603050405020304" pitchFamily="18" charset="0"/>
                          <a:ea typeface="+mn-ea"/>
                          <a:cs typeface="Times New Roman" panose="02020603050405020304" pitchFamily="18" charset="0"/>
                        </a:rPr>
                        <a:t>Giulio, N., </a:t>
                      </a:r>
                      <a:r>
                        <a:rPr lang="en-US" sz="1200" b="1" kern="1200" dirty="0" err="1">
                          <a:solidFill>
                            <a:schemeClr val="tx1"/>
                          </a:solidFill>
                          <a:effectLst/>
                          <a:latin typeface="Times New Roman" panose="02020603050405020304" pitchFamily="18" charset="0"/>
                          <a:ea typeface="+mn-ea"/>
                          <a:cs typeface="Times New Roman" panose="02020603050405020304" pitchFamily="18" charset="0"/>
                        </a:rPr>
                        <a:t>Ravjyot</a:t>
                      </a:r>
                      <a:r>
                        <a:rPr lang="en-US" sz="1200" b="1" kern="1200" dirty="0">
                          <a:solidFill>
                            <a:schemeClr val="tx1"/>
                          </a:solidFill>
                          <a:effectLst/>
                          <a:latin typeface="Times New Roman" panose="02020603050405020304" pitchFamily="18" charset="0"/>
                          <a:ea typeface="+mn-ea"/>
                          <a:cs typeface="Times New Roman" panose="02020603050405020304" pitchFamily="18" charset="0"/>
                        </a:rPr>
                        <a:t>, K., Simone, B., Graziano, P., Gopi, B.,  </a:t>
                      </a:r>
                      <a:r>
                        <a:rPr lang="en-US" sz="1200" b="1" kern="1200" dirty="0" err="1">
                          <a:solidFill>
                            <a:schemeClr val="tx1"/>
                          </a:solidFill>
                          <a:effectLst/>
                          <a:latin typeface="Times New Roman" panose="02020603050405020304" pitchFamily="18" charset="0"/>
                          <a:ea typeface="+mn-ea"/>
                          <a:cs typeface="Times New Roman" panose="02020603050405020304" pitchFamily="18" charset="0"/>
                        </a:rPr>
                        <a:t>Ascanio</a:t>
                      </a:r>
                      <a:r>
                        <a:rPr lang="en-US" sz="1200" b="1" kern="1200" dirty="0">
                          <a:solidFill>
                            <a:schemeClr val="tx1"/>
                          </a:solidFill>
                          <a:effectLst/>
                          <a:latin typeface="Times New Roman" panose="02020603050405020304" pitchFamily="18" charset="0"/>
                          <a:ea typeface="+mn-ea"/>
                          <a:cs typeface="Times New Roman" panose="02020603050405020304" pitchFamily="18" charset="0"/>
                        </a:rPr>
                        <a:t>, S., </a:t>
                      </a:r>
                    </a:p>
                    <a:p>
                      <a:r>
                        <a:rPr lang="en-US" sz="1200" b="1" kern="1200" dirty="0">
                          <a:solidFill>
                            <a:schemeClr val="tx1"/>
                          </a:solidFill>
                          <a:effectLst/>
                          <a:latin typeface="Times New Roman" panose="02020603050405020304" pitchFamily="18" charset="0"/>
                          <a:ea typeface="+mn-ea"/>
                          <a:cs typeface="Times New Roman" panose="02020603050405020304" pitchFamily="18" charset="0"/>
                        </a:rPr>
                        <a:t>Francesco, A.,  Giovanna, R</a:t>
                      </a:r>
                    </a:p>
                  </a:txBody>
                  <a:tcPr marL="0" marR="32676" marT="16509" marB="550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200" cap="none" spc="0" dirty="0" err="1">
                          <a:solidFill>
                            <a:schemeClr val="tx1"/>
                          </a:solidFill>
                          <a:effectLst/>
                          <a:latin typeface="Times New Roman" panose="02020603050405020304" pitchFamily="18" charset="0"/>
                          <a:cs typeface="Times New Roman" panose="02020603050405020304" pitchFamily="18" charset="0"/>
                        </a:rPr>
                        <a:t>Nittari</a:t>
                      </a:r>
                      <a:r>
                        <a:rPr lang="en-US" sz="1200" cap="none" spc="0" dirty="0">
                          <a:solidFill>
                            <a:schemeClr val="tx1"/>
                          </a:solidFill>
                          <a:effectLst/>
                          <a:latin typeface="Times New Roman" panose="02020603050405020304" pitchFamily="18" charset="0"/>
                          <a:cs typeface="Times New Roman" panose="02020603050405020304" pitchFamily="18" charset="0"/>
                        </a:rPr>
                        <a:t>, G., </a:t>
                      </a:r>
                      <a:r>
                        <a:rPr lang="en-US" sz="1200" cap="none" spc="0" dirty="0" err="1">
                          <a:solidFill>
                            <a:schemeClr val="tx1"/>
                          </a:solidFill>
                          <a:effectLst/>
                          <a:latin typeface="Times New Roman" panose="02020603050405020304" pitchFamily="18" charset="0"/>
                          <a:cs typeface="Times New Roman" panose="02020603050405020304" pitchFamily="18" charset="0"/>
                        </a:rPr>
                        <a:t>Khuman</a:t>
                      </a:r>
                      <a:r>
                        <a:rPr lang="en-US" sz="1200" cap="none" spc="0" dirty="0">
                          <a:solidFill>
                            <a:schemeClr val="tx1"/>
                          </a:solidFill>
                          <a:effectLst/>
                          <a:latin typeface="Times New Roman" panose="02020603050405020304" pitchFamily="18" charset="0"/>
                          <a:cs typeface="Times New Roman" panose="02020603050405020304" pitchFamily="18" charset="0"/>
                        </a:rPr>
                        <a:t>, R., Baldoni, S., Pallotta, G., </a:t>
                      </a:r>
                      <a:r>
                        <a:rPr lang="en-US" sz="1200" cap="none" spc="0" dirty="0" err="1">
                          <a:solidFill>
                            <a:schemeClr val="tx1"/>
                          </a:solidFill>
                          <a:effectLst/>
                          <a:latin typeface="Times New Roman" panose="02020603050405020304" pitchFamily="18" charset="0"/>
                          <a:cs typeface="Times New Roman" panose="02020603050405020304" pitchFamily="18" charset="0"/>
                        </a:rPr>
                        <a:t>Battineni</a:t>
                      </a:r>
                      <a:r>
                        <a:rPr lang="en-US" sz="1200" cap="none" spc="0" dirty="0">
                          <a:solidFill>
                            <a:schemeClr val="tx1"/>
                          </a:solidFill>
                          <a:effectLst/>
                          <a:latin typeface="Times New Roman" panose="02020603050405020304" pitchFamily="18" charset="0"/>
                          <a:cs typeface="Times New Roman" panose="02020603050405020304" pitchFamily="18" charset="0"/>
                        </a:rPr>
                        <a:t>, G., &amp; </a:t>
                      </a:r>
                      <a:r>
                        <a:rPr lang="en-US" sz="1200" cap="none" spc="0" dirty="0" err="1">
                          <a:solidFill>
                            <a:schemeClr val="tx1"/>
                          </a:solidFill>
                          <a:effectLst/>
                          <a:latin typeface="Times New Roman" panose="02020603050405020304" pitchFamily="18" charset="0"/>
                          <a:cs typeface="Times New Roman" panose="02020603050405020304" pitchFamily="18" charset="0"/>
                        </a:rPr>
                        <a:t>Sirignano</a:t>
                      </a:r>
                      <a:r>
                        <a:rPr lang="en-US" sz="1200" cap="none" spc="0" dirty="0">
                          <a:solidFill>
                            <a:schemeClr val="tx1"/>
                          </a:solidFill>
                          <a:effectLst/>
                          <a:latin typeface="Times New Roman" panose="02020603050405020304" pitchFamily="18" charset="0"/>
                          <a:cs typeface="Times New Roman" panose="02020603050405020304" pitchFamily="18" charset="0"/>
                        </a:rPr>
                        <a:t>, A. et al. (2021). Telemedicine Practice: Review of the Current Ethical and Legal Challenges. Mary Ann Liebert, Inc., publishers. Retrieved from https://</a:t>
                      </a:r>
                      <a:r>
                        <a:rPr lang="en-US" sz="1200" cap="none" spc="0" dirty="0" err="1">
                          <a:solidFill>
                            <a:schemeClr val="tx1"/>
                          </a:solidFill>
                          <a:effectLst/>
                          <a:latin typeface="Times New Roman" panose="02020603050405020304" pitchFamily="18" charset="0"/>
                          <a:cs typeface="Times New Roman" panose="02020603050405020304" pitchFamily="18" charset="0"/>
                        </a:rPr>
                        <a:t>www.liebertpub.com</a:t>
                      </a:r>
                      <a:r>
                        <a:rPr lang="en-US" sz="1200" cap="none" spc="0" dirty="0">
                          <a:solidFill>
                            <a:schemeClr val="tx1"/>
                          </a:solidFill>
                          <a:effectLst/>
                          <a:latin typeface="Times New Roman" panose="02020603050405020304" pitchFamily="18" charset="0"/>
                          <a:cs typeface="Times New Roman" panose="02020603050405020304" pitchFamily="18" charset="0"/>
                        </a:rPr>
                        <a:t>/</a:t>
                      </a:r>
                      <a:r>
                        <a:rPr lang="en-US" sz="1200" cap="none" spc="0" dirty="0" err="1">
                          <a:solidFill>
                            <a:schemeClr val="tx1"/>
                          </a:solidFill>
                          <a:effectLst/>
                          <a:latin typeface="Times New Roman" panose="02020603050405020304" pitchFamily="18" charset="0"/>
                          <a:cs typeface="Times New Roman" panose="02020603050405020304" pitchFamily="18" charset="0"/>
                        </a:rPr>
                        <a:t>doi</a:t>
                      </a:r>
                      <a:r>
                        <a:rPr lang="en-US" sz="1200" cap="none" spc="0" dirty="0">
                          <a:solidFill>
                            <a:schemeClr val="tx1"/>
                          </a:solidFill>
                          <a:effectLst/>
                          <a:latin typeface="Times New Roman" panose="02020603050405020304" pitchFamily="18" charset="0"/>
                          <a:cs typeface="Times New Roman" panose="02020603050405020304" pitchFamily="18" charset="0"/>
                        </a:rPr>
                        <a:t>/full/10.1089/tmj.2019.0158.</a:t>
                      </a:r>
                      <a:endParaRPr lang="en-US" sz="1200" cap="none" spc="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32676" marT="16509" marB="5502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5044279"/>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6">
            <a:extLst>
              <a:ext uri="{FF2B5EF4-FFF2-40B4-BE49-F238E27FC236}">
                <a16:creationId xmlns:a16="http://schemas.microsoft.com/office/drawing/2014/main" id="{EF0A65D5-CFE0-EE43-9E27-603DAC0C833C}"/>
              </a:ext>
            </a:extLst>
          </p:cNvPr>
          <p:cNvGraphicFramePr>
            <a:graphicFrameLocks/>
          </p:cNvGraphicFramePr>
          <p:nvPr>
            <p:extLst>
              <p:ext uri="{D42A27DB-BD31-4B8C-83A1-F6EECF244321}">
                <p14:modId xmlns:p14="http://schemas.microsoft.com/office/powerpoint/2010/main" val="1573417378"/>
              </p:ext>
            </p:extLst>
          </p:nvPr>
        </p:nvGraphicFramePr>
        <p:xfrm>
          <a:off x="2280612" y="1911916"/>
          <a:ext cx="7696200" cy="3777135"/>
        </p:xfrm>
        <a:graphic>
          <a:graphicData uri="http://schemas.openxmlformats.org/drawingml/2006/table">
            <a:tbl>
              <a:tblPr firstRow="1" firstCol="1" bandRow="1">
                <a:noFill/>
                <a:tableStyleId>{5C22544A-7EE6-4342-B048-85BDC9FD1C3A}</a:tableStyleId>
              </a:tblPr>
              <a:tblGrid>
                <a:gridCol w="2944670">
                  <a:extLst>
                    <a:ext uri="{9D8B030D-6E8A-4147-A177-3AD203B41FA5}">
                      <a16:colId xmlns:a16="http://schemas.microsoft.com/office/drawing/2014/main" val="913428515"/>
                    </a:ext>
                  </a:extLst>
                </a:gridCol>
                <a:gridCol w="4751530">
                  <a:extLst>
                    <a:ext uri="{9D8B030D-6E8A-4147-A177-3AD203B41FA5}">
                      <a16:colId xmlns:a16="http://schemas.microsoft.com/office/drawing/2014/main" val="3325160257"/>
                    </a:ext>
                  </a:extLst>
                </a:gridCol>
              </a:tblGrid>
              <a:tr h="208542">
                <a:tc>
                  <a:txBody>
                    <a:bodyPr/>
                    <a:lstStyle/>
                    <a:p>
                      <a:pPr marL="0" marR="0" algn="ctr">
                        <a:lnSpc>
                          <a:spcPct val="115000"/>
                        </a:lnSpc>
                        <a:spcBef>
                          <a:spcPts val="0"/>
                        </a:spcBef>
                        <a:spcAft>
                          <a:spcPts val="1000"/>
                        </a:spcAft>
                      </a:pPr>
                      <a:r>
                        <a:rPr lang="en-US" sz="1000" b="0" cap="none" spc="0" dirty="0">
                          <a:solidFill>
                            <a:schemeClr val="tx1"/>
                          </a:solidFill>
                          <a:effectLst/>
                        </a:rPr>
                        <a:t>Authors </a:t>
                      </a:r>
                      <a:endParaRPr lang="en-US" sz="1000" b="0" cap="none" spc="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32676" marT="11006" marB="5502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1000" b="0" cap="none" spc="0" dirty="0">
                          <a:solidFill>
                            <a:schemeClr val="tx1"/>
                          </a:solidFill>
                          <a:effectLst/>
                        </a:rPr>
                        <a:t>Entire Reference with Journal</a:t>
                      </a:r>
                      <a:endParaRPr lang="en-US" sz="1000" b="0" cap="none" spc="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32676" marT="11006" marB="5502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1132236"/>
                  </a:ext>
                </a:extLst>
              </a:tr>
              <a:tr h="806847">
                <a:tc>
                  <a:txBody>
                    <a:bodyPr/>
                    <a:lstStyle/>
                    <a:p>
                      <a:pPr marL="0" marR="0"/>
                      <a:r>
                        <a:rPr lang="en-US" sz="1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Rowett</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K. E., &amp; Christensen, D.</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Oncology Nurse Navigation: Expansion of the navigator role through telehealth. </a:t>
                      </a:r>
                      <a:r>
                        <a:rPr lang="en-US" sz="1200"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Clinical Journal of Oncology Nursing</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24</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24–31. https://doi.org/10.1188/20.CJON.S1.24-31</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1511774"/>
                  </a:ext>
                </a:extLst>
              </a:tr>
              <a:tr h="785307">
                <a:tc>
                  <a:txBody>
                    <a:bodyPr/>
                    <a:lstStyle/>
                    <a:p>
                      <a:pPr marL="0" marR="0"/>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Rising, K., Ward, M., Goldwater, J., Bhagianadh, D. and Hollander, J.,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nSpc>
                          <a:spcPct val="115000"/>
                        </a:lnSpc>
                        <a:spcBef>
                          <a:spcPts val="0"/>
                        </a:spcBef>
                        <a:spcAft>
                          <a:spcPts val="800"/>
                        </a:spcAft>
                      </a:pPr>
                      <a:r>
                        <a:rPr lang="en-US" sz="1200"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Framework to Advance Oncology-Related Telehealth | JCO Clinical Cancer Informatics</a:t>
                      </a: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[online] Ascopubs.org. Available at: &lt;https://ascopubs.org/doi/pdf/10.1200/CCI.17.00156&gt;.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0"/>
                        </a:spcAft>
                      </a:pPr>
                      <a:r>
                        <a:rPr lang="en-US" sz="12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06201384"/>
                  </a:ext>
                </a:extLst>
              </a:tr>
              <a:tr h="1668686">
                <a:tc>
                  <a:txBody>
                    <a:bodyPr/>
                    <a:lstStyle/>
                    <a:p>
                      <a:pPr marL="0" marR="0"/>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Thiessen, M., Soriano, A. M., Loewen, H. J., &amp; Decker, K. M.</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Impact of Telemedicine Use by Oncology Physicians on the Patient and Informal Caregiver Experience of Receiving Care: Protocol for a Scoping Review in the Context of COVID-19. </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JMIR Research Protocols</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 e25501. https://</a:t>
                      </a:r>
                      <a:r>
                        <a:rPr lang="en-US" sz="12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doi.org</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/10.2196/25501</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5044279"/>
                  </a:ext>
                </a:extLst>
              </a:tr>
            </a:tbl>
          </a:graphicData>
        </a:graphic>
      </p:graphicFrame>
      <p:sp>
        <p:nvSpPr>
          <p:cNvPr id="6" name="TextBox 5">
            <a:extLst>
              <a:ext uri="{FF2B5EF4-FFF2-40B4-BE49-F238E27FC236}">
                <a16:creationId xmlns:a16="http://schemas.microsoft.com/office/drawing/2014/main" id="{BA6A25D8-45D3-8447-ADA5-41050C929ED1}"/>
              </a:ext>
            </a:extLst>
          </p:cNvPr>
          <p:cNvSpPr txBox="1"/>
          <p:nvPr/>
        </p:nvSpPr>
        <p:spPr>
          <a:xfrm>
            <a:off x="2801481" y="890017"/>
            <a:ext cx="7175331" cy="769441"/>
          </a:xfrm>
          <a:prstGeom prst="rect">
            <a:avLst/>
          </a:prstGeom>
          <a:noFill/>
        </p:spPr>
        <p:txBody>
          <a:bodyPr wrap="square">
            <a:spAutoFit/>
          </a:bodyPr>
          <a:lstStyle/>
          <a:p>
            <a:r>
              <a:rPr lang="en-US" sz="4400" dirty="0">
                <a:latin typeface="+mj-lt"/>
              </a:rPr>
              <a:t>Review of Literature Cont’d</a:t>
            </a:r>
          </a:p>
        </p:txBody>
      </p:sp>
    </p:spTree>
    <p:extLst>
      <p:ext uri="{BB962C8B-B14F-4D97-AF65-F5344CB8AC3E}">
        <p14:creationId xmlns:p14="http://schemas.microsoft.com/office/powerpoint/2010/main" val="45268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6">
            <a:extLst>
              <a:ext uri="{FF2B5EF4-FFF2-40B4-BE49-F238E27FC236}">
                <a16:creationId xmlns:a16="http://schemas.microsoft.com/office/drawing/2014/main" id="{4F099AD9-E36E-354D-A6A6-C6F9190828FF}"/>
              </a:ext>
            </a:extLst>
          </p:cNvPr>
          <p:cNvGraphicFramePr>
            <a:graphicFrameLocks/>
          </p:cNvGraphicFramePr>
          <p:nvPr>
            <p:extLst>
              <p:ext uri="{D42A27DB-BD31-4B8C-83A1-F6EECF244321}">
                <p14:modId xmlns:p14="http://schemas.microsoft.com/office/powerpoint/2010/main" val="414916042"/>
              </p:ext>
            </p:extLst>
          </p:nvPr>
        </p:nvGraphicFramePr>
        <p:xfrm>
          <a:off x="2247900" y="1115547"/>
          <a:ext cx="7696200" cy="4573792"/>
        </p:xfrm>
        <a:graphic>
          <a:graphicData uri="http://schemas.openxmlformats.org/drawingml/2006/table">
            <a:tbl>
              <a:tblPr firstRow="1" firstCol="1" bandRow="1">
                <a:noFill/>
                <a:tableStyleId>{5C22544A-7EE6-4342-B048-85BDC9FD1C3A}</a:tableStyleId>
              </a:tblPr>
              <a:tblGrid>
                <a:gridCol w="2944670">
                  <a:extLst>
                    <a:ext uri="{9D8B030D-6E8A-4147-A177-3AD203B41FA5}">
                      <a16:colId xmlns:a16="http://schemas.microsoft.com/office/drawing/2014/main" val="913428515"/>
                    </a:ext>
                  </a:extLst>
                </a:gridCol>
                <a:gridCol w="4751530">
                  <a:extLst>
                    <a:ext uri="{9D8B030D-6E8A-4147-A177-3AD203B41FA5}">
                      <a16:colId xmlns:a16="http://schemas.microsoft.com/office/drawing/2014/main" val="3325160257"/>
                    </a:ext>
                  </a:extLst>
                </a:gridCol>
              </a:tblGrid>
              <a:tr h="245909">
                <a:tc>
                  <a:txBody>
                    <a:bodyPr/>
                    <a:lstStyle/>
                    <a:p>
                      <a:pPr marL="0" marR="0" algn="ctr">
                        <a:lnSpc>
                          <a:spcPct val="115000"/>
                        </a:lnSpc>
                        <a:spcBef>
                          <a:spcPts val="0"/>
                        </a:spcBef>
                        <a:spcAft>
                          <a:spcPts val="1000"/>
                        </a:spcAft>
                      </a:pPr>
                      <a:r>
                        <a:rPr lang="en-US" sz="1000" b="0" cap="none" spc="0" dirty="0">
                          <a:solidFill>
                            <a:schemeClr val="tx1"/>
                          </a:solidFill>
                          <a:effectLst/>
                        </a:rPr>
                        <a:t>Authors </a:t>
                      </a:r>
                      <a:endParaRPr lang="en-US" sz="1000" b="0" cap="none" spc="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32676" marT="11006" marB="5502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1000"/>
                        </a:spcAft>
                      </a:pPr>
                      <a:r>
                        <a:rPr lang="en-US" sz="1000" b="0" cap="none" spc="0" dirty="0">
                          <a:solidFill>
                            <a:schemeClr val="tx1"/>
                          </a:solidFill>
                          <a:effectLst/>
                        </a:rPr>
                        <a:t>Entire Reference with Journal</a:t>
                      </a:r>
                      <a:endParaRPr lang="en-US" sz="1000" b="0" cap="none" spc="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32676" marT="11006" marB="5502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41132236"/>
                  </a:ext>
                </a:extLst>
              </a:tr>
              <a:tr h="794665">
                <a:tc>
                  <a:txBody>
                    <a:bodyPr/>
                    <a:lstStyle/>
                    <a:p>
                      <a:pPr marL="0" marR="0">
                        <a:lnSpc>
                          <a:spcPct val="115000"/>
                        </a:lnSpc>
                        <a:spcBef>
                          <a:spcPts val="0"/>
                        </a:spcBef>
                        <a:spcAft>
                          <a:spcPts val="1000"/>
                        </a:spcAft>
                      </a:pPr>
                      <a:r>
                        <a:rPr lang="en-US" sz="1200" dirty="0" err="1">
                          <a:solidFill>
                            <a:srgbClr val="303030"/>
                          </a:solidFill>
                          <a:effectLst/>
                          <a:latin typeface="Times New Roman" panose="02020603050405020304" pitchFamily="18" charset="0"/>
                          <a:ea typeface="Times New Roman" panose="02020603050405020304" pitchFamily="18" charset="0"/>
                          <a:cs typeface="Times New Roman" panose="02020603050405020304" pitchFamily="18" charset="0"/>
                        </a:rPr>
                        <a:t>Shirke</a:t>
                      </a:r>
                      <a:r>
                        <a:rPr lang="en-US" sz="1200" dirty="0">
                          <a:solidFill>
                            <a:srgbClr val="303030"/>
                          </a:solidFill>
                          <a:effectLst/>
                          <a:latin typeface="Times New Roman" panose="02020603050405020304" pitchFamily="18" charset="0"/>
                          <a:ea typeface="Times New Roman" panose="02020603050405020304" pitchFamily="18" charset="0"/>
                          <a:cs typeface="Times New Roman" panose="02020603050405020304" pitchFamily="18" charset="0"/>
                        </a:rPr>
                        <a:t>, M. M., Shaikh, S. A., &amp; </a:t>
                      </a:r>
                      <a:r>
                        <a:rPr lang="en-US" sz="1200" dirty="0" err="1">
                          <a:solidFill>
                            <a:srgbClr val="303030"/>
                          </a:solidFill>
                          <a:effectLst/>
                          <a:latin typeface="Times New Roman" panose="02020603050405020304" pitchFamily="18" charset="0"/>
                          <a:ea typeface="Times New Roman" panose="02020603050405020304" pitchFamily="18" charset="0"/>
                          <a:cs typeface="Times New Roman" panose="02020603050405020304" pitchFamily="18" charset="0"/>
                        </a:rPr>
                        <a:t>Harky</a:t>
                      </a:r>
                      <a:r>
                        <a:rPr lang="en-US" sz="1200" dirty="0">
                          <a:solidFill>
                            <a:srgbClr val="303030"/>
                          </a:solidFill>
                          <a:effectLst/>
                          <a:latin typeface="Times New Roman" panose="02020603050405020304" pitchFamily="18" charset="0"/>
                          <a:ea typeface="Times New Roman" panose="02020603050405020304" pitchFamily="18" charset="0"/>
                          <a:cs typeface="Times New Roman" panose="02020603050405020304" pitchFamily="18" charset="0"/>
                        </a:rPr>
                        <a:t>, A.</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r>
                        <a:rPr lang="en-US" sz="1200">
                          <a:solidFill>
                            <a:srgbClr val="303030"/>
                          </a:solidFill>
                          <a:effectLst/>
                          <a:latin typeface="Times New Roman" panose="02020603050405020304" pitchFamily="18" charset="0"/>
                          <a:ea typeface="Times New Roman" panose="02020603050405020304" pitchFamily="18" charset="0"/>
                          <a:cs typeface="Times New Roman" panose="02020603050405020304" pitchFamily="18" charset="0"/>
                        </a:rPr>
                        <a:t>Implications of Telemedicine in Oncology during the COVID-19 Pandemic. </a:t>
                      </a:r>
                      <a:r>
                        <a:rPr lang="en-US" sz="1200" i="1">
                          <a:solidFill>
                            <a:srgbClr val="303030"/>
                          </a:solidFill>
                          <a:effectLst/>
                          <a:latin typeface="Times New Roman" panose="02020603050405020304" pitchFamily="18" charset="0"/>
                          <a:ea typeface="Times New Roman" panose="02020603050405020304" pitchFamily="18" charset="0"/>
                          <a:cs typeface="Times New Roman" panose="02020603050405020304" pitchFamily="18" charset="0"/>
                        </a:rPr>
                        <a:t>Acta bio-medica : Atenei Parmensis</a:t>
                      </a:r>
                      <a:r>
                        <a:rPr lang="en-US" sz="1200">
                          <a:solidFill>
                            <a:srgbClr val="30303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i="1">
                          <a:solidFill>
                            <a:srgbClr val="303030"/>
                          </a:solidFill>
                          <a:effectLst/>
                          <a:latin typeface="Times New Roman" panose="02020603050405020304" pitchFamily="18" charset="0"/>
                          <a:ea typeface="Times New Roman" panose="02020603050405020304" pitchFamily="18" charset="0"/>
                          <a:cs typeface="Times New Roman" panose="02020603050405020304" pitchFamily="18" charset="0"/>
                        </a:rPr>
                        <a:t>91</a:t>
                      </a:r>
                      <a:r>
                        <a:rPr lang="en-US" sz="1200">
                          <a:solidFill>
                            <a:srgbClr val="303030"/>
                          </a:solidFill>
                          <a:effectLst/>
                          <a:latin typeface="Times New Roman" panose="02020603050405020304" pitchFamily="18" charset="0"/>
                          <a:ea typeface="Times New Roman" panose="02020603050405020304" pitchFamily="18" charset="0"/>
                          <a:cs typeface="Times New Roman" panose="02020603050405020304" pitchFamily="18" charset="0"/>
                        </a:rPr>
                        <a:t>(3), e2020022. https://doi.org/10.23750/abm.v91i3.9849</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1511774"/>
                  </a:ext>
                </a:extLst>
              </a:tr>
              <a:tr h="668100">
                <a:tc>
                  <a:txBody>
                    <a:bodyPr/>
                    <a:lstStyle/>
                    <a:p>
                      <a:pPr marL="0" marR="0">
                        <a:lnSpc>
                          <a:spcPct val="115000"/>
                        </a:lnSpc>
                        <a:spcBef>
                          <a:spcPts val="0"/>
                        </a:spcBef>
                        <a:spcAft>
                          <a:spcPts val="0"/>
                        </a:spcAft>
                      </a:pPr>
                      <a:r>
                        <a:rPr lang="en-US"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Koivunen, M., &amp; Saranto, K.</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lnSpc>
                          <a:spcPct val="115000"/>
                        </a:lnSpc>
                        <a:spcBef>
                          <a:spcPts val="0"/>
                        </a:spcBef>
                        <a:spcAft>
                          <a:spcPts val="0"/>
                        </a:spcAft>
                      </a:pPr>
                      <a:r>
                        <a:rPr lang="en-US"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Nursing professionals’ experiences of the facilitators and barriers to the use of telehealth applications: a systematic review of qualitative studies. </a:t>
                      </a:r>
                      <a:r>
                        <a:rPr lang="en-US" sz="1200" i="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Scandinavian Journal of Caring Sciences</a:t>
                      </a:r>
                      <a:r>
                        <a:rPr lang="en-US"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i="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32</a:t>
                      </a:r>
                      <a:r>
                        <a:rPr lang="en-US"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 24–44. https://doi.org/10.1111/scs.12445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06201384"/>
                  </a:ext>
                </a:extLst>
              </a:tr>
              <a:tr h="668100">
                <a:tc>
                  <a:txBody>
                    <a:bodyPr/>
                    <a:lstStyle/>
                    <a:p>
                      <a:pPr marL="0" marR="0"/>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Steingass</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S. K., &amp; Maloney-Newton, S.</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0"/>
                        </a:spcBef>
                        <a:spcAft>
                          <a:spcPts val="1000"/>
                        </a:spcAft>
                      </a:pPr>
                      <a:r>
                        <a:rPr lang="en-US"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Telehealth Triage and Oncology Nursing Practice. </a:t>
                      </a:r>
                      <a:r>
                        <a:rPr lang="en-US" sz="1200" i="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Seminars in Oncology Nursing</a:t>
                      </a:r>
                      <a:r>
                        <a:rPr lang="en-US"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i="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36</a:t>
                      </a:r>
                      <a:r>
                        <a:rPr lang="en-US"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(3). https://doi.org/10.1016/j.soncn.2020.151019</a:t>
                      </a:r>
                    </a:p>
                    <a:p>
                      <a:pPr marL="0" marR="0">
                        <a:lnSpc>
                          <a:spcPct val="115000"/>
                        </a:lnSpc>
                        <a:spcBef>
                          <a:spcPts val="0"/>
                        </a:spcBef>
                        <a:spcAft>
                          <a:spcPts val="0"/>
                        </a:spcAft>
                      </a:pPr>
                      <a:r>
                        <a:rPr lang="en-US"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20365811"/>
                  </a:ext>
                </a:extLst>
              </a:tr>
              <a:tr h="1967688">
                <a:tc>
                  <a:txBody>
                    <a:bodyPr/>
                    <a:lstStyle/>
                    <a:p>
                      <a:pPr marL="0" marR="0">
                        <a:lnSpc>
                          <a:spcPct val="115000"/>
                        </a:lnSpc>
                        <a:spcBef>
                          <a:spcPts val="0"/>
                        </a:spcBef>
                        <a:spcAft>
                          <a:spcPts val="1000"/>
                        </a:spcAft>
                      </a:pP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Hasson, S. P.,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Waissengrin</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B.,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Shachar</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E.,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Hodruj</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M.,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Fayngor</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R.,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Brezis</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M.,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Nikolaevski</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-Berlin, A.,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Pelles</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S.,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Safra</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T., </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Geva</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R., &amp; Wolf, I.</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Rapid Implementation of Telemedicine During the COVID-19 Pandemic: Perspectives and Preferences of Patients with Cancer. </a:t>
                      </a:r>
                      <a:r>
                        <a:rPr lang="en-US" sz="12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Oncologist</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26</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(4), e679–e685. https://</a:t>
                      </a:r>
                      <a:r>
                        <a:rPr lang="en-US" sz="120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doi.org</a:t>
                      </a:r>
                      <a:r>
                        <a:rPr lang="en-US"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/10.1002/onco.13676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55044279"/>
                  </a:ext>
                </a:extLst>
              </a:tr>
            </a:tbl>
          </a:graphicData>
        </a:graphic>
      </p:graphicFrame>
      <p:sp>
        <p:nvSpPr>
          <p:cNvPr id="6" name="TextBox 5">
            <a:extLst>
              <a:ext uri="{FF2B5EF4-FFF2-40B4-BE49-F238E27FC236}">
                <a16:creationId xmlns:a16="http://schemas.microsoft.com/office/drawing/2014/main" id="{C18D4688-C888-C447-9DB1-92090451D001}"/>
              </a:ext>
            </a:extLst>
          </p:cNvPr>
          <p:cNvSpPr txBox="1"/>
          <p:nvPr/>
        </p:nvSpPr>
        <p:spPr>
          <a:xfrm>
            <a:off x="3100551" y="346106"/>
            <a:ext cx="6547945" cy="769441"/>
          </a:xfrm>
          <a:prstGeom prst="rect">
            <a:avLst/>
          </a:prstGeom>
          <a:noFill/>
        </p:spPr>
        <p:txBody>
          <a:bodyPr wrap="square">
            <a:spAutoFit/>
          </a:bodyPr>
          <a:lstStyle/>
          <a:p>
            <a:r>
              <a:rPr lang="en-US" sz="4400" dirty="0">
                <a:latin typeface="+mj-lt"/>
              </a:rPr>
              <a:t>Review of Literature Cont’d</a:t>
            </a:r>
          </a:p>
        </p:txBody>
      </p:sp>
    </p:spTree>
    <p:extLst>
      <p:ext uri="{BB962C8B-B14F-4D97-AF65-F5344CB8AC3E}">
        <p14:creationId xmlns:p14="http://schemas.microsoft.com/office/powerpoint/2010/main" val="3985930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19706-BFFE-2A42-ABA1-1D30FBA26225}"/>
              </a:ext>
            </a:extLst>
          </p:cNvPr>
          <p:cNvSpPr>
            <a:spLocks noGrp="1"/>
          </p:cNvSpPr>
          <p:nvPr>
            <p:ph type="title"/>
          </p:nvPr>
        </p:nvSpPr>
        <p:spPr/>
        <p:txBody>
          <a:bodyPr/>
          <a:lstStyle/>
          <a:p>
            <a:r>
              <a:rPr lang="en-US" dirty="0"/>
              <a:t>Review of Literature </a:t>
            </a:r>
          </a:p>
        </p:txBody>
      </p:sp>
      <p:sp>
        <p:nvSpPr>
          <p:cNvPr id="3" name="Content Placeholder 2">
            <a:extLst>
              <a:ext uri="{FF2B5EF4-FFF2-40B4-BE49-F238E27FC236}">
                <a16:creationId xmlns:a16="http://schemas.microsoft.com/office/drawing/2014/main" id="{F111B905-A6E5-004A-A5ED-2AEC75860A10}"/>
              </a:ext>
            </a:extLst>
          </p:cNvPr>
          <p:cNvSpPr>
            <a:spLocks noGrp="1"/>
          </p:cNvSpPr>
          <p:nvPr>
            <p:ph idx="1"/>
          </p:nvPr>
        </p:nvSpPr>
        <p:spPr/>
        <p:txBody>
          <a:bodyPr>
            <a:normAutofit fontScale="77500" lnSpcReduction="20000"/>
          </a:bodyPr>
          <a:lstStyle/>
          <a:p>
            <a:r>
              <a:rPr lang="en-US" dirty="0"/>
              <a:t>The article “Utilizing telemedicine in oncology settings: Patient favorability rates and perceptions of use analysis using Chi-Square and neural networks” (</a:t>
            </a:r>
            <a:r>
              <a:rPr lang="en-US" dirty="0" err="1"/>
              <a:t>Raffenaud</a:t>
            </a:r>
            <a:r>
              <a:rPr lang="en-US" dirty="0"/>
              <a:t> et al., 2019) discussed how patients felt that telemedicine was a good option and was cost effective. The article did discuss how they felt that further research should be done so that everyone had the option to use telehealth. </a:t>
            </a:r>
          </a:p>
          <a:p>
            <a:r>
              <a:rPr lang="en-US" dirty="0" err="1"/>
              <a:t>Yildiz</a:t>
            </a:r>
            <a:r>
              <a:rPr lang="en-US" dirty="0"/>
              <a:t> and </a:t>
            </a:r>
            <a:r>
              <a:rPr lang="en-US" dirty="0" err="1"/>
              <a:t>Oksuzoglu</a:t>
            </a:r>
            <a:r>
              <a:rPr lang="en-US" dirty="0"/>
              <a:t> (2020) reviewed “</a:t>
            </a:r>
            <a:r>
              <a:rPr lang="en-US" dirty="0" err="1"/>
              <a:t>Teleoncology</a:t>
            </a:r>
            <a:r>
              <a:rPr lang="en-US" dirty="0"/>
              <a:t> or telemedicine for oncology patients during the COVID-19 pandemic: The new normal for breast cancer survivors?” The article specifically spoke about the benefits of oncology patients using telehealth. A total of 421 patients were interviewed and they felt that telemedicine was a good alternative for them compared to having in person visits during the pandemic. </a:t>
            </a:r>
          </a:p>
          <a:p>
            <a:r>
              <a:rPr lang="en-US" i="1" dirty="0"/>
              <a:t>“</a:t>
            </a:r>
            <a:r>
              <a:rPr lang="en-US" dirty="0"/>
              <a:t>Telemedicine Practice: Review of the Current Ethical and Legal Challenges” (</a:t>
            </a:r>
            <a:r>
              <a:rPr lang="en-US" dirty="0" err="1"/>
              <a:t>Nittari</a:t>
            </a:r>
            <a:r>
              <a:rPr lang="en-US" dirty="0"/>
              <a:t> et al., 2021) discussed the legal side of utilizing telemedicine. It also talked about the fact that there was no standardization or laws that were specific to telehealth. This was due to telemedicine being relatively new to healthcare; therefore, there were no regulations in place that related specifically to telehealth. </a:t>
            </a:r>
          </a:p>
          <a:p>
            <a:endParaRPr lang="en-US" dirty="0"/>
          </a:p>
        </p:txBody>
      </p:sp>
    </p:spTree>
    <p:extLst>
      <p:ext uri="{BB962C8B-B14F-4D97-AF65-F5344CB8AC3E}">
        <p14:creationId xmlns:p14="http://schemas.microsoft.com/office/powerpoint/2010/main" val="1851835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4F00-A60F-C248-9E28-53C25A247588}"/>
              </a:ext>
            </a:extLst>
          </p:cNvPr>
          <p:cNvSpPr>
            <a:spLocks noGrp="1"/>
          </p:cNvSpPr>
          <p:nvPr>
            <p:ph type="title"/>
          </p:nvPr>
        </p:nvSpPr>
        <p:spPr/>
        <p:txBody>
          <a:bodyPr/>
          <a:lstStyle/>
          <a:p>
            <a:r>
              <a:rPr lang="en-US" dirty="0"/>
              <a:t>Review of Literature</a:t>
            </a:r>
          </a:p>
        </p:txBody>
      </p:sp>
      <p:sp>
        <p:nvSpPr>
          <p:cNvPr id="3" name="Content Placeholder 2">
            <a:extLst>
              <a:ext uri="{FF2B5EF4-FFF2-40B4-BE49-F238E27FC236}">
                <a16:creationId xmlns:a16="http://schemas.microsoft.com/office/drawing/2014/main" id="{40AD995B-C101-094F-BE7A-EB75ED613DA1}"/>
              </a:ext>
            </a:extLst>
          </p:cNvPr>
          <p:cNvSpPr>
            <a:spLocks noGrp="1"/>
          </p:cNvSpPr>
          <p:nvPr>
            <p:ph idx="1"/>
          </p:nvPr>
        </p:nvSpPr>
        <p:spPr/>
        <p:txBody>
          <a:bodyPr>
            <a:normAutofit fontScale="70000" lnSpcReduction="20000"/>
          </a:bodyPr>
          <a:lstStyle/>
          <a:p>
            <a:r>
              <a:rPr lang="en-US" dirty="0"/>
              <a:t>Framework to Advance Oncology-Related Telehealth: JCO Clinical Cancer Informatics that was reviewed had similar outcomes (Rising et al., 2018). The article discussed that there was no quality measured related to telemedicine.</a:t>
            </a:r>
          </a:p>
          <a:p>
            <a:r>
              <a:rPr lang="en-US" dirty="0"/>
              <a:t>The article “Impact of Telemedicine Use by Oncology Physicians on the Patient and Informal Caregiver Experience of Receiving Care: Protocol for a Scoping Review in the Context of COVID-19” (Thiessen et al., 2020) was a study conducted to show how the use of telehealth impacted how oncology patients receive their information and how it impacted their experience. </a:t>
            </a:r>
          </a:p>
          <a:p>
            <a:r>
              <a:rPr lang="en-US" dirty="0"/>
              <a:t>The article titled “Implications of Telemedicine in Oncology during the COVID-19 Pandemic” (</a:t>
            </a:r>
            <a:r>
              <a:rPr lang="en-US" dirty="0" err="1"/>
              <a:t>Shirke</a:t>
            </a:r>
            <a:r>
              <a:rPr lang="en-US" dirty="0"/>
              <a:t> et al., 2020) discussed how using telemedicine in oncology clinics allowed the patients to continue their treatments during the pandemic. </a:t>
            </a:r>
          </a:p>
          <a:p>
            <a:r>
              <a:rPr lang="en-US" dirty="0"/>
              <a:t>The article, “Nursing professionals’ experiences of the facilitators and barriers to the use of telehealth applications: A systematic review of qualitative studies” (</a:t>
            </a:r>
            <a:r>
              <a:rPr lang="en-US" dirty="0" err="1"/>
              <a:t>Koivunen</a:t>
            </a:r>
            <a:r>
              <a:rPr lang="en-US" dirty="0"/>
              <a:t> &amp; </a:t>
            </a:r>
            <a:r>
              <a:rPr lang="en-US" dirty="0" err="1"/>
              <a:t>Saranto</a:t>
            </a:r>
            <a:r>
              <a:rPr lang="en-US" dirty="0"/>
              <a:t>, 2018) discussed the importance of the nurses being supportive with the utilization, it also discussed the issue that patients can become a barrier to telemedicine due to their inability to understand technology; whether that is the telehealth platform, or the device being used.  </a:t>
            </a:r>
          </a:p>
          <a:p>
            <a:endParaRPr lang="en-US" dirty="0"/>
          </a:p>
        </p:txBody>
      </p:sp>
    </p:spTree>
    <p:extLst>
      <p:ext uri="{BB962C8B-B14F-4D97-AF65-F5344CB8AC3E}">
        <p14:creationId xmlns:p14="http://schemas.microsoft.com/office/powerpoint/2010/main" val="2299740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8AB04-4BE1-1A46-95FB-F7F903B42732}"/>
              </a:ext>
            </a:extLst>
          </p:cNvPr>
          <p:cNvSpPr>
            <a:spLocks noGrp="1"/>
          </p:cNvSpPr>
          <p:nvPr>
            <p:ph type="title"/>
          </p:nvPr>
        </p:nvSpPr>
        <p:spPr/>
        <p:txBody>
          <a:bodyPr/>
          <a:lstStyle/>
          <a:p>
            <a:r>
              <a:rPr lang="en-US" dirty="0"/>
              <a:t>Review of Literature </a:t>
            </a:r>
          </a:p>
        </p:txBody>
      </p:sp>
      <p:sp>
        <p:nvSpPr>
          <p:cNvPr id="3" name="Content Placeholder 2">
            <a:extLst>
              <a:ext uri="{FF2B5EF4-FFF2-40B4-BE49-F238E27FC236}">
                <a16:creationId xmlns:a16="http://schemas.microsoft.com/office/drawing/2014/main" id="{08D93400-7243-F04E-A696-BFCE47CEC0D5}"/>
              </a:ext>
            </a:extLst>
          </p:cNvPr>
          <p:cNvSpPr>
            <a:spLocks noGrp="1"/>
          </p:cNvSpPr>
          <p:nvPr>
            <p:ph idx="1"/>
          </p:nvPr>
        </p:nvSpPr>
        <p:spPr/>
        <p:txBody>
          <a:bodyPr>
            <a:normAutofit lnSpcReduction="10000"/>
          </a:bodyPr>
          <a:lstStyle/>
          <a:p>
            <a:r>
              <a:rPr lang="en-US" dirty="0"/>
              <a:t>The article “Telehealth Triage and Oncology Nursing Practice” (</a:t>
            </a:r>
            <a:r>
              <a:rPr lang="en-US" dirty="0" err="1"/>
              <a:t>Steingass</a:t>
            </a:r>
            <a:r>
              <a:rPr lang="en-US" dirty="0"/>
              <a:t> &amp; Maloney-Newton, 2020) discussed how it was imperative for the nurse to learn and understand their new role when working in a clinic utilizing telemedicine. </a:t>
            </a:r>
          </a:p>
          <a:p>
            <a:r>
              <a:rPr lang="en-US" dirty="0"/>
              <a:t>The article Rapid Implementation of Telemedicine During the COVID-19 Pandemic: Perspectives and Preferences of Patients with Cancer (Hasson et al., 2020) discussed how many oncology patients were forced to use telemedicine without many other options due to the pandemic; however, most felt that it did not seem to affect the care that they felt they received, nor did it affect the relationships that were formed during their visit. </a:t>
            </a:r>
          </a:p>
        </p:txBody>
      </p:sp>
    </p:spTree>
    <p:extLst>
      <p:ext uri="{BB962C8B-B14F-4D97-AF65-F5344CB8AC3E}">
        <p14:creationId xmlns:p14="http://schemas.microsoft.com/office/powerpoint/2010/main" val="1443996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p>
        </p:txBody>
      </p:sp>
      <p:sp>
        <p:nvSpPr>
          <p:cNvPr id="3" name="Content Placeholder 2"/>
          <p:cNvSpPr>
            <a:spLocks noGrp="1"/>
          </p:cNvSpPr>
          <p:nvPr>
            <p:ph idx="1"/>
          </p:nvPr>
        </p:nvSpPr>
        <p:spPr/>
        <p:txBody>
          <a:bodyPr/>
          <a:lstStyle/>
          <a:p>
            <a:r>
              <a:rPr lang="en-US" dirty="0"/>
              <a:t>I have completed a scoping review for my research method. </a:t>
            </a:r>
          </a:p>
          <a:p>
            <a:r>
              <a:rPr lang="en-US" dirty="0"/>
              <a:t>I have reviewed studies that have been conducted related to telemedicine implementation by oncology nurses. </a:t>
            </a:r>
          </a:p>
          <a:p>
            <a:pPr marL="0" indent="0">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2068</Words>
  <Application>Microsoft Macintosh PowerPoint</Application>
  <PresentationFormat>Widescreen</PresentationFormat>
  <Paragraphs>85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Times New Roman</vt:lpstr>
      <vt:lpstr>Office Theme</vt:lpstr>
      <vt:lpstr>Telehealth and Oncology</vt:lpstr>
      <vt:lpstr>Background</vt:lpstr>
      <vt:lpstr>Review of Literature</vt:lpstr>
      <vt:lpstr>PowerPoint Presentation</vt:lpstr>
      <vt:lpstr>PowerPoint Presentation</vt:lpstr>
      <vt:lpstr>Review of Literature </vt:lpstr>
      <vt:lpstr>Review of Literature</vt:lpstr>
      <vt:lpstr>Review of Literature </vt:lpstr>
      <vt:lpstr>Methodology</vt:lpstr>
      <vt:lpstr>Conclusion</vt:lpstr>
      <vt:lpstr>References</vt:lpstr>
      <vt:lpstr>References cont’d</vt:lpstr>
      <vt:lpstr>References cont’d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Telehealth and Oncology</dc:title>
  <dc:creator>May, Merrill</dc:creator>
  <cp:lastModifiedBy>May, Merrill</cp:lastModifiedBy>
  <cp:revision>1</cp:revision>
  <dcterms:created xsi:type="dcterms:W3CDTF">2022-04-06T23:46:31Z</dcterms:created>
  <dcterms:modified xsi:type="dcterms:W3CDTF">2022-04-07T00:18:44Z</dcterms:modified>
</cp:coreProperties>
</file>