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3"/>
  </p:notesMasterIdLst>
  <p:sldIdLst>
    <p:sldId id="269" r:id="rId2"/>
    <p:sldId id="266" r:id="rId3"/>
    <p:sldId id="270" r:id="rId4"/>
    <p:sldId id="293" r:id="rId5"/>
    <p:sldId id="292" r:id="rId6"/>
    <p:sldId id="294" r:id="rId7"/>
    <p:sldId id="272" r:id="rId8"/>
    <p:sldId id="273" r:id="rId9"/>
    <p:sldId id="275" r:id="rId10"/>
    <p:sldId id="276" r:id="rId11"/>
    <p:sldId id="282" r:id="rId12"/>
    <p:sldId id="284" r:id="rId13"/>
    <p:sldId id="285" r:id="rId14"/>
    <p:sldId id="291" r:id="rId15"/>
    <p:sldId id="277" r:id="rId16"/>
    <p:sldId id="278" r:id="rId17"/>
    <p:sldId id="279" r:id="rId18"/>
    <p:sldId id="288" r:id="rId19"/>
    <p:sldId id="289" r:id="rId20"/>
    <p:sldId id="295" r:id="rId21"/>
    <p:sldId id="287"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A0"/>
    <a:srgbClr val="EAAA00"/>
    <a:srgbClr val="FFAA2D"/>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8" autoAdjust="0"/>
    <p:restoredTop sz="86426" autoAdjust="0"/>
  </p:normalViewPr>
  <p:slideViewPr>
    <p:cSldViewPr snapToGrid="0">
      <p:cViewPr varScale="1">
        <p:scale>
          <a:sx n="71" d="100"/>
          <a:sy n="71" d="100"/>
        </p:scale>
        <p:origin x="163" y="43"/>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973AB73-D5F9-43A7-8CA8-31E89C81F148}" type="datetimeFigureOut">
              <a:rPr lang="en-US" smtClean="0"/>
              <a:t>4/22/2024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68A4858-AE83-4525-A360-B7F10DE41D3D}" type="slidenum">
              <a:rPr lang="en-US" smtClean="0"/>
              <a:t>‹#›</a:t>
            </a:fld>
            <a:endParaRPr lang="en-US" dirty="0"/>
          </a:p>
        </p:txBody>
      </p:sp>
    </p:spTree>
    <p:extLst>
      <p:ext uri="{BB962C8B-B14F-4D97-AF65-F5344CB8AC3E}">
        <p14:creationId xmlns:p14="http://schemas.microsoft.com/office/powerpoint/2010/main" val="567273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65600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13812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107482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326967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154456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298314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947501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146124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428280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148698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E7AF70-799A-44D8-AF37-0C58C5B4A78A}" type="datetimeFigureOut">
              <a:rPr lang="en-US" smtClean="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67DFE-5479-469B-874A-B348AD04F646}" type="slidenum">
              <a:rPr lang="en-US" smtClean="0"/>
              <a:t>‹#›</a:t>
            </a:fld>
            <a:endParaRPr lang="en-US" dirty="0"/>
          </a:p>
        </p:txBody>
      </p:sp>
    </p:spTree>
    <p:extLst>
      <p:ext uri="{BB962C8B-B14F-4D97-AF65-F5344CB8AC3E}">
        <p14:creationId xmlns:p14="http://schemas.microsoft.com/office/powerpoint/2010/main" val="313843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7AF70-799A-44D8-AF37-0C58C5B4A78A}" type="datetimeFigureOut">
              <a:rPr lang="en-US" smtClean="0"/>
              <a:t>4/22/2024</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67DFE-5479-469B-874A-B348AD04F646}" type="slidenum">
              <a:rPr lang="en-US" smtClean="0"/>
              <a:t>‹#›</a:t>
            </a:fld>
            <a:endParaRPr lang="en-US" dirty="0"/>
          </a:p>
        </p:txBody>
      </p:sp>
    </p:spTree>
    <p:extLst>
      <p:ext uri="{BB962C8B-B14F-4D97-AF65-F5344CB8AC3E}">
        <p14:creationId xmlns:p14="http://schemas.microsoft.com/office/powerpoint/2010/main" val="128013720"/>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89"/>
            <a:ext cx="12191308" cy="6858389"/>
          </a:xfrm>
          <a:prstGeom prst="rect">
            <a:avLst/>
          </a:prstGeom>
        </p:spPr>
      </p:pic>
      <p:sp>
        <p:nvSpPr>
          <p:cNvPr id="5" name="Title 4"/>
          <p:cNvSpPr>
            <a:spLocks noGrp="1"/>
          </p:cNvSpPr>
          <p:nvPr>
            <p:ph type="title"/>
          </p:nvPr>
        </p:nvSpPr>
        <p:spPr/>
        <p:txBody>
          <a:bodyPr>
            <a:normAutofit fontScale="90000"/>
          </a:bodyPr>
          <a:lstStyle/>
          <a:p>
            <a:br>
              <a:rPr lang="en-US" b="1" dirty="0"/>
            </a:br>
            <a:br>
              <a:rPr lang="en-US" b="1" dirty="0"/>
            </a:br>
            <a:br>
              <a:rPr lang="en-US" b="1" dirty="0"/>
            </a:br>
            <a:endParaRPr lang="en-US" dirty="0"/>
          </a:p>
        </p:txBody>
      </p:sp>
      <p:sp>
        <p:nvSpPr>
          <p:cNvPr id="10" name="Rectangle 9"/>
          <p:cNvSpPr/>
          <p:nvPr/>
        </p:nvSpPr>
        <p:spPr>
          <a:xfrm>
            <a:off x="3048000" y="2767281"/>
            <a:ext cx="9143308" cy="22159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50" normalizeH="0" baseline="0" noProof="0" dirty="0">
                <a:ln>
                  <a:noFill/>
                </a:ln>
                <a:solidFill>
                  <a:srgbClr val="33006F">
                    <a:lumMod val="75000"/>
                    <a:lumOff val="25000"/>
                  </a:srgbClr>
                </a:solidFill>
                <a:effectLst/>
                <a:uLnTx/>
                <a:uFillTx/>
                <a:latin typeface="Open Sans" panose="020B0606030504020204" pitchFamily="34" charset="0"/>
                <a:ea typeface="Open Sans" panose="020B0606030504020204" pitchFamily="34" charset="0"/>
                <a:cs typeface="Open Sans" panose="020B0606030504020204" pitchFamily="34" charset="0"/>
              </a:rPr>
              <a:t>			</a:t>
            </a:r>
            <a:endParaRPr lang="en-US" sz="4000" b="1" kern="0" spc="-50" baseline="0" dirty="0">
              <a:latin typeface="Open Sans" panose="020B0606030504020204" pitchFamily="34" charset="0"/>
              <a:ea typeface="Open Sans" panose="020B0606030504020204" pitchFamily="34" charset="0"/>
              <a:cs typeface="Open Sans" panose="020B0606030504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4000" b="1" i="0" u="none" strike="noStrike" kern="0" cap="none" spc="-50" normalizeH="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sz="4000" b="1" kern="0" spc="-50" baseline="0" dirty="0">
                <a:latin typeface="Open Sans" panose="020B0606030504020204" pitchFamily="34" charset="0"/>
                <a:ea typeface="Open Sans" panose="020B0606030504020204" pitchFamily="34" charset="0"/>
                <a:cs typeface="Open Sans" panose="020B0606030504020204" pitchFamily="34" charset="0"/>
              </a:rPr>
              <a:t>	</a:t>
            </a:r>
            <a:r>
              <a:rPr lang="en-US" sz="2000" b="1" kern="0" spc="-50" baseline="0" dirty="0">
                <a:latin typeface="Open Sans" panose="020B0606030504020204" pitchFamily="34" charset="0"/>
                <a:ea typeface="Open Sans" panose="020B0606030504020204" pitchFamily="34" charset="0"/>
                <a:cs typeface="Open Sans" panose="020B0606030504020204" pitchFamily="34" charset="0"/>
              </a:rPr>
              <a:t>		</a:t>
            </a:r>
            <a:r>
              <a:rPr kumimoji="0" lang="en-US" sz="2000" b="1" i="0" u="none" strike="noStrike" kern="0" cap="none" spc="-5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				</a:t>
            </a:r>
            <a:endParaRPr lang="en-US" sz="4000" b="1" kern="0" spc="-50" noProof="0" dirty="0">
              <a:solidFill>
                <a:srgbClr val="33006F">
                  <a:lumMod val="75000"/>
                  <a:lumOff val="25000"/>
                </a:srgbClr>
              </a:solidFill>
              <a:latin typeface="Open Sans" panose="020B0606030504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2" name="TextBox 1">
            <a:extLst>
              <a:ext uri="{FF2B5EF4-FFF2-40B4-BE49-F238E27FC236}">
                <a16:creationId xmlns:a16="http://schemas.microsoft.com/office/drawing/2014/main" id="{84CE95BE-119E-48F4-9CF1-68298BB51902}"/>
              </a:ext>
            </a:extLst>
          </p:cNvPr>
          <p:cNvSpPr txBox="1"/>
          <p:nvPr/>
        </p:nvSpPr>
        <p:spPr>
          <a:xfrm>
            <a:off x="609599" y="1808480"/>
            <a:ext cx="10972799" cy="1938992"/>
          </a:xfrm>
          <a:prstGeom prst="rect">
            <a:avLst/>
          </a:prstGeom>
          <a:noFill/>
        </p:spPr>
        <p:txBody>
          <a:bodyPr wrap="square" rtlCol="0">
            <a:spAutoFit/>
          </a:bodyPr>
          <a:lstStyle/>
          <a:p>
            <a:pPr lvl="0" algn="ctr">
              <a:spcBef>
                <a:spcPct val="20000"/>
              </a:spcBef>
            </a:pPr>
            <a:r>
              <a:rPr lang="en-US" sz="4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t>Understanding the Jeanne Clery Disclosure of Campus Security Policy and Campus Crime Statistics Act </a:t>
            </a:r>
          </a:p>
        </p:txBody>
      </p:sp>
    </p:spTree>
    <p:extLst>
      <p:ext uri="{BB962C8B-B14F-4D97-AF65-F5344CB8AC3E}">
        <p14:creationId xmlns:p14="http://schemas.microsoft.com/office/powerpoint/2010/main" val="1109235887"/>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274638"/>
            <a:ext cx="10972800" cy="457196"/>
          </a:xfrm>
        </p:spPr>
        <p:txBody>
          <a:bodyPr>
            <a:normAutofit fontScale="90000"/>
          </a:bodyPr>
          <a:lstStyle/>
          <a:p>
            <a:r>
              <a:rPr lang="en-US" sz="2400" dirty="0">
                <a:solidFill>
                  <a:schemeClr val="accent1">
                    <a:lumMod val="50000"/>
                  </a:schemeClr>
                </a:solidFill>
                <a:latin typeface="Georgia" panose="02040502050405020303" pitchFamily="18" charset="0"/>
              </a:rPr>
              <a:t>Violence Against Women Act </a:t>
            </a:r>
          </a:p>
        </p:txBody>
      </p:sp>
      <p:sp>
        <p:nvSpPr>
          <p:cNvPr id="10" name="Content Placeholder 9"/>
          <p:cNvSpPr>
            <a:spLocks noGrp="1"/>
          </p:cNvSpPr>
          <p:nvPr>
            <p:ph idx="1"/>
          </p:nvPr>
        </p:nvSpPr>
        <p:spPr>
          <a:xfrm>
            <a:off x="609600" y="892165"/>
            <a:ext cx="10972800" cy="5234002"/>
          </a:xfrm>
        </p:spPr>
        <p:txBody>
          <a:bodyPr>
            <a:normAutofit/>
          </a:bodyPr>
          <a:lstStyle/>
          <a:p>
            <a:pPr marL="0" indent="0">
              <a:buNone/>
            </a:pPr>
            <a:r>
              <a:rPr lang="en-US" sz="2000" dirty="0">
                <a:solidFill>
                  <a:schemeClr val="accent1">
                    <a:lumMod val="50000"/>
                  </a:schemeClr>
                </a:solidFill>
                <a:latin typeface="Georgia" panose="02040502050405020303" pitchFamily="18" charset="0"/>
              </a:rPr>
              <a:t>The Violence Against Women Act (VAWA) amendments to the Clery Act expand the rights afforded to campus survivors of sexual assault, domestic violence, dating violence, and stalking. Colleges and universities must include statistical data regarding incidents of VAWA Crimes. </a:t>
            </a:r>
            <a:br>
              <a:rPr lang="en-US" sz="2000" dirty="0">
                <a:solidFill>
                  <a:schemeClr val="accent1">
                    <a:lumMod val="50000"/>
                  </a:schemeClr>
                </a:solidFill>
                <a:latin typeface="Georgia" panose="02040502050405020303" pitchFamily="18" charset="0"/>
              </a:rPr>
            </a:br>
            <a:endParaRPr lang="en-US" sz="2000" dirty="0">
              <a:solidFill>
                <a:schemeClr val="accent1">
                  <a:lumMod val="50000"/>
                </a:schemeClr>
              </a:solidFill>
              <a:latin typeface="Georgia" panose="02040502050405020303" pitchFamily="18" charset="0"/>
            </a:endParaRPr>
          </a:p>
          <a:p>
            <a:pPr marL="0" indent="0">
              <a:buNone/>
            </a:pPr>
            <a:r>
              <a:rPr lang="en-US" sz="2000" dirty="0">
                <a:solidFill>
                  <a:schemeClr val="accent1">
                    <a:lumMod val="50000"/>
                  </a:schemeClr>
                </a:solidFill>
                <a:latin typeface="Georgia" panose="02040502050405020303" pitchFamily="18" charset="0"/>
              </a:rPr>
              <a:t>For Clery reporting purposes these crimes are defined as:</a:t>
            </a:r>
            <a:br>
              <a:rPr lang="en-US" sz="2000" dirty="0">
                <a:solidFill>
                  <a:schemeClr val="accent1">
                    <a:lumMod val="50000"/>
                  </a:schemeClr>
                </a:solidFill>
                <a:latin typeface="Georgia" panose="02040502050405020303" pitchFamily="18" charset="0"/>
              </a:rPr>
            </a:br>
            <a:endParaRPr lang="en-US" sz="2000" dirty="0">
              <a:solidFill>
                <a:schemeClr val="accent1">
                  <a:lumMod val="50000"/>
                </a:schemeClr>
              </a:solidFill>
              <a:latin typeface="Georgia" panose="02040502050405020303" pitchFamily="18" charset="0"/>
            </a:endParaRP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Domestic Violence: violence committed by a person who is a current or former spouse or intimate partner of the victim, is cohabitating, or has cohabitated, with the victim or shares a child in common with the victim.</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Dating Violence: violence committed by a person who is or has been in a social relationship of a romantic or intimate nature with the victim.</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Stalking: engaging in a course of conduct directed at a specific person that would cause a reasonable person to fear for his or her safety or the safety of others; or suffer substantial emotional distress.</a:t>
            </a:r>
          </a:p>
          <a:p>
            <a:pPr marL="0" indent="0">
              <a:buNone/>
            </a:pPr>
            <a:endParaRPr lang="en-US"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415428433"/>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731834"/>
          </a:xfrm>
        </p:spPr>
        <p:txBody>
          <a:bodyPr>
            <a:normAutofit/>
          </a:bodyPr>
          <a:lstStyle/>
          <a:p>
            <a:r>
              <a:rPr lang="en-US" sz="2400" dirty="0">
                <a:latin typeface="Georgia" panose="02040502050405020303" pitchFamily="18" charset="0"/>
              </a:rPr>
              <a:t>The Clery Geography</a:t>
            </a:r>
          </a:p>
        </p:txBody>
      </p:sp>
      <p:sp>
        <p:nvSpPr>
          <p:cNvPr id="10" name="Content Placeholder 9"/>
          <p:cNvSpPr>
            <a:spLocks noGrp="1"/>
          </p:cNvSpPr>
          <p:nvPr>
            <p:ph idx="1"/>
          </p:nvPr>
        </p:nvSpPr>
        <p:spPr>
          <a:xfrm>
            <a:off x="388883" y="731835"/>
            <a:ext cx="11603419" cy="5394332"/>
          </a:xfrm>
        </p:spPr>
        <p:txBody>
          <a:bodyPr>
            <a:normAutofit/>
          </a:bodyPr>
          <a:lstStyle/>
          <a:p>
            <a:pPr marL="0" indent="0">
              <a:buNone/>
            </a:pPr>
            <a:r>
              <a:rPr lang="en-US" sz="2000" dirty="0">
                <a:latin typeface="Georgia" panose="02040502050405020303" pitchFamily="18" charset="0"/>
              </a:rPr>
              <a:t>Clery Geography is the geographic area for which Albany State University is responsible for disclosing crime statistics. The following areas describe Albany State University’s Clery Geography:</a:t>
            </a:r>
          </a:p>
          <a:p>
            <a:endParaRPr lang="en-US" sz="2000" dirty="0">
              <a:latin typeface="Georgia" panose="02040502050405020303" pitchFamily="18" charset="0"/>
            </a:endParaRPr>
          </a:p>
          <a:p>
            <a:r>
              <a:rPr lang="en-US" sz="2000" dirty="0">
                <a:latin typeface="Georgia" panose="02040502050405020303" pitchFamily="18" charset="0"/>
              </a:rPr>
              <a:t>On-Campus Residential: Inside residential halls.</a:t>
            </a:r>
            <a:br>
              <a:rPr lang="en-US" sz="2000" dirty="0">
                <a:latin typeface="Georgia" panose="02040502050405020303" pitchFamily="18" charset="0"/>
              </a:rPr>
            </a:br>
            <a:endParaRPr lang="en-US" sz="2000" dirty="0">
              <a:latin typeface="Georgia" panose="02040502050405020303" pitchFamily="18" charset="0"/>
            </a:endParaRPr>
          </a:p>
          <a:p>
            <a:r>
              <a:rPr lang="en-US" sz="2000" dirty="0">
                <a:latin typeface="Georgia" panose="02040502050405020303" pitchFamily="18" charset="0"/>
              </a:rPr>
              <a:t>On-Campus: Everywhere else on campus.</a:t>
            </a:r>
            <a:br>
              <a:rPr lang="en-US" sz="2000" dirty="0">
                <a:latin typeface="Georgia" panose="02040502050405020303" pitchFamily="18" charset="0"/>
              </a:rPr>
            </a:br>
            <a:endParaRPr lang="en-US" sz="2000" dirty="0">
              <a:latin typeface="Georgia" panose="02040502050405020303" pitchFamily="18" charset="0"/>
            </a:endParaRPr>
          </a:p>
          <a:p>
            <a:r>
              <a:rPr lang="en-US" sz="2000" dirty="0">
                <a:latin typeface="Georgia" panose="02040502050405020303" pitchFamily="18" charset="0"/>
              </a:rPr>
              <a:t>Non-Campus: Buildings or property owned and/or controlled by Albany State University that is used in direct support of/in relation to educational purposes, is frequently used by students and is not within the same reasonably contiguous geographic area of the university.</a:t>
            </a:r>
            <a:br>
              <a:rPr lang="en-US" sz="2000" dirty="0">
                <a:latin typeface="Georgia" panose="02040502050405020303" pitchFamily="18" charset="0"/>
              </a:rPr>
            </a:br>
            <a:endParaRPr lang="en-US" sz="2000" dirty="0">
              <a:latin typeface="Georgia" panose="02040502050405020303" pitchFamily="18" charset="0"/>
            </a:endParaRPr>
          </a:p>
          <a:p>
            <a:r>
              <a:rPr lang="en-US" sz="2000" dirty="0">
                <a:latin typeface="Georgia" panose="02040502050405020303" pitchFamily="18" charset="0"/>
              </a:rPr>
              <a:t>Public Property: Property that is within, or immediately adjacent to, and accessible from the campus.</a:t>
            </a:r>
            <a:endParaRPr lang="en-US" sz="2000" dirty="0"/>
          </a:p>
        </p:txBody>
      </p:sp>
    </p:spTree>
    <p:extLst>
      <p:ext uri="{BB962C8B-B14F-4D97-AF65-F5344CB8AC3E}">
        <p14:creationId xmlns:p14="http://schemas.microsoft.com/office/powerpoint/2010/main" val="3855197803"/>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94593"/>
            <a:ext cx="10972800" cy="893379"/>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Other Locations Defined</a:t>
            </a:r>
            <a:endParaRPr lang="en-US" sz="2400" dirty="0">
              <a:latin typeface="Georgia" panose="02040502050405020303" pitchFamily="18" charset="0"/>
            </a:endParaRPr>
          </a:p>
        </p:txBody>
      </p:sp>
      <p:sp>
        <p:nvSpPr>
          <p:cNvPr id="10" name="Content Placeholder 9"/>
          <p:cNvSpPr>
            <a:spLocks noGrp="1"/>
          </p:cNvSpPr>
          <p:nvPr>
            <p:ph idx="1"/>
          </p:nvPr>
        </p:nvSpPr>
        <p:spPr>
          <a:xfrm>
            <a:off x="609600" y="987973"/>
            <a:ext cx="10972800" cy="5138194"/>
          </a:xfrm>
        </p:spPr>
        <p:txBody>
          <a:bodyPr>
            <a:normAutofit fontScale="70000" lnSpcReduction="20000"/>
          </a:bodyPr>
          <a:lstStyle/>
          <a:p>
            <a:endParaRPr lang="en-US" sz="2000" dirty="0">
              <a:latin typeface="Georgia" panose="02040502050405020303" pitchFamily="18" charset="0"/>
            </a:endParaRPr>
          </a:p>
          <a:p>
            <a:pPr marL="0" indent="0">
              <a:buNone/>
            </a:pPr>
            <a:r>
              <a:rPr lang="en-US" dirty="0">
                <a:latin typeface="Georgia" panose="02040502050405020303" pitchFamily="18" charset="0"/>
              </a:rPr>
              <a:t>Please note: The term "</a:t>
            </a:r>
            <a:r>
              <a:rPr lang="en-US" i="1" dirty="0">
                <a:latin typeface="Georgia" panose="02040502050405020303" pitchFamily="18" charset="0"/>
              </a:rPr>
              <a:t>off campus</a:t>
            </a:r>
            <a:r>
              <a:rPr lang="en-US" dirty="0">
                <a:latin typeface="Georgia" panose="02040502050405020303" pitchFamily="18" charset="0"/>
              </a:rPr>
              <a:t>" typically evokes thoughts of private residences, apartments, houses, shopping centers, or bars. In the absence of a formal agreement for control between the institution and such spaces, these locations usually do not fall within the established Clery Geography categories. Consequently, incidents occurring in these places would </a:t>
            </a:r>
            <a:r>
              <a:rPr lang="en-US" b="1" dirty="0">
                <a:latin typeface="Georgia" panose="02040502050405020303" pitchFamily="18" charset="0"/>
              </a:rPr>
              <a:t>not</a:t>
            </a:r>
            <a:r>
              <a:rPr lang="en-US" dirty="0">
                <a:latin typeface="Georgia" panose="02040502050405020303" pitchFamily="18" charset="0"/>
              </a:rPr>
              <a:t> contribute to Clery crime statistics.</a:t>
            </a:r>
          </a:p>
          <a:p>
            <a:pPr marL="0" indent="0">
              <a:buNone/>
            </a:pPr>
            <a:endParaRPr lang="en-US" dirty="0">
              <a:latin typeface="Georgia" panose="02040502050405020303" pitchFamily="18" charset="0"/>
            </a:endParaRPr>
          </a:p>
          <a:p>
            <a:pPr marL="0" indent="0">
              <a:buNone/>
            </a:pPr>
            <a:r>
              <a:rPr lang="en-US" dirty="0">
                <a:latin typeface="Georgia" panose="02040502050405020303" pitchFamily="18" charset="0"/>
              </a:rPr>
              <a:t>An important distinction exists in the form of the "</a:t>
            </a:r>
            <a:r>
              <a:rPr lang="en-US" i="1" dirty="0">
                <a:latin typeface="Georgia" panose="02040502050405020303" pitchFamily="18" charset="0"/>
              </a:rPr>
              <a:t>non-campus</a:t>
            </a:r>
            <a:r>
              <a:rPr lang="en-US" dirty="0">
                <a:latin typeface="Georgia" panose="02040502050405020303" pitchFamily="18" charset="0"/>
              </a:rPr>
              <a:t>” geography category. Non-campus geography pertains to buildings or property </a:t>
            </a:r>
            <a:r>
              <a:rPr lang="en-US" i="1" dirty="0">
                <a:latin typeface="Georgia" panose="02040502050405020303" pitchFamily="18" charset="0"/>
              </a:rPr>
              <a:t>owned or controlled by the institution that are not reasonably contiguous to an on-campus building or property, yet still frequently used by students and used for educational purposes.</a:t>
            </a:r>
            <a:r>
              <a:rPr lang="en-US" dirty="0">
                <a:latin typeface="Georgia" panose="02040502050405020303" pitchFamily="18" charset="0"/>
              </a:rPr>
              <a:t> </a:t>
            </a:r>
          </a:p>
          <a:p>
            <a:pPr marL="0" indent="0">
              <a:buNone/>
            </a:pPr>
            <a:endParaRPr lang="en-US" dirty="0">
              <a:latin typeface="Georgia" panose="02040502050405020303" pitchFamily="18" charset="0"/>
            </a:endParaRPr>
          </a:p>
          <a:p>
            <a:pPr marL="0" indent="0">
              <a:buNone/>
            </a:pPr>
            <a:r>
              <a:rPr lang="en-US" dirty="0">
                <a:latin typeface="Georgia" panose="02040502050405020303" pitchFamily="18" charset="0"/>
              </a:rPr>
              <a:t>This geography also includes property owned or controlled by student organizations officially recognized by the institution, such as Greek life or athletic teams. </a:t>
            </a:r>
            <a:r>
              <a:rPr lang="en-US" i="1" dirty="0">
                <a:latin typeface="Georgia" panose="02040502050405020303" pitchFamily="18" charset="0"/>
              </a:rPr>
              <a:t>Albany State University has no officially recognized non-campus student organizations or student housing facilities.</a:t>
            </a:r>
            <a:r>
              <a:rPr lang="en-US" dirty="0"/>
              <a:t> </a:t>
            </a:r>
          </a:p>
          <a:p>
            <a:endParaRPr lang="en-US" sz="2000" dirty="0">
              <a:latin typeface="Georgia" panose="02040502050405020303" pitchFamily="18" charset="0"/>
            </a:endParaRPr>
          </a:p>
        </p:txBody>
      </p:sp>
    </p:spTree>
    <p:extLst>
      <p:ext uri="{BB962C8B-B14F-4D97-AF65-F5344CB8AC3E}">
        <p14:creationId xmlns:p14="http://schemas.microsoft.com/office/powerpoint/2010/main" val="3956303454"/>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893379"/>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Foreign Locations</a:t>
            </a:r>
            <a:endParaRPr lang="en-US" sz="2400" dirty="0">
              <a:latin typeface="Georgia" panose="02040502050405020303" pitchFamily="18" charset="0"/>
            </a:endParaRPr>
          </a:p>
        </p:txBody>
      </p:sp>
      <p:sp>
        <p:nvSpPr>
          <p:cNvPr id="12" name="Text Placeholder 11"/>
          <p:cNvSpPr>
            <a:spLocks noGrp="1"/>
          </p:cNvSpPr>
          <p:nvPr>
            <p:ph type="body" idx="1"/>
          </p:nvPr>
        </p:nvSpPr>
        <p:spPr>
          <a:xfrm>
            <a:off x="609600" y="1072055"/>
            <a:ext cx="5386917" cy="639762"/>
          </a:xfrm>
        </p:spPr>
        <p:txBody>
          <a:bodyPr>
            <a:normAutofit/>
          </a:bodyPr>
          <a:lstStyle/>
          <a:p>
            <a:pPr algn="ctr"/>
            <a:r>
              <a:rPr lang="en-US" sz="2000" b="0" dirty="0">
                <a:solidFill>
                  <a:srgbClr val="000000"/>
                </a:solidFill>
                <a:latin typeface="Georgia" panose="02040502050405020303" pitchFamily="18" charset="0"/>
                <a:ea typeface="Open Sans" panose="020B0606030504020204" pitchFamily="34" charset="0"/>
                <a:cs typeface="Open Sans" panose="020B0606030504020204" pitchFamily="34" charset="0"/>
              </a:rPr>
              <a:t>Situation:</a:t>
            </a:r>
          </a:p>
        </p:txBody>
      </p:sp>
      <p:sp>
        <p:nvSpPr>
          <p:cNvPr id="13" name="Content Placeholder 12"/>
          <p:cNvSpPr>
            <a:spLocks noGrp="1"/>
          </p:cNvSpPr>
          <p:nvPr>
            <p:ph sz="half" idx="2"/>
          </p:nvPr>
        </p:nvSpPr>
        <p:spPr>
          <a:xfrm>
            <a:off x="609600" y="1890493"/>
            <a:ext cx="5386917" cy="4235670"/>
          </a:xfrm>
        </p:spPr>
        <p:txBody>
          <a:bodyPr>
            <a:normAutofit/>
          </a:bodyPr>
          <a:lstStyle/>
          <a:p>
            <a:pPr fontAlgn="t"/>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Albany State University opens and operates a campus in another country.</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fontAlgn="t"/>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Students go abroad for credit in a program not run by Albany State University.</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fontAlgn="t"/>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Albany State University runs an international program – contracts with an international entity to provide services and/or space.</a:t>
            </a:r>
          </a:p>
          <a:p>
            <a:endParaRPr lang="en-US" dirty="0"/>
          </a:p>
        </p:txBody>
      </p:sp>
      <p:sp>
        <p:nvSpPr>
          <p:cNvPr id="14" name="Text Placeholder 13"/>
          <p:cNvSpPr>
            <a:spLocks noGrp="1"/>
          </p:cNvSpPr>
          <p:nvPr>
            <p:ph type="body" sz="quarter" idx="3"/>
          </p:nvPr>
        </p:nvSpPr>
        <p:spPr>
          <a:xfrm>
            <a:off x="6193369" y="1281496"/>
            <a:ext cx="5389033" cy="430321"/>
          </a:xfrm>
        </p:spPr>
        <p:txBody>
          <a:bodyPr>
            <a:normAutofit/>
          </a:bodyPr>
          <a:lstStyle/>
          <a:p>
            <a:pPr algn="ctr"/>
            <a:r>
              <a:rPr lang="en-US" sz="2000" b="0" dirty="0">
                <a:solidFill>
                  <a:srgbClr val="000000"/>
                </a:solidFill>
                <a:latin typeface="Georgia" panose="02040502050405020303" pitchFamily="18" charset="0"/>
                <a:ea typeface="Open Sans" panose="020B0606030504020204" pitchFamily="34" charset="0"/>
                <a:cs typeface="Open Sans" panose="020B0606030504020204" pitchFamily="34" charset="0"/>
              </a:rPr>
              <a:t>Clery Requirements:</a:t>
            </a:r>
          </a:p>
        </p:txBody>
      </p:sp>
      <p:sp>
        <p:nvSpPr>
          <p:cNvPr id="15" name="Content Placeholder 14"/>
          <p:cNvSpPr>
            <a:spLocks noGrp="1"/>
          </p:cNvSpPr>
          <p:nvPr>
            <p:ph sz="quarter" idx="4"/>
          </p:nvPr>
        </p:nvSpPr>
        <p:spPr>
          <a:xfrm>
            <a:off x="6193369" y="1772423"/>
            <a:ext cx="5704106" cy="4353741"/>
          </a:xfrm>
        </p:spPr>
        <p:txBody>
          <a:bodyPr>
            <a:normAutofit/>
          </a:bodyPr>
          <a:lstStyle/>
          <a:p>
            <a:pPr marL="0" indent="0" fontAlgn="t">
              <a:buNone/>
            </a:pP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marL="0" indent="0" fontAlgn="t">
              <a:buNone/>
            </a:pPr>
            <a:r>
              <a:rPr lang="en-US" sz="2000" i="1" dirty="0">
                <a:solidFill>
                  <a:srgbClr val="000000"/>
                </a:solidFill>
                <a:latin typeface="Georgia" panose="02040502050405020303" pitchFamily="18" charset="0"/>
                <a:ea typeface="Open Sans" panose="020B0606030504020204" pitchFamily="34" charset="0"/>
                <a:cs typeface="Open Sans" panose="020B0606030504020204" pitchFamily="34" charset="0"/>
              </a:rPr>
              <a:t>Must report. </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 </a:t>
            </a:r>
          </a:p>
          <a:p>
            <a:pPr marL="0" indent="0" fontAlgn="t">
              <a:buNone/>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No Clery reporting obligations.</a:t>
            </a:r>
          </a:p>
          <a:p>
            <a:pPr marL="0" indent="0" fontAlgn="t">
              <a:buNone/>
            </a:pP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marL="0" indent="0" fontAlgn="t">
              <a:buNone/>
            </a:pPr>
            <a:r>
              <a:rPr lang="en-US" sz="2000" i="1" dirty="0">
                <a:solidFill>
                  <a:srgbClr val="000000"/>
                </a:solidFill>
                <a:latin typeface="Georgia" panose="02040502050405020303" pitchFamily="18" charset="0"/>
                <a:ea typeface="Open Sans" panose="020B0606030504020204" pitchFamily="34" charset="0"/>
                <a:cs typeface="Open Sans" panose="020B0606030504020204" pitchFamily="34" charset="0"/>
              </a:rPr>
              <a:t>Must report if Albany State University  “owns or controls” (e.g., leases) international property.</a:t>
            </a:r>
          </a:p>
          <a:p>
            <a:endParaRPr lang="en-US" dirty="0"/>
          </a:p>
        </p:txBody>
      </p:sp>
    </p:spTree>
    <p:extLst>
      <p:ext uri="{BB962C8B-B14F-4D97-AF65-F5344CB8AC3E}">
        <p14:creationId xmlns:p14="http://schemas.microsoft.com/office/powerpoint/2010/main" val="2213183759"/>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50200"/>
          </a:xfrm>
        </p:spPr>
        <p:txBody>
          <a:bodyPr>
            <a:normAutofit fontScale="90000"/>
          </a:bodyPr>
          <a:lstStyle/>
          <a:p>
            <a:pPr lvl="0">
              <a:spcBef>
                <a:spcPts val="0"/>
              </a:spcBef>
            </a:pPr>
            <a:br>
              <a:rPr lang="en-US" sz="1800" dirty="0">
                <a:solidFill>
                  <a:prstClr val="black"/>
                </a:solidFill>
                <a:ea typeface="+mn-ea"/>
                <a:cs typeface="+mn-cs"/>
              </a:rPr>
            </a:b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72199"/>
            <a:ext cx="12192000" cy="685801"/>
          </a:xfrm>
          <a:prstGeom prst="rect">
            <a:avLst/>
          </a:prstGeom>
        </p:spPr>
      </p:pic>
      <p:sp>
        <p:nvSpPr>
          <p:cNvPr id="6" name="TextBox 5"/>
          <p:cNvSpPr txBox="1"/>
          <p:nvPr/>
        </p:nvSpPr>
        <p:spPr>
          <a:xfrm>
            <a:off x="5861957" y="6308731"/>
            <a:ext cx="6139543" cy="369332"/>
          </a:xfrm>
          <a:prstGeom prst="rect">
            <a:avLst/>
          </a:prstGeom>
          <a:noFill/>
        </p:spPr>
        <p:txBody>
          <a:bodyPr wrap="square" rtlCol="0">
            <a:spAutoFit/>
          </a:bodyPr>
          <a:lstStyle/>
          <a:p>
            <a:r>
              <a:rPr lang="en-US" dirty="0">
                <a:solidFill>
                  <a:srgbClr val="FFC000"/>
                </a:solidFill>
                <a:latin typeface="Trajan Pro" pitchFamily="18" charset="0"/>
              </a:rPr>
              <a:t>	            Albany State University Police Department</a:t>
            </a:r>
            <a:endParaRPr lang="en-US" dirty="0"/>
          </a:p>
        </p:txBody>
      </p:sp>
      <p:sp>
        <p:nvSpPr>
          <p:cNvPr id="7" name="Content Placeholder 6">
            <a:extLst>
              <a:ext uri="{FF2B5EF4-FFF2-40B4-BE49-F238E27FC236}">
                <a16:creationId xmlns:a16="http://schemas.microsoft.com/office/drawing/2014/main" id="{2EBE7769-CC1D-4676-9582-8EE022A6538B}"/>
              </a:ext>
            </a:extLst>
          </p:cNvPr>
          <p:cNvSpPr>
            <a:spLocks noGrp="1"/>
          </p:cNvSpPr>
          <p:nvPr>
            <p:ph idx="1"/>
          </p:nvPr>
        </p:nvSpPr>
        <p:spPr>
          <a:xfrm>
            <a:off x="609600" y="1066799"/>
            <a:ext cx="10972800" cy="5059367"/>
          </a:xfrm>
        </p:spPr>
        <p:txBody>
          <a:bodyPr>
            <a:normAutofit/>
          </a:bodyPr>
          <a:lstStyle/>
          <a:p>
            <a:pPr marL="0" indent="0">
              <a:buNone/>
            </a:pPr>
            <a:r>
              <a:rPr lang="en-US" sz="2000" dirty="0">
                <a:solidFill>
                  <a:schemeClr val="accent1">
                    <a:lumMod val="50000"/>
                  </a:schemeClr>
                </a:solidFill>
                <a:latin typeface="Georgia" panose="02040502050405020303" pitchFamily="18" charset="0"/>
              </a:rPr>
              <a:t>The Clery Act requires Albany State University to alert the campus community to certain crimes in a manner that is timely and will aid in the prevention of similar crimes. </a:t>
            </a:r>
          </a:p>
          <a:p>
            <a:pPr marL="0" indent="0">
              <a:buNone/>
            </a:pPr>
            <a:endParaRPr lang="en-US" sz="2000" dirty="0">
              <a:solidFill>
                <a:schemeClr val="accent1">
                  <a:lumMod val="50000"/>
                </a:schemeClr>
              </a:solidFill>
              <a:latin typeface="Georgia" panose="02040502050405020303" pitchFamily="18" charset="0"/>
            </a:endParaRP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Timely Warning: In the event that a Clery Reportable Crime occurs, campus officials are required to evaluate if there is a serious or ongoing threat to the campus community to determine if a timely warning needs to be issued to all staff and students.</a:t>
            </a:r>
          </a:p>
          <a:p>
            <a:pPr>
              <a:buFont typeface="Wingdings" panose="05000000000000000000" pitchFamily="2" charset="2"/>
              <a:buChar char="§"/>
            </a:pPr>
            <a:endParaRPr lang="en-US" sz="2000" dirty="0">
              <a:solidFill>
                <a:schemeClr val="accent1">
                  <a:lumMod val="50000"/>
                </a:schemeClr>
              </a:solidFill>
              <a:latin typeface="Georgia" panose="02040502050405020303" pitchFamily="18" charset="0"/>
            </a:endParaRP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Emergency Notification: In the event of an immediate, significant danger to the health or safety campus community (e.g. weather, disease outbreak), campus officials may issue an emergency notification. This notification can include the entire campus, or be limited to a specific area deemed to be at risk.</a:t>
            </a:r>
          </a:p>
          <a:p>
            <a:pPr marL="0" indent="0">
              <a:buNone/>
            </a:pPr>
            <a:endParaRPr lang="en-US" sz="2000" dirty="0">
              <a:solidFill>
                <a:schemeClr val="accent1">
                  <a:lumMod val="50000"/>
                </a:schemeClr>
              </a:solidFill>
              <a:latin typeface="Georgia" panose="02040502050405020303" pitchFamily="18" charset="0"/>
            </a:endParaRPr>
          </a:p>
          <a:p>
            <a:pPr marL="0" indent="0">
              <a:buNone/>
            </a:pPr>
            <a:r>
              <a:rPr lang="en-US" sz="2000" dirty="0">
                <a:solidFill>
                  <a:schemeClr val="accent1">
                    <a:lumMod val="50000"/>
                  </a:schemeClr>
                </a:solidFill>
                <a:latin typeface="Georgia" panose="02040502050405020303" pitchFamily="18" charset="0"/>
              </a:rPr>
              <a:t>Download the LiveSafe App and Update your contact information to ensure you </a:t>
            </a:r>
          </a:p>
          <a:p>
            <a:pPr marL="0" indent="0">
              <a:buNone/>
            </a:pPr>
            <a:r>
              <a:rPr lang="en-US" sz="2000" dirty="0">
                <a:solidFill>
                  <a:schemeClr val="accent1">
                    <a:lumMod val="50000"/>
                  </a:schemeClr>
                </a:solidFill>
                <a:latin typeface="Georgia" panose="02040502050405020303" pitchFamily="18" charset="0"/>
              </a:rPr>
              <a:t>receive alerts from Albany State University Police Department: </a:t>
            </a:r>
          </a:p>
        </p:txBody>
      </p:sp>
      <p:pic>
        <p:nvPicPr>
          <p:cNvPr id="9" name="Picture 8">
            <a:extLst>
              <a:ext uri="{FF2B5EF4-FFF2-40B4-BE49-F238E27FC236}">
                <a16:creationId xmlns:a16="http://schemas.microsoft.com/office/drawing/2014/main" id="{4A41031E-F055-41DA-AEB7-4F0CA0A0D2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9670" y="4958962"/>
            <a:ext cx="1144971" cy="1144971"/>
          </a:xfrm>
          <a:prstGeom prst="rect">
            <a:avLst/>
          </a:prstGeom>
        </p:spPr>
      </p:pic>
      <p:sp>
        <p:nvSpPr>
          <p:cNvPr id="10" name="TextBox 9">
            <a:extLst>
              <a:ext uri="{FF2B5EF4-FFF2-40B4-BE49-F238E27FC236}">
                <a16:creationId xmlns:a16="http://schemas.microsoft.com/office/drawing/2014/main" id="{234A07E4-46F6-42F3-87CC-7E6C003EA25C}"/>
              </a:ext>
            </a:extLst>
          </p:cNvPr>
          <p:cNvSpPr txBox="1"/>
          <p:nvPr/>
        </p:nvSpPr>
        <p:spPr>
          <a:xfrm>
            <a:off x="1028700" y="260809"/>
            <a:ext cx="10972800" cy="461665"/>
          </a:xfrm>
          <a:prstGeom prst="rect">
            <a:avLst/>
          </a:prstGeom>
          <a:noFill/>
        </p:spPr>
        <p:txBody>
          <a:bodyPr wrap="square" rtlCol="0">
            <a:spAutoFit/>
          </a:bodyPr>
          <a:lstStyle/>
          <a:p>
            <a:pPr algn="ctr"/>
            <a:r>
              <a:rPr lang="en-US" sz="2400" dirty="0">
                <a:solidFill>
                  <a:schemeClr val="accent1">
                    <a:lumMod val="50000"/>
                  </a:schemeClr>
                </a:solidFill>
                <a:latin typeface="Georgia" panose="02040502050405020303" pitchFamily="18" charset="0"/>
              </a:rPr>
              <a:t>Timely Warnings and Emergency Notifications</a:t>
            </a:r>
          </a:p>
        </p:txBody>
      </p:sp>
    </p:spTree>
    <p:extLst>
      <p:ext uri="{BB962C8B-B14F-4D97-AF65-F5344CB8AC3E}">
        <p14:creationId xmlns:p14="http://schemas.microsoft.com/office/powerpoint/2010/main" val="3867586412"/>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87086"/>
            <a:ext cx="10972800" cy="544285"/>
          </a:xfrm>
        </p:spPr>
        <p:txBody>
          <a:bodyPr>
            <a:normAutofit/>
          </a:bodyPr>
          <a:lstStyle/>
          <a:p>
            <a:r>
              <a:rPr lang="en-US" sz="2400" dirty="0">
                <a:solidFill>
                  <a:schemeClr val="accent1">
                    <a:lumMod val="50000"/>
                  </a:schemeClr>
                </a:solidFill>
                <a:latin typeface="Georgia" panose="02040502050405020303" pitchFamily="18" charset="0"/>
              </a:rPr>
              <a:t>Identifying Campus Security Authorities</a:t>
            </a:r>
          </a:p>
        </p:txBody>
      </p:sp>
      <p:sp>
        <p:nvSpPr>
          <p:cNvPr id="10" name="Content Placeholder 9"/>
          <p:cNvSpPr>
            <a:spLocks noGrp="1"/>
          </p:cNvSpPr>
          <p:nvPr>
            <p:ph idx="1"/>
          </p:nvPr>
        </p:nvSpPr>
        <p:spPr>
          <a:xfrm>
            <a:off x="609600" y="791703"/>
            <a:ext cx="10972800" cy="5334464"/>
          </a:xfrm>
        </p:spPr>
        <p:txBody>
          <a:bodyPr>
            <a:normAutofit fontScale="70000" lnSpcReduction="20000"/>
          </a:bodyPr>
          <a:lstStyle/>
          <a:p>
            <a:pPr marL="0" lvl="0" indent="0" defTabSz="457200">
              <a:spcBef>
                <a:spcPts val="0"/>
              </a:spcBef>
              <a:buNone/>
            </a:pPr>
            <a:r>
              <a:rPr lang="en-US" sz="26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t>What is a Campus Security Authority?</a:t>
            </a:r>
            <a:br>
              <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endParaRPr>
          </a:p>
          <a:p>
            <a:pPr marL="0" indent="0">
              <a:buNone/>
            </a:pPr>
            <a:r>
              <a:rPr lang="en-US" sz="2900" dirty="0">
                <a:latin typeface="Georgia" panose="02040502050405020303" pitchFamily="18" charset="0"/>
              </a:rPr>
              <a:t>The Clery Act defines a "Campus Security Authority” (CSA) as an individual that falls within four different functional areas at a college or university to whom reports of Clery crimes occurring within Clery geography should be made. They are responsible for reporting crime information to the Campus Police Department. The Campus Security Authority is defined as being responsible for one or more of the following functions at an institution of higher education:</a:t>
            </a:r>
            <a:br>
              <a:rPr lang="en-US" sz="2900" dirty="0">
                <a:latin typeface="Georgia" panose="02040502050405020303" pitchFamily="18" charset="0"/>
              </a:rPr>
            </a:br>
            <a:endParaRPr lang="en-US" sz="2900" dirty="0">
              <a:latin typeface="Georgia" panose="02040502050405020303" pitchFamily="18" charset="0"/>
            </a:endParaRPr>
          </a:p>
          <a:p>
            <a:r>
              <a:rPr lang="en-US" sz="2900" dirty="0">
                <a:latin typeface="Georgia" panose="02040502050405020303" pitchFamily="18" charset="0"/>
              </a:rPr>
              <a:t>Campus police department</a:t>
            </a:r>
          </a:p>
          <a:p>
            <a:r>
              <a:rPr lang="en-US" sz="2900" dirty="0">
                <a:latin typeface="Georgia" panose="02040502050405020303" pitchFamily="18" charset="0"/>
              </a:rPr>
              <a:t>Any individual or individuals who have responsibility for campus security but who do not constitute a campus police department or a campus security department</a:t>
            </a:r>
          </a:p>
          <a:p>
            <a:r>
              <a:rPr lang="en-US" sz="2900" dirty="0">
                <a:latin typeface="Georgia" panose="02040502050405020303" pitchFamily="18" charset="0"/>
              </a:rPr>
              <a:t>Any individual or organization specified in an institution’s statement of campus security policy as an individual or organization to which students and employees should report criminal offenses.</a:t>
            </a:r>
          </a:p>
          <a:p>
            <a:r>
              <a:rPr lang="en-US" sz="2900" dirty="0">
                <a:latin typeface="Georgia" panose="02040502050405020303" pitchFamily="18" charset="0"/>
              </a:rPr>
              <a:t>An official of an institution who has significant responsibility for student and campus activities, including, but not limited to, student housing, student discipline and campus judicial proceedings. An official is defined as any person who has the authority and the duty to take action or respond to particular issues on behalf of the institution.</a:t>
            </a:r>
          </a:p>
          <a:p>
            <a:pPr marL="0" lvl="0" indent="0" defTabSz="457200">
              <a:spcBef>
                <a:spcPts val="0"/>
              </a:spcBef>
              <a:buNone/>
            </a:pPr>
            <a:br>
              <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endParaRPr>
          </a:p>
          <a:p>
            <a:pPr marL="0" lvl="0" indent="0" defTabSz="457200">
              <a:spcBef>
                <a:spcPts val="0"/>
              </a:spcBef>
              <a:buNone/>
            </a:pPr>
            <a:endPar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endParaRPr>
          </a:p>
          <a:p>
            <a:endParaRPr lang="en-US" sz="2800" dirty="0"/>
          </a:p>
        </p:txBody>
      </p:sp>
    </p:spTree>
    <p:extLst>
      <p:ext uri="{BB962C8B-B14F-4D97-AF65-F5344CB8AC3E}">
        <p14:creationId xmlns:p14="http://schemas.microsoft.com/office/powerpoint/2010/main" val="1215397371"/>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3" name="Title 2"/>
          <p:cNvSpPr>
            <a:spLocks noGrp="1"/>
          </p:cNvSpPr>
          <p:nvPr>
            <p:ph type="title"/>
          </p:nvPr>
        </p:nvSpPr>
        <p:spPr/>
        <p:txBody>
          <a:bodyPr>
            <a:normAutofit fontScale="90000"/>
          </a:bodyPr>
          <a:lstStyle/>
          <a:p>
            <a:br>
              <a:rPr lang="en-US" sz="2700" dirty="0">
                <a:latin typeface="Georgia" panose="02040502050405020303" pitchFamily="18" charset="0"/>
              </a:rPr>
            </a:br>
            <a:br>
              <a:rPr lang="en-US" dirty="0"/>
            </a:br>
            <a:endParaRPr lang="en-US" dirty="0"/>
          </a:p>
        </p:txBody>
      </p:sp>
      <p:sp>
        <p:nvSpPr>
          <p:cNvPr id="5" name="Text Placeholder 4"/>
          <p:cNvSpPr>
            <a:spLocks noGrp="1"/>
          </p:cNvSpPr>
          <p:nvPr>
            <p:ph type="body" idx="4294967295"/>
          </p:nvPr>
        </p:nvSpPr>
        <p:spPr>
          <a:xfrm>
            <a:off x="609600" y="1344613"/>
            <a:ext cx="5486400" cy="517525"/>
          </a:xfrm>
        </p:spPr>
        <p:txBody>
          <a:bodyPr>
            <a:normAutofit/>
          </a:bodyPr>
          <a:lstStyle/>
          <a:p>
            <a:pPr marL="0" indent="0" algn="ctr">
              <a:buNone/>
            </a:pPr>
            <a:r>
              <a:rPr lang="en-US" sz="2000" b="0" dirty="0">
                <a:solidFill>
                  <a:schemeClr val="accent1">
                    <a:lumMod val="50000"/>
                  </a:schemeClr>
                </a:solidFill>
                <a:latin typeface="Georgia" panose="02040502050405020303" pitchFamily="18" charset="0"/>
              </a:rPr>
              <a:t>Examples of Campus Security Authorities:</a:t>
            </a:r>
          </a:p>
          <a:p>
            <a:pPr algn="ctr"/>
            <a:endParaRPr lang="en-US" sz="2000" b="0" dirty="0">
              <a:solidFill>
                <a:schemeClr val="accent1">
                  <a:lumMod val="50000"/>
                </a:schemeClr>
              </a:solidFill>
              <a:latin typeface="Georgia" panose="02040502050405020303" pitchFamily="18" charset="0"/>
            </a:endParaRPr>
          </a:p>
        </p:txBody>
      </p:sp>
      <p:sp>
        <p:nvSpPr>
          <p:cNvPr id="6" name="Content Placeholder 5"/>
          <p:cNvSpPr>
            <a:spLocks noGrp="1"/>
          </p:cNvSpPr>
          <p:nvPr>
            <p:ph sz="half" idx="4294967295"/>
          </p:nvPr>
        </p:nvSpPr>
        <p:spPr>
          <a:xfrm>
            <a:off x="1219200" y="1862139"/>
            <a:ext cx="8055429" cy="4264024"/>
          </a:xfrm>
        </p:spPr>
        <p:txBody>
          <a:bodyPr>
            <a:normAutofit/>
          </a:bodyPr>
          <a:lstStyle/>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Deans</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Student Housing Staff</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Athletic Coaches</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Student Activities Coordinators</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Greek Life</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Officials who oversee a student center</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Student judicial officers</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Resident Advisors (RAs)</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Student advisors </a:t>
            </a:r>
          </a:p>
          <a:p>
            <a:pPr lvl="0">
              <a:buFont typeface="Wingdings" panose="05000000000000000000" pitchFamily="2" charset="2"/>
              <a:buChar char="§"/>
            </a:pPr>
            <a:r>
              <a:rPr lang="en-US" sz="2000" dirty="0">
                <a:solidFill>
                  <a:schemeClr val="accent1">
                    <a:lumMod val="50000"/>
                  </a:schemeClr>
                </a:solidFill>
                <a:latin typeface="Georgia" panose="02040502050405020303" pitchFamily="18" charset="0"/>
              </a:rPr>
              <a:t>Faculty advisors to student organizations</a:t>
            </a:r>
          </a:p>
          <a:p>
            <a:endParaRPr lang="en-US" dirty="0"/>
          </a:p>
        </p:txBody>
      </p:sp>
      <p:sp>
        <p:nvSpPr>
          <p:cNvPr id="16" name="Rectangle 15">
            <a:extLst>
              <a:ext uri="{FF2B5EF4-FFF2-40B4-BE49-F238E27FC236}">
                <a16:creationId xmlns:a16="http://schemas.microsoft.com/office/drawing/2014/main" id="{FD25F379-CC90-41C0-9D41-4AA8B30E3635}"/>
              </a:ext>
            </a:extLst>
          </p:cNvPr>
          <p:cNvSpPr/>
          <p:nvPr/>
        </p:nvSpPr>
        <p:spPr>
          <a:xfrm>
            <a:off x="533400" y="274638"/>
            <a:ext cx="11049000" cy="461665"/>
          </a:xfrm>
          <a:prstGeom prst="rect">
            <a:avLst/>
          </a:prstGeom>
        </p:spPr>
        <p:txBody>
          <a:bodyPr wrap="square">
            <a:spAutoFit/>
          </a:bodyPr>
          <a:lstStyle/>
          <a:p>
            <a:pPr algn="ctr"/>
            <a:r>
              <a:rPr lang="en-US" sz="2400" dirty="0">
                <a:solidFill>
                  <a:schemeClr val="accent1">
                    <a:lumMod val="50000"/>
                  </a:schemeClr>
                </a:solidFill>
                <a:latin typeface="Georgia" panose="02040502050405020303" pitchFamily="18" charset="0"/>
              </a:rPr>
              <a:t>The Campus Security Authority</a:t>
            </a:r>
          </a:p>
        </p:txBody>
      </p:sp>
      <p:sp>
        <p:nvSpPr>
          <p:cNvPr id="7" name="TextBox 6">
            <a:extLst>
              <a:ext uri="{FF2B5EF4-FFF2-40B4-BE49-F238E27FC236}">
                <a16:creationId xmlns:a16="http://schemas.microsoft.com/office/drawing/2014/main" id="{BB0960EE-E819-4D9C-9E07-176572B79D1D}"/>
              </a:ext>
            </a:extLst>
          </p:cNvPr>
          <p:cNvSpPr txBox="1"/>
          <p:nvPr/>
        </p:nvSpPr>
        <p:spPr>
          <a:xfrm>
            <a:off x="7031421" y="2165132"/>
            <a:ext cx="4319751" cy="3170099"/>
          </a:xfrm>
          <a:prstGeom prst="rect">
            <a:avLst/>
          </a:prstGeom>
          <a:noFill/>
        </p:spPr>
        <p:txBody>
          <a:bodyPr wrap="square" rtlCol="0">
            <a:spAutoFit/>
          </a:bodyPr>
          <a:lstStyle/>
          <a:p>
            <a:r>
              <a:rPr lang="en-US" sz="2000" dirty="0">
                <a:latin typeface="Georgia" panose="02040502050405020303" pitchFamily="18" charset="0"/>
              </a:rPr>
              <a:t>The intent of including non-law enforcement personnel in the Campus Security Authority role is to acknowledge that some community members and students in particular may be hesitant about reporting crimes, especially sexual violence, to the police. Because of this, victims of crime may turn to a trusted ASU employee for help and advice.</a:t>
            </a:r>
          </a:p>
        </p:txBody>
      </p:sp>
    </p:spTree>
    <p:extLst>
      <p:ext uri="{BB962C8B-B14F-4D97-AF65-F5344CB8AC3E}">
        <p14:creationId xmlns:p14="http://schemas.microsoft.com/office/powerpoint/2010/main" val="2813472456"/>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731834"/>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CSA Reporting Exemptions</a:t>
            </a:r>
            <a:endParaRPr lang="en-US" sz="2400" dirty="0">
              <a:latin typeface="Georgia" panose="02040502050405020303" pitchFamily="18" charset="0"/>
            </a:endParaRPr>
          </a:p>
        </p:txBody>
      </p:sp>
      <p:sp>
        <p:nvSpPr>
          <p:cNvPr id="10" name="Content Placeholder 9"/>
          <p:cNvSpPr>
            <a:spLocks noGrp="1"/>
          </p:cNvSpPr>
          <p:nvPr>
            <p:ph idx="1"/>
          </p:nvPr>
        </p:nvSpPr>
        <p:spPr>
          <a:xfrm>
            <a:off x="504497" y="731835"/>
            <a:ext cx="11077903" cy="5394332"/>
          </a:xfrm>
        </p:spPr>
        <p:txBody>
          <a:bodyPr>
            <a:normAutofit/>
          </a:bodyPr>
          <a:lstStyle/>
          <a:p>
            <a:pPr marL="0" indent="0">
              <a:buNone/>
            </a:pPr>
            <a:r>
              <a:rPr lang="en-US" sz="2200" dirty="0">
                <a:latin typeface="Georgia" panose="02040502050405020303" pitchFamily="18" charset="0"/>
              </a:rPr>
              <a:t>Examples of individuals who </a:t>
            </a:r>
            <a:r>
              <a:rPr lang="en-US" sz="2200" b="1" dirty="0">
                <a:latin typeface="Georgia" panose="02040502050405020303" pitchFamily="18" charset="0"/>
              </a:rPr>
              <a:t>would not</a:t>
            </a:r>
            <a:r>
              <a:rPr lang="en-US" sz="2200" dirty="0">
                <a:latin typeface="Georgia" panose="02040502050405020303" pitchFamily="18" charset="0"/>
              </a:rPr>
              <a:t> meet the criteria for a CSA include:</a:t>
            </a:r>
          </a:p>
          <a:p>
            <a:pPr marL="0" indent="0">
              <a:buNone/>
            </a:pPr>
            <a:endParaRPr lang="en-US" sz="2200" dirty="0">
              <a:latin typeface="Georgia" panose="02040502050405020303" pitchFamily="18" charset="0"/>
            </a:endParaRPr>
          </a:p>
          <a:p>
            <a:r>
              <a:rPr lang="en-US" sz="2200" dirty="0">
                <a:latin typeface="Georgia" panose="02040502050405020303" pitchFamily="18" charset="0"/>
              </a:rPr>
              <a:t>Professional and Pastoral Counselors</a:t>
            </a:r>
          </a:p>
          <a:p>
            <a:r>
              <a:rPr lang="en-US" sz="2200" dirty="0">
                <a:latin typeface="Georgia" panose="02040502050405020303" pitchFamily="18" charset="0"/>
              </a:rPr>
              <a:t>Clerical or cafeteria staff.</a:t>
            </a:r>
          </a:p>
          <a:p>
            <a:r>
              <a:rPr lang="en-US" sz="2200" dirty="0">
                <a:latin typeface="Georgia" panose="02040502050405020303" pitchFamily="18" charset="0"/>
              </a:rPr>
              <a:t>Faculty member who does not have any responsibility for student and campus activity beyond the classroom.</a:t>
            </a:r>
          </a:p>
          <a:p>
            <a:endParaRPr lang="en-US" sz="2200" dirty="0">
              <a:latin typeface="Georgia" panose="02040502050405020303" pitchFamily="18" charset="0"/>
            </a:endParaRPr>
          </a:p>
          <a:p>
            <a:pPr marL="0" lvl="0" indent="0">
              <a:spcBef>
                <a:spcPts val="0"/>
              </a:spcBef>
              <a:buNone/>
            </a:pPr>
            <a:endParaRPr lang="en-US" sz="2000" dirty="0">
              <a:solidFill>
                <a:prstClr val="black"/>
              </a:solidFill>
              <a:latin typeface="Georgia" panose="02040502050405020303" pitchFamily="18" charset="0"/>
              <a:ea typeface="Open Sans" panose="020B0606030504020204" pitchFamily="34" charset="0"/>
              <a:cs typeface="Open Sans" panose="020B0606030504020204" pitchFamily="34" charset="0"/>
            </a:endParaRPr>
          </a:p>
          <a:p>
            <a:pPr marL="0" lvl="0" indent="0">
              <a:spcBef>
                <a:spcPts val="0"/>
              </a:spcBef>
              <a:buNone/>
            </a:pPr>
            <a:r>
              <a:rPr lang="en-US" sz="2000" dirty="0">
                <a:solidFill>
                  <a:prstClr val="black"/>
                </a:solidFill>
                <a:latin typeface="Georgia" panose="02040502050405020303" pitchFamily="18" charset="0"/>
                <a:ea typeface="Open Sans" panose="020B0606030504020204" pitchFamily="34" charset="0"/>
                <a:cs typeface="Open Sans" panose="020B0606030504020204" pitchFamily="34" charset="0"/>
              </a:rPr>
              <a:t>Although licensed mental health professionals and pastoral counselors are exempt from Clery Act requirements, the University encourages such counselors to tell victims about the Confidential Reporting Process, if, in their judgment, it is appropriate to discuss crime reporting with this client.</a:t>
            </a:r>
          </a:p>
          <a:p>
            <a:endParaRPr lang="en-US" sz="2800" dirty="0"/>
          </a:p>
        </p:txBody>
      </p:sp>
    </p:spTree>
    <p:extLst>
      <p:ext uri="{BB962C8B-B14F-4D97-AF65-F5344CB8AC3E}">
        <p14:creationId xmlns:p14="http://schemas.microsoft.com/office/powerpoint/2010/main" val="102742744"/>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882869"/>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What to Do - Overview</a:t>
            </a:r>
            <a:endParaRPr lang="en-US" sz="2400" dirty="0">
              <a:latin typeface="Georgia" panose="02040502050405020303" pitchFamily="18" charset="0"/>
            </a:endParaRPr>
          </a:p>
        </p:txBody>
      </p:sp>
      <p:sp>
        <p:nvSpPr>
          <p:cNvPr id="10" name="Content Placeholder 9"/>
          <p:cNvSpPr>
            <a:spLocks noGrp="1"/>
          </p:cNvSpPr>
          <p:nvPr>
            <p:ph idx="1"/>
          </p:nvPr>
        </p:nvSpPr>
        <p:spPr>
          <a:xfrm>
            <a:off x="609600" y="1043201"/>
            <a:ext cx="10972800" cy="5082966"/>
          </a:xfrm>
        </p:spPr>
        <p:txBody>
          <a:bodyPr>
            <a:normAutofit/>
          </a:bodyPr>
          <a:lstStyle/>
          <a:p>
            <a:pPr marL="0" lvl="0" indent="0">
              <a:buNone/>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If someone reports a crime to you</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Get the facts: Who, What crime, When, Where, How, etc.</a:t>
            </a:r>
          </a:p>
          <a:p>
            <a:pPr lvl="0">
              <a:buFont typeface="Wingdings" panose="05000000000000000000" pitchFamily="2" charset="2"/>
              <a:buChar char="§"/>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Immediately report all Clery Act crimes to ASU PD so the campus can comply with timely warning policies and maintain accurate crime statistics for the Annual Security Report.</a:t>
            </a:r>
          </a:p>
          <a:p>
            <a:pPr>
              <a:buFont typeface="Wingdings" panose="05000000000000000000" pitchFamily="2" charset="2"/>
              <a:buChar char="§"/>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Inform victims of  their options, including confidential reporting and offering referrals to resources (e.g., campus assistance programs or a counseling or advocacy service, if appropriate).</a:t>
            </a:r>
          </a:p>
          <a:p>
            <a:pPr marL="457200" indent="-457200">
              <a:buFont typeface="+mj-lt"/>
              <a:buAutoNum type="arabicPeriod"/>
            </a:pP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marL="0" indent="0">
              <a:buNone/>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As a CSA, you DO NOT have to report the following:</a:t>
            </a:r>
          </a:p>
          <a:p>
            <a:pPr marL="0" indent="0">
              <a:buNone/>
            </a:pPr>
            <a:endParaRPr lang="en-US" sz="22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A crime that occurred before the victim came to Albany State University.</a:t>
            </a:r>
          </a:p>
          <a:p>
            <a:pPr>
              <a:buFont typeface="Wingdings" panose="05000000000000000000" pitchFamily="2" charset="2"/>
              <a:buChar char="§"/>
            </a:pP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A crime that occurred while the victim was away from campus and not involved in an Albany State University activity (e.g., at home during break).</a:t>
            </a:r>
          </a:p>
          <a:p>
            <a:endParaRPr lang="en-US" sz="2800" dirty="0"/>
          </a:p>
        </p:txBody>
      </p:sp>
    </p:spTree>
    <p:extLst>
      <p:ext uri="{BB962C8B-B14F-4D97-AF65-F5344CB8AC3E}">
        <p14:creationId xmlns:p14="http://schemas.microsoft.com/office/powerpoint/2010/main" val="4127407237"/>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861848"/>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What to Do – Reporting to ASU PD</a:t>
            </a:r>
            <a:endParaRPr lang="en-US" sz="2400" dirty="0">
              <a:latin typeface="Georgia" panose="02040502050405020303" pitchFamily="18" charset="0"/>
            </a:endParaRPr>
          </a:p>
        </p:txBody>
      </p:sp>
      <p:sp>
        <p:nvSpPr>
          <p:cNvPr id="10" name="Content Placeholder 9"/>
          <p:cNvSpPr>
            <a:spLocks noGrp="1"/>
          </p:cNvSpPr>
          <p:nvPr>
            <p:ph idx="1"/>
          </p:nvPr>
        </p:nvSpPr>
        <p:spPr>
          <a:xfrm>
            <a:off x="609600" y="683173"/>
            <a:ext cx="10972800" cy="5442994"/>
          </a:xfrm>
        </p:spPr>
        <p:txBody>
          <a:bodyPr>
            <a:normAutofit/>
          </a:bodyPr>
          <a:lstStyle/>
          <a:p>
            <a:pPr marL="0" indent="0">
              <a:buNone/>
            </a:pPr>
            <a:r>
              <a:rPr lang="en-US" sz="2000" dirty="0">
                <a:latin typeface="Georgia" panose="02040502050405020303" pitchFamily="18" charset="0"/>
              </a:rPr>
              <a:t>Under the Clery Act, crimes are considered reported when they are brought to the attention of a Campus Security Authority (CSA) or local law enforcement agency.</a:t>
            </a:r>
          </a:p>
          <a:p>
            <a:pPr marL="0" indent="0">
              <a:buNone/>
            </a:pPr>
            <a:endParaRPr lang="en-US" sz="2000" dirty="0">
              <a:latin typeface="Georgia" panose="02040502050405020303" pitchFamily="18" charset="0"/>
            </a:endParaRPr>
          </a:p>
          <a:p>
            <a:pPr marL="0" indent="0">
              <a:buNone/>
            </a:pPr>
            <a:r>
              <a:rPr lang="en-US" sz="2000" dirty="0">
                <a:latin typeface="Georgia" panose="02040502050405020303" pitchFamily="18" charset="0"/>
              </a:rPr>
              <a:t>For CSAs, crimes are considered reported when they receive information about qualifying crimes from victims, witnesses, or other individuals with knowledge of the incident. CSAs must then document the details of the crime and report it to the Albany State University Police Department in a timely manner, generally within 24 hours of becoming aware of the incident.</a:t>
            </a:r>
          </a:p>
          <a:p>
            <a:pPr lvl="0">
              <a:buFont typeface="Wingdings" panose="05000000000000000000" pitchFamily="2" charset="2"/>
              <a:buChar char="§"/>
            </a:pP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marL="0" indent="0">
              <a:buNone/>
            </a:pPr>
            <a:r>
              <a:rPr lang="en-US" sz="2200" dirty="0">
                <a:latin typeface="Georgia" panose="02040502050405020303" pitchFamily="18" charset="0"/>
              </a:rPr>
              <a:t>Regardless of your status (CSA or non-CSA), all campus community members are encouraged to promptly report all campus related criminal incidents and other public safety emergencies to Albany State University Police by calling 229-430-4711.</a:t>
            </a:r>
          </a:p>
          <a:p>
            <a:pPr marL="0" indent="0">
              <a:buNone/>
            </a:pPr>
            <a:br>
              <a:rPr lang="en-US" sz="2000" dirty="0"/>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endParaRPr lang="en-US" sz="2800" dirty="0"/>
          </a:p>
        </p:txBody>
      </p:sp>
    </p:spTree>
    <p:extLst>
      <p:ext uri="{BB962C8B-B14F-4D97-AF65-F5344CB8AC3E}">
        <p14:creationId xmlns:p14="http://schemas.microsoft.com/office/powerpoint/2010/main" val="315113090"/>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26165"/>
            <a:ext cx="12191308" cy="750495"/>
          </a:xfrm>
          <a:prstGeom prst="rect">
            <a:avLst/>
          </a:prstGeom>
        </p:spPr>
      </p:pic>
      <p:sp>
        <p:nvSpPr>
          <p:cNvPr id="4" name="TextBox 3"/>
          <p:cNvSpPr txBox="1"/>
          <p:nvPr/>
        </p:nvSpPr>
        <p:spPr>
          <a:xfrm>
            <a:off x="7647399" y="6347100"/>
            <a:ext cx="4250076" cy="369332"/>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p:txBody>
      </p:sp>
      <p:sp>
        <p:nvSpPr>
          <p:cNvPr id="9" name="Title 8"/>
          <p:cNvSpPr>
            <a:spLocks noGrp="1"/>
          </p:cNvSpPr>
          <p:nvPr>
            <p:ph type="title" idx="4294967295"/>
          </p:nvPr>
        </p:nvSpPr>
        <p:spPr>
          <a:xfrm>
            <a:off x="0" y="77788"/>
            <a:ext cx="10733088" cy="654050"/>
          </a:xfrm>
        </p:spPr>
        <p:txBody>
          <a:bodyPr>
            <a:noAutofit/>
          </a:bodyPr>
          <a:lstStyle/>
          <a:p>
            <a:pPr algn="ctr"/>
            <a:r>
              <a:rPr lang="en-US" sz="2400" b="0" dirty="0">
                <a:solidFill>
                  <a:schemeClr val="accent1">
                    <a:lumMod val="50000"/>
                  </a:schemeClr>
                </a:solidFill>
                <a:latin typeface="Georgia" panose="02040502050405020303" pitchFamily="18" charset="0"/>
              </a:rPr>
              <a:t>What is the Clery Act?</a:t>
            </a:r>
          </a:p>
        </p:txBody>
      </p:sp>
      <p:sp>
        <p:nvSpPr>
          <p:cNvPr id="10" name="Content Placeholder 9"/>
          <p:cNvSpPr>
            <a:spLocks noGrp="1"/>
          </p:cNvSpPr>
          <p:nvPr>
            <p:ph idx="4294967295"/>
          </p:nvPr>
        </p:nvSpPr>
        <p:spPr>
          <a:xfrm>
            <a:off x="3413125" y="780633"/>
            <a:ext cx="8090921" cy="2495967"/>
          </a:xfrm>
        </p:spPr>
        <p:txBody>
          <a:bodyPr>
            <a:normAutofit fontScale="92500"/>
          </a:bodyPr>
          <a:lstStyle/>
          <a:p>
            <a:pPr marL="0" lvl="0" indent="0" defTabSz="457200">
              <a:buNone/>
            </a:pPr>
            <a:r>
              <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t>The Jeanne Clery Disclosure of Campus Security Policy and Campus Crime Statistics Act (The Clery Act) is named after Jeanne Clery, a 19-year-old Lehigh University student who was raped and murdered in her campus residence hall in 1986. Her murder triggered a backlash against unreported crime on campuses across the country. The school had failed to inform students about the 38 violent crimes on campus in the 3 years preceding her murder. Her parents argued that, had the university's crime record been known, Jeanne would not have attended.  </a:t>
            </a:r>
          </a:p>
          <a:p>
            <a:pPr marL="0" lvl="0" indent="0" defTabSz="457200">
              <a:buNone/>
            </a:pPr>
            <a:endParaRPr lang="en-US" sz="20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605E9E92-B1F2-4FFC-99DA-2FA39837C53F}"/>
              </a:ext>
            </a:extLst>
          </p:cNvPr>
          <p:cNvSpPr txBox="1"/>
          <p:nvPr/>
        </p:nvSpPr>
        <p:spPr>
          <a:xfrm>
            <a:off x="566057" y="3429001"/>
            <a:ext cx="11157857" cy="3108543"/>
          </a:xfrm>
          <a:prstGeom prst="rect">
            <a:avLst/>
          </a:prstGeom>
          <a:noFill/>
        </p:spPr>
        <p:txBody>
          <a:bodyPr wrap="square" rtlCol="0">
            <a:spAutoFit/>
          </a:bodyPr>
          <a:lstStyle/>
          <a:p>
            <a:r>
              <a:rPr lang="en-US" sz="2000" dirty="0">
                <a:solidFill>
                  <a:schemeClr val="accent1">
                    <a:lumMod val="50000"/>
                  </a:schemeClr>
                </a:solidFill>
                <a:latin typeface="Georgia" panose="02040502050405020303" pitchFamily="18" charset="0"/>
              </a:rPr>
              <a:t>The Clery Act is a consumer protection law that aims to provide transparency around campus crime policy and statistics. It requires colleges and universities to report campus crime data, support victims of violence, and publicly outline the policies and procedures they have put into place to improve campus safety. </a:t>
            </a:r>
            <a:br>
              <a:rPr lang="en-US" sz="2000" dirty="0">
                <a:solidFill>
                  <a:schemeClr val="accent1">
                    <a:lumMod val="50000"/>
                  </a:schemeClr>
                </a:solidFill>
                <a:latin typeface="Georgia" panose="02040502050405020303" pitchFamily="18" charset="0"/>
              </a:rPr>
            </a:br>
            <a:endParaRPr lang="en-US" sz="2000" dirty="0">
              <a:solidFill>
                <a:schemeClr val="accent1">
                  <a:lumMod val="50000"/>
                </a:schemeClr>
              </a:solidFill>
              <a:latin typeface="Georgia" panose="02040502050405020303" pitchFamily="18" charset="0"/>
            </a:endParaRPr>
          </a:p>
          <a:p>
            <a:r>
              <a:rPr lang="en-US" sz="2000" dirty="0">
                <a:solidFill>
                  <a:schemeClr val="accent1">
                    <a:lumMod val="50000"/>
                  </a:schemeClr>
                </a:solidFill>
                <a:latin typeface="Georgia" panose="02040502050405020303" pitchFamily="18" charset="0"/>
              </a:rPr>
              <a:t>The Clery Act requirements provide students and their families with accurate, complete, and timely information about crime statistics and campus safety so that they can make informed decisions about their college experience. </a:t>
            </a:r>
          </a:p>
          <a:p>
            <a:endParaRPr lang="en-US" dirty="0">
              <a:latin typeface="Georgia" panose="02040502050405020303" pitchFamily="18" charset="0"/>
            </a:endParaRPr>
          </a:p>
          <a:p>
            <a:endParaRPr lang="en-US" dirty="0">
              <a:latin typeface="Georgia" panose="02040502050405020303" pitchFamily="18" charset="0"/>
            </a:endParaRPr>
          </a:p>
        </p:txBody>
      </p:sp>
      <p:pic>
        <p:nvPicPr>
          <p:cNvPr id="6" name="Picture 5">
            <a:extLst>
              <a:ext uri="{FF2B5EF4-FFF2-40B4-BE49-F238E27FC236}">
                <a16:creationId xmlns:a16="http://schemas.microsoft.com/office/drawing/2014/main" id="{37C2E2CF-A5BB-4E7D-9936-828E89A8C6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064" y="483449"/>
            <a:ext cx="2415565" cy="27666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069419054"/>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861848"/>
          </a:xfrm>
        </p:spPr>
        <p:txBody>
          <a:bodyPr>
            <a:normAutofit/>
          </a:bodyPr>
          <a:lstStyle/>
          <a:p>
            <a:endParaRPr lang="en-US" sz="2400" dirty="0">
              <a:latin typeface="Georgia" panose="02040502050405020303" pitchFamily="18" charset="0"/>
            </a:endParaRPr>
          </a:p>
        </p:txBody>
      </p:sp>
      <p:sp>
        <p:nvSpPr>
          <p:cNvPr id="10" name="Content Placeholder 9"/>
          <p:cNvSpPr>
            <a:spLocks noGrp="1"/>
          </p:cNvSpPr>
          <p:nvPr>
            <p:ph idx="1"/>
          </p:nvPr>
        </p:nvSpPr>
        <p:spPr>
          <a:xfrm>
            <a:off x="609600" y="756745"/>
            <a:ext cx="10972800" cy="5313357"/>
          </a:xfrm>
        </p:spPr>
        <p:txBody>
          <a:bodyPr>
            <a:normAutofit/>
          </a:bodyPr>
          <a:lstStyle/>
          <a:p>
            <a:pPr marL="0" indent="0">
              <a:buNone/>
            </a:pPr>
            <a:r>
              <a:rPr lang="en-US" sz="2000" dirty="0">
                <a:latin typeface="Georgia" panose="02040502050405020303" pitchFamily="18" charset="0"/>
              </a:rPr>
              <a:t>The inclusion of non-law enforcement personnel in the Campus Security Authority (CSA) role acknowledges the reality that some individuals, particularly students, may feel reluctant to report crimes, especially sensitive or personal ones such as sexual violence, to the police directly. </a:t>
            </a:r>
          </a:p>
          <a:p>
            <a:pPr marL="0" indent="0">
              <a:buNone/>
            </a:pPr>
            <a:endParaRPr lang="en-US" sz="2000" dirty="0">
              <a:latin typeface="Georgia" panose="02040502050405020303" pitchFamily="18" charset="0"/>
            </a:endParaRPr>
          </a:p>
          <a:p>
            <a:pPr marL="0" indent="0">
              <a:buNone/>
            </a:pPr>
            <a:r>
              <a:rPr lang="en-US" sz="2000" dirty="0">
                <a:latin typeface="Georgia" panose="02040502050405020303" pitchFamily="18" charset="0"/>
              </a:rPr>
              <a:t>This approach recognizes the importance of creating a supportive and accessible reporting environment where individuals feel empowered to come forward with information about crimes or safety concerns without fear of judgment, stigma, or retaliation. CSAs can serve as trusted points of contact for individuals who may prefer to report incidents to someone within the campus community rather than directly to law enforcement.</a:t>
            </a:r>
          </a:p>
          <a:p>
            <a:pPr marL="0" indent="0">
              <a:buNone/>
            </a:pPr>
            <a:endParaRPr lang="en-US" sz="2000" dirty="0">
              <a:latin typeface="Georgia" panose="02040502050405020303" pitchFamily="18" charset="0"/>
            </a:endParaRPr>
          </a:p>
          <a:p>
            <a:pPr marL="0" indent="0">
              <a:buNone/>
            </a:pPr>
            <a:r>
              <a:rPr lang="en-US" sz="2000" dirty="0">
                <a:latin typeface="Georgia" panose="02040502050405020303" pitchFamily="18" charset="0"/>
              </a:rPr>
              <a:t>Ultimately, the inclusion of non-law enforcement personnel helps facilitate a more inclusive and supportive reporting process, promotes trust and transparency within the campus community, and ensures that all individuals have access to the resources and support they need to address safety issues effectively.</a:t>
            </a:r>
          </a:p>
        </p:txBody>
      </p:sp>
    </p:spTree>
    <p:extLst>
      <p:ext uri="{BB962C8B-B14F-4D97-AF65-F5344CB8AC3E}">
        <p14:creationId xmlns:p14="http://schemas.microsoft.com/office/powerpoint/2010/main" val="335548205"/>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0"/>
            <a:ext cx="10972800" cy="731833"/>
          </a:xfrm>
        </p:spPr>
        <p:txBody>
          <a:bodyPr>
            <a:normAutofit/>
          </a:bodyPr>
          <a:lstStyle/>
          <a:p>
            <a:r>
              <a:rPr lang="en-US" sz="2400" dirty="0">
                <a:latin typeface="Georgia" panose="02040502050405020303" pitchFamily="18" charset="0"/>
                <a:ea typeface="Open Sans" panose="020B0606030504020204" pitchFamily="34" charset="0"/>
                <a:cs typeface="Open Sans" panose="020B0606030504020204" pitchFamily="34" charset="0"/>
              </a:rPr>
              <a:t>Resources for CSAs</a:t>
            </a:r>
            <a:endParaRPr lang="en-US" sz="2400" dirty="0">
              <a:latin typeface="Georgia" panose="02040502050405020303" pitchFamily="18" charset="0"/>
            </a:endParaRPr>
          </a:p>
        </p:txBody>
      </p:sp>
      <p:sp>
        <p:nvSpPr>
          <p:cNvPr id="10" name="Content Placeholder 9"/>
          <p:cNvSpPr>
            <a:spLocks noGrp="1"/>
          </p:cNvSpPr>
          <p:nvPr>
            <p:ph idx="1"/>
          </p:nvPr>
        </p:nvSpPr>
        <p:spPr>
          <a:xfrm>
            <a:off x="609600" y="1243585"/>
            <a:ext cx="10972800" cy="4882582"/>
          </a:xfrm>
        </p:spPr>
        <p:txBody>
          <a:bodyPr>
            <a:normAutofit/>
          </a:bodyPr>
          <a:lstStyle/>
          <a:p>
            <a:pPr>
              <a:buFont typeface="Wingdings" panose="05000000000000000000" pitchFamily="2" charset="2"/>
              <a:buChar char="§"/>
            </a:pPr>
            <a:r>
              <a:rPr lang="en-US" sz="2000" b="1" dirty="0">
                <a:solidFill>
                  <a:srgbClr val="000000"/>
                </a:solidFill>
                <a:latin typeface="Georgia" panose="02040502050405020303" pitchFamily="18" charset="0"/>
                <a:ea typeface="Open Sans" panose="020B0606030504020204" pitchFamily="34" charset="0"/>
                <a:cs typeface="Open Sans" panose="020B0606030504020204" pitchFamily="34" charset="0"/>
              </a:rPr>
              <a:t>Albany State University Police Department </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r>
              <a:rPr lang="en-US" sz="2000" dirty="0">
                <a:latin typeface="Georgia" panose="02040502050405020303" pitchFamily="18" charset="0"/>
                <a:ea typeface="Open Sans" panose="020B0606030504020204" pitchFamily="34" charset="0"/>
                <a:cs typeface="Open Sans" panose="020B0606030504020204" pitchFamily="34" charset="0"/>
              </a:rPr>
              <a:t>https://www.asurams.edu/fiscal-affairs/police/index.php</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sz="2000" b="1" dirty="0">
                <a:solidFill>
                  <a:srgbClr val="000000"/>
                </a:solidFill>
                <a:latin typeface="Georgia" panose="02040502050405020303" pitchFamily="18" charset="0"/>
                <a:ea typeface="Open Sans" panose="020B0606030504020204" pitchFamily="34" charset="0"/>
                <a:cs typeface="Open Sans" panose="020B0606030504020204" pitchFamily="34" charset="0"/>
              </a:rPr>
              <a:t>Annual Safety and Fire Report</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https://www.asurams.edu/fiscal-affairs/police/stats-reports-logs/index.php</a:t>
            </a:r>
          </a:p>
          <a:p>
            <a:pPr>
              <a:buFont typeface="Wingdings" panose="05000000000000000000" pitchFamily="2" charset="2"/>
              <a:buChar char="§"/>
            </a:pP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sz="2000" b="1" dirty="0">
                <a:solidFill>
                  <a:srgbClr val="000000"/>
                </a:solidFill>
                <a:latin typeface="Georgia" panose="02040502050405020303" pitchFamily="18" charset="0"/>
                <a:ea typeface="Open Sans" panose="020B0606030504020204" pitchFamily="34" charset="0"/>
                <a:cs typeface="Open Sans" panose="020B0606030504020204" pitchFamily="34" charset="0"/>
              </a:rPr>
              <a:t>The ASU PD CSA Incident Report Form</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https://www.asurams.edu/fiscal-affairs/police/The%20ASU%20PD%20CSA%20Incident%20Report%20Form.pdf</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endPar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sz="2000" b="1" dirty="0">
                <a:solidFill>
                  <a:srgbClr val="000000"/>
                </a:solidFill>
                <a:latin typeface="Georgia" panose="02040502050405020303" pitchFamily="18" charset="0"/>
                <a:ea typeface="Open Sans" panose="020B0606030504020204" pitchFamily="34" charset="0"/>
                <a:cs typeface="Open Sans" panose="020B0606030504020204" pitchFamily="34" charset="0"/>
              </a:rPr>
              <a:t>Campus Security Authority</a:t>
            </a:r>
            <a:b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br>
            <a:r>
              <a:rPr lang="en-US" sz="2000" dirty="0">
                <a:solidFill>
                  <a:srgbClr val="000000"/>
                </a:solidFill>
                <a:latin typeface="Georgia" panose="02040502050405020303" pitchFamily="18" charset="0"/>
                <a:ea typeface="Open Sans" panose="020B0606030504020204" pitchFamily="34" charset="0"/>
                <a:cs typeface="Open Sans" panose="020B0606030504020204" pitchFamily="34" charset="0"/>
              </a:rPr>
              <a:t>https://www.asurams.edu/fiscal-affairs/police/campussecurityauthority.php</a:t>
            </a:r>
          </a:p>
        </p:txBody>
      </p:sp>
    </p:spTree>
    <p:extLst>
      <p:ext uri="{BB962C8B-B14F-4D97-AF65-F5344CB8AC3E}">
        <p14:creationId xmlns:p14="http://schemas.microsoft.com/office/powerpoint/2010/main" val="3162015535"/>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6" name="Title 5">
            <a:extLst>
              <a:ext uri="{FF2B5EF4-FFF2-40B4-BE49-F238E27FC236}">
                <a16:creationId xmlns:a16="http://schemas.microsoft.com/office/drawing/2014/main" id="{F6828C12-10C7-426E-946C-12C39ACFF61D}"/>
              </a:ext>
            </a:extLst>
          </p:cNvPr>
          <p:cNvSpPr>
            <a:spLocks noGrp="1"/>
          </p:cNvSpPr>
          <p:nvPr>
            <p:ph type="title"/>
          </p:nvPr>
        </p:nvSpPr>
        <p:spPr>
          <a:xfrm>
            <a:off x="609600" y="0"/>
            <a:ext cx="10972800" cy="1012371"/>
          </a:xfrm>
        </p:spPr>
        <p:txBody>
          <a:bodyPr>
            <a:normAutofit/>
          </a:bodyPr>
          <a:lstStyle/>
          <a:p>
            <a:r>
              <a:rPr lang="en-US" sz="2400" dirty="0">
                <a:solidFill>
                  <a:schemeClr val="accent1">
                    <a:lumMod val="50000"/>
                  </a:schemeClr>
                </a:solidFill>
                <a:latin typeface="Georgia" panose="02040502050405020303" pitchFamily="18" charset="0"/>
              </a:rPr>
              <a:t>What are the University’s Responsibilities?</a:t>
            </a:r>
          </a:p>
        </p:txBody>
      </p:sp>
      <p:sp>
        <p:nvSpPr>
          <p:cNvPr id="5" name="Content Placeholder 4"/>
          <p:cNvSpPr>
            <a:spLocks noGrp="1"/>
          </p:cNvSpPr>
          <p:nvPr>
            <p:ph idx="1"/>
          </p:nvPr>
        </p:nvSpPr>
        <p:spPr>
          <a:xfrm>
            <a:off x="609599" y="1172703"/>
            <a:ext cx="11287875" cy="4953464"/>
          </a:xfrm>
        </p:spPr>
        <p:txBody>
          <a:bodyPr>
            <a:normAutofit/>
          </a:bodyPr>
          <a:lstStyle/>
          <a:p>
            <a:pPr marL="0" indent="0">
              <a:buNone/>
            </a:pPr>
            <a:r>
              <a:rPr lang="en-US" sz="2000" dirty="0">
                <a:solidFill>
                  <a:schemeClr val="accent1">
                    <a:lumMod val="50000"/>
                  </a:schemeClr>
                </a:solidFill>
                <a:latin typeface="Georgia" panose="02040502050405020303" pitchFamily="18" charset="0"/>
              </a:rPr>
              <a:t>The Jeanne Clery Disclosure of Campus Security Policy and Campus Crime Statistics Act (or Clery Act) is a federal statute codified at 20 U.S.C. § 1092 (f), with implementing regulations in the U.S. Code of Federal Regulations at 34 CFR 668.46. The Clery Act requires institutions of higher education participating in Title IV student aid programs to disclose information about certain crimes, emergencies, and various safety-related policies with the goal of enhancing campus safety.</a:t>
            </a:r>
          </a:p>
          <a:p>
            <a:pPr marL="0" indent="0">
              <a:buNone/>
            </a:pPr>
            <a:endParaRPr lang="en-US" sz="2000" dirty="0">
              <a:solidFill>
                <a:schemeClr val="accent1">
                  <a:lumMod val="50000"/>
                </a:schemeClr>
              </a:solidFill>
              <a:latin typeface="Georgia" panose="02040502050405020303" pitchFamily="18" charset="0"/>
            </a:endParaRP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Collect, classify, and count crimes reported to the campus police, local law enforcement, and Campus Security Authorities</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Issue emergency notifications and timely warnings</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Identify Campus Security Authorities </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Publish an annual security report with campus security policies and crime statistics</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 Submit crime statistics to the Department of Education.</a:t>
            </a:r>
          </a:p>
          <a:p>
            <a:pPr marL="0" indent="0">
              <a:buNone/>
            </a:pPr>
            <a:endParaRPr lang="en-US"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888946837"/>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6" name="Title 5">
            <a:extLst>
              <a:ext uri="{FF2B5EF4-FFF2-40B4-BE49-F238E27FC236}">
                <a16:creationId xmlns:a16="http://schemas.microsoft.com/office/drawing/2014/main" id="{F6828C12-10C7-426E-946C-12C39ACFF61D}"/>
              </a:ext>
            </a:extLst>
          </p:cNvPr>
          <p:cNvSpPr>
            <a:spLocks noGrp="1"/>
          </p:cNvSpPr>
          <p:nvPr>
            <p:ph type="title"/>
          </p:nvPr>
        </p:nvSpPr>
        <p:spPr>
          <a:xfrm>
            <a:off x="609600" y="0"/>
            <a:ext cx="10972800" cy="1012371"/>
          </a:xfrm>
        </p:spPr>
        <p:txBody>
          <a:bodyPr>
            <a:normAutofit/>
          </a:bodyPr>
          <a:lstStyle/>
          <a:p>
            <a:br>
              <a:rPr lang="en-US" sz="2400" dirty="0">
                <a:solidFill>
                  <a:schemeClr val="accent1">
                    <a:lumMod val="50000"/>
                  </a:schemeClr>
                </a:solidFill>
                <a:latin typeface="Georgia" panose="02040502050405020303" pitchFamily="18" charset="0"/>
              </a:rPr>
            </a:br>
            <a:endParaRPr lang="en-US" sz="2400" dirty="0">
              <a:solidFill>
                <a:schemeClr val="accent1">
                  <a:lumMod val="50000"/>
                </a:schemeClr>
              </a:solidFill>
              <a:latin typeface="Georgia" panose="02040502050405020303" pitchFamily="18" charset="0"/>
            </a:endParaRPr>
          </a:p>
        </p:txBody>
      </p:sp>
      <p:sp>
        <p:nvSpPr>
          <p:cNvPr id="5" name="Content Placeholder 4"/>
          <p:cNvSpPr>
            <a:spLocks noGrp="1"/>
          </p:cNvSpPr>
          <p:nvPr>
            <p:ph idx="1"/>
          </p:nvPr>
        </p:nvSpPr>
        <p:spPr>
          <a:xfrm>
            <a:off x="924675" y="1172702"/>
            <a:ext cx="10972800" cy="4953464"/>
          </a:xfrm>
        </p:spPr>
        <p:txBody>
          <a:bodyPr>
            <a:normAutofit/>
          </a:bodyPr>
          <a:lstStyle/>
          <a:p>
            <a:endParaRPr lang="en-US" sz="2200" dirty="0">
              <a:latin typeface="Georgia" panose="02040502050405020303" pitchFamily="18" charset="0"/>
            </a:endParaRPr>
          </a:p>
          <a:p>
            <a:pPr marL="0" indent="0">
              <a:buNone/>
            </a:pPr>
            <a:endParaRPr lang="en-US" sz="2000" dirty="0">
              <a:solidFill>
                <a:schemeClr val="accent1">
                  <a:lumMod val="50000"/>
                </a:schemeClr>
              </a:solidFill>
              <a:latin typeface="Georgia" panose="02040502050405020303" pitchFamily="18" charset="0"/>
            </a:endParaRPr>
          </a:p>
        </p:txBody>
      </p:sp>
      <p:pic>
        <p:nvPicPr>
          <p:cNvPr id="8" name="Picture 7">
            <a:extLst>
              <a:ext uri="{FF2B5EF4-FFF2-40B4-BE49-F238E27FC236}">
                <a16:creationId xmlns:a16="http://schemas.microsoft.com/office/drawing/2014/main" id="{197D13B5-7AA7-4715-ADF3-7C846400FD98}"/>
              </a:ext>
            </a:extLst>
          </p:cNvPr>
          <p:cNvPicPr>
            <a:picLocks noChangeAspect="1"/>
          </p:cNvPicPr>
          <p:nvPr/>
        </p:nvPicPr>
        <p:blipFill>
          <a:blip r:embed="rId3"/>
          <a:stretch>
            <a:fillRect/>
          </a:stretch>
        </p:blipFill>
        <p:spPr>
          <a:xfrm>
            <a:off x="551793" y="0"/>
            <a:ext cx="11088414" cy="5002925"/>
          </a:xfrm>
          <a:prstGeom prst="rect">
            <a:avLst/>
          </a:prstGeom>
        </p:spPr>
      </p:pic>
    </p:spTree>
    <p:extLst>
      <p:ext uri="{BB962C8B-B14F-4D97-AF65-F5344CB8AC3E}">
        <p14:creationId xmlns:p14="http://schemas.microsoft.com/office/powerpoint/2010/main" val="1834861177"/>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4243B3-A0D6-4123-A1B4-1A7CDF5D4F1A}"/>
              </a:ext>
            </a:extLst>
          </p:cNvPr>
          <p:cNvPicPr>
            <a:picLocks noChangeAspect="1"/>
          </p:cNvPicPr>
          <p:nvPr/>
        </p:nvPicPr>
        <p:blipFill>
          <a:blip r:embed="rId2"/>
          <a:stretch>
            <a:fillRect/>
          </a:stretch>
        </p:blipFill>
        <p:spPr>
          <a:xfrm>
            <a:off x="0" y="6169152"/>
            <a:ext cx="12192000" cy="688848"/>
          </a:xfrm>
          <a:prstGeom prst="rect">
            <a:avLst/>
          </a:prstGeom>
        </p:spPr>
      </p:pic>
      <p:pic>
        <p:nvPicPr>
          <p:cNvPr id="5" name="Picture 4">
            <a:extLst>
              <a:ext uri="{FF2B5EF4-FFF2-40B4-BE49-F238E27FC236}">
                <a16:creationId xmlns:a16="http://schemas.microsoft.com/office/drawing/2014/main" id="{4D3212ED-D7A1-46EE-A4A7-F87FA75B5999}"/>
              </a:ext>
            </a:extLst>
          </p:cNvPr>
          <p:cNvPicPr>
            <a:picLocks noChangeAspect="1"/>
          </p:cNvPicPr>
          <p:nvPr/>
        </p:nvPicPr>
        <p:blipFill>
          <a:blip r:embed="rId3"/>
          <a:stretch>
            <a:fillRect/>
          </a:stretch>
        </p:blipFill>
        <p:spPr>
          <a:xfrm>
            <a:off x="7805057" y="6291944"/>
            <a:ext cx="3897085" cy="391886"/>
          </a:xfrm>
          <a:prstGeom prst="rect">
            <a:avLst/>
          </a:prstGeom>
        </p:spPr>
      </p:pic>
      <p:sp>
        <p:nvSpPr>
          <p:cNvPr id="6" name="TextBox 5">
            <a:extLst>
              <a:ext uri="{FF2B5EF4-FFF2-40B4-BE49-F238E27FC236}">
                <a16:creationId xmlns:a16="http://schemas.microsoft.com/office/drawing/2014/main" id="{82B330FC-9302-41ED-A9A8-F527DD67E4F1}"/>
              </a:ext>
            </a:extLst>
          </p:cNvPr>
          <p:cNvSpPr txBox="1"/>
          <p:nvPr/>
        </p:nvSpPr>
        <p:spPr>
          <a:xfrm>
            <a:off x="399393" y="378372"/>
            <a:ext cx="11519338" cy="6186309"/>
          </a:xfrm>
          <a:prstGeom prst="rect">
            <a:avLst/>
          </a:prstGeom>
          <a:noFill/>
        </p:spPr>
        <p:txBody>
          <a:bodyPr wrap="square" rtlCol="0">
            <a:spAutoFit/>
          </a:bodyPr>
          <a:lstStyle/>
          <a:p>
            <a:r>
              <a:rPr lang="en-US" dirty="0"/>
              <a:t>Albany State University is committed to providing a safe and secure environment for all members of the campus community. In accordance with the Clery Act, we publish statistical information regarding criminal or alleged criminal activity that is reported to the University and surrounding agencies, the arrest and referrals for disciplinary action statistics, on campus residential fire statistics, and the Annual Security and Fire Safety Report.  Ongoing Disclosures include:</a:t>
            </a:r>
          </a:p>
          <a:p>
            <a:endParaRPr lang="en-US" dirty="0"/>
          </a:p>
          <a:p>
            <a:r>
              <a:rPr lang="en-US" b="1" dirty="0"/>
              <a:t>Daily Crime Log:</a:t>
            </a:r>
            <a:r>
              <a:rPr lang="en-US" dirty="0"/>
              <a:t> The Albany State University Police department maintains a public log of all crimes reported to University Police that occurred at any property owned, leased or rented by the University or within 500 yards of that property or within granted patrol jurisdiction. The Daily Crime Log includes the nature, date, time, general location, and disposition of each reported crime. All entries must be added to the Daily Crime Log within two business days of the report. The log will be made available for public inspection via the Albany State University website and at the University Police department during regular business hours. </a:t>
            </a:r>
          </a:p>
          <a:p>
            <a:r>
              <a:rPr lang="en-US" b="1" dirty="0"/>
              <a:t>Timely Warnings</a:t>
            </a:r>
            <a:r>
              <a:rPr lang="en-US" dirty="0"/>
              <a:t>: the Albany State University Police department will issue Timely Warnings, as soon as the pertinent information is available, for any Clery Act crimes that the University determines represent an ongoing threat to the safety of students, employees or the University Community.</a:t>
            </a:r>
          </a:p>
          <a:p>
            <a:r>
              <a:rPr lang="en-US" b="1" dirty="0"/>
              <a:t>Emergency Notifications</a:t>
            </a:r>
            <a:r>
              <a:rPr lang="en-US" dirty="0"/>
              <a:t>: the Albany State University Police department will, without delay, and considering the safety of the community, issue an Emergency Notification upon the confirmation of a significant emergency or dangerous situation involving an immediate threat to the health or safety of students, employees or University Community. Update your contact information to ensure you receive alerts from the Connect 5 Notification System.</a:t>
            </a:r>
          </a:p>
          <a:p>
            <a:endParaRPr lang="en-US" dirty="0"/>
          </a:p>
          <a:p>
            <a:endParaRPr lang="en-US" dirty="0"/>
          </a:p>
          <a:p>
            <a:endParaRPr lang="en-US" dirty="0"/>
          </a:p>
        </p:txBody>
      </p:sp>
    </p:spTree>
    <p:extLst>
      <p:ext uri="{BB962C8B-B14F-4D97-AF65-F5344CB8AC3E}">
        <p14:creationId xmlns:p14="http://schemas.microsoft.com/office/powerpoint/2010/main" val="2834243308"/>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4243B3-A0D6-4123-A1B4-1A7CDF5D4F1A}"/>
              </a:ext>
            </a:extLst>
          </p:cNvPr>
          <p:cNvPicPr>
            <a:picLocks noChangeAspect="1"/>
          </p:cNvPicPr>
          <p:nvPr/>
        </p:nvPicPr>
        <p:blipFill>
          <a:blip r:embed="rId2"/>
          <a:stretch>
            <a:fillRect/>
          </a:stretch>
        </p:blipFill>
        <p:spPr>
          <a:xfrm>
            <a:off x="0" y="6169152"/>
            <a:ext cx="12192000" cy="688848"/>
          </a:xfrm>
          <a:prstGeom prst="rect">
            <a:avLst/>
          </a:prstGeom>
        </p:spPr>
      </p:pic>
      <p:pic>
        <p:nvPicPr>
          <p:cNvPr id="5" name="Picture 4">
            <a:extLst>
              <a:ext uri="{FF2B5EF4-FFF2-40B4-BE49-F238E27FC236}">
                <a16:creationId xmlns:a16="http://schemas.microsoft.com/office/drawing/2014/main" id="{4D3212ED-D7A1-46EE-A4A7-F87FA75B5999}"/>
              </a:ext>
            </a:extLst>
          </p:cNvPr>
          <p:cNvPicPr>
            <a:picLocks noChangeAspect="1"/>
          </p:cNvPicPr>
          <p:nvPr/>
        </p:nvPicPr>
        <p:blipFill>
          <a:blip r:embed="rId3"/>
          <a:stretch>
            <a:fillRect/>
          </a:stretch>
        </p:blipFill>
        <p:spPr>
          <a:xfrm>
            <a:off x="7805057" y="6291944"/>
            <a:ext cx="3897085" cy="391886"/>
          </a:xfrm>
          <a:prstGeom prst="rect">
            <a:avLst/>
          </a:prstGeom>
        </p:spPr>
      </p:pic>
      <p:sp>
        <p:nvSpPr>
          <p:cNvPr id="6" name="TextBox 5">
            <a:extLst>
              <a:ext uri="{FF2B5EF4-FFF2-40B4-BE49-F238E27FC236}">
                <a16:creationId xmlns:a16="http://schemas.microsoft.com/office/drawing/2014/main" id="{82B330FC-9302-41ED-A9A8-F527DD67E4F1}"/>
              </a:ext>
            </a:extLst>
          </p:cNvPr>
          <p:cNvSpPr txBox="1"/>
          <p:nvPr/>
        </p:nvSpPr>
        <p:spPr>
          <a:xfrm>
            <a:off x="399393" y="378372"/>
            <a:ext cx="11519338" cy="5355312"/>
          </a:xfrm>
          <a:prstGeom prst="rect">
            <a:avLst/>
          </a:prstGeom>
          <a:noFill/>
        </p:spPr>
        <p:txBody>
          <a:bodyPr wrap="square" rtlCol="0">
            <a:spAutoFit/>
          </a:bodyPr>
          <a:lstStyle/>
          <a:p>
            <a:r>
              <a:rPr lang="en-US" dirty="0"/>
              <a:t>Albany State University is required to submit the Clery crime statistics to the U.S Department of Education. An annual survey is conducted by the U.S Department of Education known as the Campus Safety and Security Survey. This web-based survey is used to collect the statistical data published in the Annual Security and Fire Safety Report. </a:t>
            </a:r>
          </a:p>
          <a:p>
            <a:endParaRPr lang="en-US" dirty="0"/>
          </a:p>
          <a:p>
            <a:r>
              <a:rPr lang="en-US" dirty="0"/>
              <a:t>Albany State University will produce an Annual Security and Fire Safety Report by October 1 that contains a summary of campus security policies and specific crime statistics. </a:t>
            </a:r>
          </a:p>
          <a:p>
            <a:endParaRPr lang="en-US" dirty="0"/>
          </a:p>
          <a:p>
            <a:pPr marL="285750" indent="-285750">
              <a:buFont typeface="Wingdings" panose="05000000000000000000" pitchFamily="2" charset="2"/>
              <a:buChar char="§"/>
            </a:pPr>
            <a:r>
              <a:rPr lang="en-US" dirty="0"/>
              <a:t> Albany State University must provide a notice to all enrolled students and current employees that includes a statement of the report’s availability, description of the contents, exact URL where the report is posted and how to obtain a printed copy of the report. </a:t>
            </a:r>
            <a:br>
              <a:rPr lang="en-US" dirty="0"/>
            </a:br>
            <a:endParaRPr lang="en-US" dirty="0"/>
          </a:p>
          <a:p>
            <a:pPr marL="285750" indent="-285750">
              <a:buFont typeface="Wingdings" panose="05000000000000000000" pitchFamily="2" charset="2"/>
              <a:buChar char="§"/>
            </a:pPr>
            <a:r>
              <a:rPr lang="en-US" dirty="0"/>
              <a:t>Albany State University must provide a notice to prospective students and prospective employees that includes a statement of the report’s availability, description of the contents, exact URL where the report is posted and how to obtain a printed copy of the report.</a:t>
            </a:r>
          </a:p>
          <a:p>
            <a:endParaRPr lang="en-US" dirty="0"/>
          </a:p>
          <a:p>
            <a:endParaRPr lang="en-US" dirty="0"/>
          </a:p>
          <a:p>
            <a:r>
              <a:rPr lang="en-US" dirty="0"/>
              <a:t>To review the Annual Security and Fire Safety Report: https://www.asurams.edu/fiscal-affairs/police/stats-reports-logs/index.php</a:t>
            </a:r>
          </a:p>
          <a:p>
            <a:endParaRPr lang="en-US" dirty="0"/>
          </a:p>
        </p:txBody>
      </p:sp>
    </p:spTree>
    <p:extLst>
      <p:ext uri="{BB962C8B-B14F-4D97-AF65-F5344CB8AC3E}">
        <p14:creationId xmlns:p14="http://schemas.microsoft.com/office/powerpoint/2010/main" val="3889876058"/>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99530" y="6286497"/>
            <a:ext cx="4250076" cy="369332"/>
          </a:xfrm>
          <a:prstGeom prst="rect">
            <a:avLst/>
          </a:prstGeom>
          <a:noFill/>
        </p:spPr>
        <p:txBody>
          <a:bodyPr wrap="square" rtlCol="0">
            <a:spAutoFit/>
          </a:bodyPr>
          <a:lstStyle/>
          <a:p>
            <a:r>
              <a:rPr lang="en-US" dirty="0">
                <a:solidFill>
                  <a:schemeClr val="bg1"/>
                </a:solidFill>
                <a:latin typeface="Trajan Pro" pitchFamily="18" charset="0"/>
              </a:rPr>
              <a:t>Add Division Name Here</a:t>
            </a:r>
          </a:p>
        </p:txBody>
      </p:sp>
      <p:sp>
        <p:nvSpPr>
          <p:cNvPr id="3" name="Title 2"/>
          <p:cNvSpPr>
            <a:spLocks noGrp="1"/>
          </p:cNvSpPr>
          <p:nvPr>
            <p:ph type="title" idx="4294967295"/>
          </p:nvPr>
        </p:nvSpPr>
        <p:spPr>
          <a:xfrm>
            <a:off x="587828" y="0"/>
            <a:ext cx="10994571" cy="1088572"/>
          </a:xfrm>
        </p:spPr>
        <p:txBody>
          <a:bodyPr>
            <a:normAutofit/>
          </a:bodyPr>
          <a:lstStyle/>
          <a:p>
            <a:r>
              <a:rPr lang="en-US" sz="2400" dirty="0">
                <a:solidFill>
                  <a:schemeClr val="accent1">
                    <a:lumMod val="50000"/>
                  </a:schemeClr>
                </a:solidFill>
                <a:latin typeface="Georgia" panose="02040502050405020303" pitchFamily="18" charset="0"/>
              </a:rPr>
              <a:t>Collecting Crime Statistics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9" name="TextBox 8"/>
          <p:cNvSpPr txBox="1"/>
          <p:nvPr/>
        </p:nvSpPr>
        <p:spPr>
          <a:xfrm>
            <a:off x="7408506" y="6308731"/>
            <a:ext cx="4173894" cy="369332"/>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p:txBody>
      </p:sp>
      <p:sp>
        <p:nvSpPr>
          <p:cNvPr id="8" name="TextBox 7">
            <a:extLst>
              <a:ext uri="{FF2B5EF4-FFF2-40B4-BE49-F238E27FC236}">
                <a16:creationId xmlns:a16="http://schemas.microsoft.com/office/drawing/2014/main" id="{FF86D93A-E7EC-44FF-A98E-0306EEAC87C9}"/>
              </a:ext>
            </a:extLst>
          </p:cNvPr>
          <p:cNvSpPr txBox="1"/>
          <p:nvPr/>
        </p:nvSpPr>
        <p:spPr>
          <a:xfrm>
            <a:off x="609600" y="859972"/>
            <a:ext cx="10972799" cy="5262979"/>
          </a:xfrm>
          <a:prstGeom prst="rect">
            <a:avLst/>
          </a:prstGeom>
          <a:noFill/>
        </p:spPr>
        <p:txBody>
          <a:bodyPr wrap="square" rtlCol="0">
            <a:spAutoFit/>
          </a:bodyPr>
          <a:lstStyle/>
          <a:p>
            <a:r>
              <a:rPr lang="en-US" sz="2000" dirty="0">
                <a:solidFill>
                  <a:schemeClr val="accent1">
                    <a:lumMod val="50000"/>
                  </a:schemeClr>
                </a:solidFill>
                <a:latin typeface="Georgia" panose="02040502050405020303" pitchFamily="18" charset="0"/>
              </a:rPr>
              <a:t>What are Clery Reportable Crimes? </a:t>
            </a:r>
          </a:p>
          <a:p>
            <a:r>
              <a:rPr lang="en-US" sz="2000" dirty="0">
                <a:solidFill>
                  <a:schemeClr val="accent1">
                    <a:lumMod val="50000"/>
                  </a:schemeClr>
                </a:solidFill>
                <a:latin typeface="Georgia" panose="02040502050405020303" pitchFamily="18" charset="0"/>
              </a:rPr>
              <a:t>Clery reportable crimes statistics include those offenses reported to the Albany State University Police Department, local law enforcement agencies, and designated Campus Security Authorities.  The Clery Reportable Crimes include:</a:t>
            </a:r>
            <a:br>
              <a:rPr lang="en-US" sz="2000" dirty="0">
                <a:solidFill>
                  <a:schemeClr val="accent1">
                    <a:lumMod val="50000"/>
                  </a:schemeClr>
                </a:solidFill>
                <a:latin typeface="Georgia" panose="02040502050405020303" pitchFamily="18" charset="0"/>
              </a:rPr>
            </a:br>
            <a:endParaRPr lang="en-US" sz="2000" dirty="0">
              <a:solidFill>
                <a:schemeClr val="accent1">
                  <a:lumMod val="50000"/>
                </a:schemeClr>
              </a:solidFill>
              <a:latin typeface="Georgia" panose="02040502050405020303" pitchFamily="18" charset="0"/>
            </a:endParaRP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Murder/Non-Negligent Manslaughter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Manslaughter by Negligence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Rape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Statutory Rape</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Incest</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Robbery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Aggravated Assault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Burglary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Motor Vehicle Theft			</a:t>
            </a:r>
          </a:p>
          <a:p>
            <a:pPr marL="342900" indent="-342900">
              <a:buFont typeface="Wingdings" panose="05000000000000000000" pitchFamily="2" charset="2"/>
              <a:buChar char="§"/>
            </a:pPr>
            <a:r>
              <a:rPr lang="en-US" sz="2000" dirty="0">
                <a:solidFill>
                  <a:schemeClr val="accent1">
                    <a:lumMod val="50000"/>
                  </a:schemeClr>
                </a:solidFill>
                <a:latin typeface="Georgia" panose="02040502050405020303" pitchFamily="18" charset="0"/>
              </a:rPr>
              <a:t>Arson </a:t>
            </a:r>
          </a:p>
          <a:p>
            <a:pPr marL="285750" indent="-285750">
              <a:buFont typeface="Wingdings" panose="05000000000000000000" pitchFamily="2" charset="2"/>
              <a:buChar char="§"/>
            </a:pPr>
            <a:r>
              <a:rPr lang="en-US" dirty="0">
                <a:solidFill>
                  <a:schemeClr val="accent1">
                    <a:lumMod val="50000"/>
                  </a:schemeClr>
                </a:solidFill>
                <a:latin typeface="Georgia" panose="02040502050405020303" pitchFamily="18" charset="0"/>
              </a:rPr>
              <a:t>Hate Crimes</a:t>
            </a:r>
          </a:p>
          <a:p>
            <a:r>
              <a:rPr lang="en-US" dirty="0">
                <a:solidFill>
                  <a:schemeClr val="accent1">
                    <a:lumMod val="50000"/>
                  </a:schemeClr>
                </a:solidFill>
                <a:latin typeface="Georgia" panose="02040502050405020303" pitchFamily="18" charset="0"/>
              </a:rPr>
              <a:t>						</a:t>
            </a:r>
            <a:endParaRPr lang="en-US"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8034354"/>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274638"/>
            <a:ext cx="10972800" cy="457196"/>
          </a:xfrm>
        </p:spPr>
        <p:txBody>
          <a:bodyPr>
            <a:normAutofit fontScale="90000"/>
          </a:bodyPr>
          <a:lstStyle/>
          <a:p>
            <a:r>
              <a:rPr lang="en-US" sz="2400" dirty="0">
                <a:solidFill>
                  <a:schemeClr val="accent1">
                    <a:lumMod val="50000"/>
                  </a:schemeClr>
                </a:solidFill>
                <a:latin typeface="Georgia" panose="02040502050405020303" pitchFamily="18" charset="0"/>
                <a:ea typeface="Open Sans" panose="020B0606030504020204" pitchFamily="34" charset="0"/>
                <a:cs typeface="Open Sans" panose="020B0606030504020204" pitchFamily="34" charset="0"/>
              </a:rPr>
              <a:t>Collecting Crime Statistics</a:t>
            </a:r>
            <a:endParaRPr lang="en-US" sz="2400" dirty="0">
              <a:solidFill>
                <a:schemeClr val="accent1">
                  <a:lumMod val="50000"/>
                </a:schemeClr>
              </a:solidFill>
            </a:endParaRPr>
          </a:p>
        </p:txBody>
      </p:sp>
      <p:sp>
        <p:nvSpPr>
          <p:cNvPr id="10" name="Content Placeholder 9"/>
          <p:cNvSpPr>
            <a:spLocks noGrp="1"/>
          </p:cNvSpPr>
          <p:nvPr>
            <p:ph idx="1"/>
          </p:nvPr>
        </p:nvSpPr>
        <p:spPr>
          <a:xfrm>
            <a:off x="609599" y="892165"/>
            <a:ext cx="11287875" cy="5234002"/>
          </a:xfrm>
        </p:spPr>
        <p:txBody>
          <a:bodyPr>
            <a:normAutofit fontScale="92500" lnSpcReduction="10000"/>
          </a:bodyPr>
          <a:lstStyle/>
          <a:p>
            <a:pPr marL="0" indent="0">
              <a:buNone/>
            </a:pPr>
            <a:r>
              <a:rPr lang="en-US" sz="2000" dirty="0">
                <a:latin typeface="Georgia" panose="02040502050405020303" pitchFamily="18" charset="0"/>
              </a:rPr>
              <a:t>What are Hate Crimes: </a:t>
            </a:r>
          </a:p>
          <a:p>
            <a:pPr marL="0" indent="0">
              <a:buNone/>
            </a:pPr>
            <a:r>
              <a:rPr lang="en-US" sz="2000" dirty="0">
                <a:latin typeface="Georgia" panose="02040502050405020303" pitchFamily="18" charset="0"/>
              </a:rPr>
              <a:t>A hate crime is not a separate, distinct crime, but is the commission of a criminal offense which was motivated by the offender’s bias. If the facts of the case indicate that the offender was motivated to commit the offense because of his/her bias against the victim’s perceived race; gender; gender identity; religion; sexual ori­entation; ethnicity; national origin or disability, the crime is classified as a hate crime</a:t>
            </a:r>
            <a:r>
              <a:rPr lang="en-US" sz="2000" b="1" dirty="0">
                <a:latin typeface="Georgia" panose="02040502050405020303" pitchFamily="18" charset="0"/>
              </a:rPr>
              <a:t>.</a:t>
            </a:r>
            <a:r>
              <a:rPr lang="en-US" sz="2000" dirty="0">
                <a:latin typeface="Georgia" panose="02040502050405020303" pitchFamily="18" charset="0"/>
              </a:rPr>
              <a:t> </a:t>
            </a:r>
            <a:br>
              <a:rPr lang="en-US" sz="2000" dirty="0">
                <a:latin typeface="Georgia" panose="02040502050405020303" pitchFamily="18" charset="0"/>
              </a:rPr>
            </a:br>
            <a:endParaRPr lang="en-US" sz="2000" dirty="0">
              <a:latin typeface="Georgia" panose="02040502050405020303" pitchFamily="18" charset="0"/>
            </a:endParaRPr>
          </a:p>
          <a:p>
            <a:pPr marL="0" indent="0">
              <a:buNone/>
            </a:pPr>
            <a:r>
              <a:rPr lang="en-US" sz="2000" dirty="0">
                <a:latin typeface="Georgia" panose="02040502050405020303" pitchFamily="18" charset="0"/>
              </a:rPr>
              <a:t>Hate Crimes include any Clery Act Criminal Offence or </a:t>
            </a:r>
            <a:br>
              <a:rPr lang="en-US" sz="2000" dirty="0">
                <a:latin typeface="Georgia" panose="02040502050405020303" pitchFamily="18" charset="0"/>
              </a:rPr>
            </a:br>
            <a:endParaRPr lang="en-US" sz="2000" dirty="0">
              <a:latin typeface="Georgia" panose="02040502050405020303" pitchFamily="18" charset="0"/>
            </a:endParaRPr>
          </a:p>
          <a:p>
            <a:pPr>
              <a:buFont typeface="Wingdings" panose="05000000000000000000" pitchFamily="2" charset="2"/>
              <a:buChar char="§"/>
            </a:pPr>
            <a:r>
              <a:rPr lang="en-US" sz="2000" dirty="0">
                <a:latin typeface="Georgia" panose="02040502050405020303" pitchFamily="18" charset="0"/>
              </a:rPr>
              <a:t>Larceny-Theft</a:t>
            </a:r>
          </a:p>
          <a:p>
            <a:pPr>
              <a:buFont typeface="Wingdings" panose="05000000000000000000" pitchFamily="2" charset="2"/>
              <a:buChar char="§"/>
            </a:pPr>
            <a:r>
              <a:rPr lang="en-US" sz="2000" dirty="0">
                <a:latin typeface="Georgia" panose="02040502050405020303" pitchFamily="18" charset="0"/>
              </a:rPr>
              <a:t>Simple Assault</a:t>
            </a:r>
          </a:p>
          <a:p>
            <a:pPr>
              <a:buFont typeface="Wingdings" panose="05000000000000000000" pitchFamily="2" charset="2"/>
              <a:buChar char="§"/>
            </a:pPr>
            <a:r>
              <a:rPr lang="en-US" sz="2000" dirty="0">
                <a:latin typeface="Georgia" panose="02040502050405020303" pitchFamily="18" charset="0"/>
              </a:rPr>
              <a:t>Intimidation</a:t>
            </a:r>
          </a:p>
          <a:p>
            <a:pPr>
              <a:buFont typeface="Wingdings" panose="05000000000000000000" pitchFamily="2" charset="2"/>
              <a:buChar char="§"/>
            </a:pPr>
            <a:r>
              <a:rPr lang="en-US" sz="2000" dirty="0">
                <a:latin typeface="Georgia" panose="02040502050405020303" pitchFamily="18" charset="0"/>
              </a:rPr>
              <a:t>Destruction of/Damage to/Vandalism of Property</a:t>
            </a:r>
            <a:br>
              <a:rPr lang="en-US" sz="2000" dirty="0">
                <a:latin typeface="Georgia" panose="02040502050405020303" pitchFamily="18" charset="0"/>
              </a:rPr>
            </a:br>
            <a:endParaRPr lang="en-US" sz="2000" dirty="0">
              <a:latin typeface="Georgia" panose="02040502050405020303" pitchFamily="18" charset="0"/>
            </a:endParaRPr>
          </a:p>
          <a:p>
            <a:pPr marL="0" indent="0">
              <a:buNone/>
            </a:pPr>
            <a:r>
              <a:rPr lang="en-US" sz="2000" dirty="0"/>
              <a:t>Categories of bias include race, gender, gender identity, national origin, religion, sexual orientation, ethnicity, or disability.</a:t>
            </a:r>
            <a:br>
              <a:rPr lang="en-US" sz="2000" dirty="0"/>
            </a:br>
            <a:endParaRPr lang="en-US" sz="2000" dirty="0"/>
          </a:p>
        </p:txBody>
      </p:sp>
    </p:spTree>
    <p:extLst>
      <p:ext uri="{BB962C8B-B14F-4D97-AF65-F5344CB8AC3E}">
        <p14:creationId xmlns:p14="http://schemas.microsoft.com/office/powerpoint/2010/main" val="3183571603"/>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 y="6186769"/>
            <a:ext cx="12191308" cy="689995"/>
          </a:xfrm>
          <a:prstGeom prst="rect">
            <a:avLst/>
          </a:prstGeom>
        </p:spPr>
      </p:pic>
      <p:sp>
        <p:nvSpPr>
          <p:cNvPr id="4" name="TextBox 3"/>
          <p:cNvSpPr txBox="1"/>
          <p:nvPr/>
        </p:nvSpPr>
        <p:spPr>
          <a:xfrm>
            <a:off x="7647399" y="6347100"/>
            <a:ext cx="4250076" cy="646331"/>
          </a:xfrm>
          <a:prstGeom prst="rect">
            <a:avLst/>
          </a:prstGeom>
          <a:noFill/>
        </p:spPr>
        <p:txBody>
          <a:bodyPr wrap="square" rtlCol="0">
            <a:spAutoFit/>
          </a:bodyPr>
          <a:lstStyle/>
          <a:p>
            <a:r>
              <a:rPr lang="en-US" dirty="0">
                <a:solidFill>
                  <a:srgbClr val="FFC000"/>
                </a:solidFill>
                <a:latin typeface="Trajan Pro" pitchFamily="18" charset="0"/>
              </a:rPr>
              <a:t>Albany State University Police Department</a:t>
            </a:r>
          </a:p>
          <a:p>
            <a:endParaRPr lang="en-US" dirty="0">
              <a:solidFill>
                <a:schemeClr val="bg1"/>
              </a:solidFill>
              <a:latin typeface="Trajan Pro" pitchFamily="18" charset="0"/>
            </a:endParaRPr>
          </a:p>
        </p:txBody>
      </p:sp>
      <p:sp>
        <p:nvSpPr>
          <p:cNvPr id="9" name="Title 8"/>
          <p:cNvSpPr>
            <a:spLocks noGrp="1"/>
          </p:cNvSpPr>
          <p:nvPr>
            <p:ph type="title"/>
          </p:nvPr>
        </p:nvSpPr>
        <p:spPr>
          <a:xfrm>
            <a:off x="609600" y="274638"/>
            <a:ext cx="10972800" cy="457196"/>
          </a:xfrm>
        </p:spPr>
        <p:txBody>
          <a:bodyPr>
            <a:normAutofit fontScale="90000"/>
          </a:bodyPr>
          <a:lstStyle/>
          <a:p>
            <a:r>
              <a:rPr lang="en-US" sz="2400" dirty="0">
                <a:solidFill>
                  <a:schemeClr val="accent1">
                    <a:lumMod val="50000"/>
                  </a:schemeClr>
                </a:solidFill>
                <a:latin typeface="Georgia" panose="02040502050405020303" pitchFamily="18" charset="0"/>
              </a:rPr>
              <a:t>Disciplinary Action Referrals and Arrests</a:t>
            </a:r>
          </a:p>
        </p:txBody>
      </p:sp>
      <p:sp>
        <p:nvSpPr>
          <p:cNvPr id="10" name="Content Placeholder 9"/>
          <p:cNvSpPr>
            <a:spLocks noGrp="1"/>
          </p:cNvSpPr>
          <p:nvPr>
            <p:ph idx="1"/>
          </p:nvPr>
        </p:nvSpPr>
        <p:spPr>
          <a:xfrm>
            <a:off x="609600" y="1088571"/>
            <a:ext cx="10972800" cy="5037595"/>
          </a:xfrm>
        </p:spPr>
        <p:txBody>
          <a:bodyPr>
            <a:normAutofit/>
          </a:bodyPr>
          <a:lstStyle/>
          <a:p>
            <a:pPr marL="0" indent="0">
              <a:buNone/>
            </a:pPr>
            <a:r>
              <a:rPr lang="en-US" sz="2000" dirty="0">
                <a:solidFill>
                  <a:schemeClr val="accent1">
                    <a:lumMod val="50000"/>
                  </a:schemeClr>
                </a:solidFill>
                <a:latin typeface="Georgia" panose="02040502050405020303" pitchFamily="18" charset="0"/>
              </a:rPr>
              <a:t>In addition to the Clery reportable crimes, the Clery Act requires institutions to collect statistics for violations of state law and/or ordinances for drug, alcohol, and weapons violations. These violations can result in an arrest or disciplinary action.</a:t>
            </a:r>
          </a:p>
          <a:p>
            <a:pPr marL="0" indent="0">
              <a:buNone/>
            </a:pPr>
            <a:endParaRPr lang="en-US" sz="2000" dirty="0">
              <a:solidFill>
                <a:schemeClr val="accent1">
                  <a:lumMod val="50000"/>
                </a:schemeClr>
              </a:solidFill>
              <a:latin typeface="Georgia" panose="02040502050405020303" pitchFamily="18" charset="0"/>
            </a:endParaRPr>
          </a:p>
          <a:p>
            <a:pPr marL="0" indent="0">
              <a:buNone/>
            </a:pPr>
            <a:r>
              <a:rPr lang="en-US" sz="2000" dirty="0">
                <a:solidFill>
                  <a:schemeClr val="accent1">
                    <a:lumMod val="50000"/>
                  </a:schemeClr>
                </a:solidFill>
                <a:latin typeface="Georgia" panose="02040502050405020303" pitchFamily="18" charset="0"/>
              </a:rPr>
              <a:t>Institutions are required to disclose statistics regarding Disciplinary Action Referrals and Arrests for the following violations:</a:t>
            </a:r>
          </a:p>
          <a:p>
            <a:pPr marL="0" indent="0">
              <a:buNone/>
            </a:pPr>
            <a:endParaRPr lang="en-US" sz="2000" dirty="0">
              <a:solidFill>
                <a:schemeClr val="accent1">
                  <a:lumMod val="50000"/>
                </a:schemeClr>
              </a:solidFill>
              <a:latin typeface="Georgia" panose="02040502050405020303" pitchFamily="18" charset="0"/>
            </a:endParaRP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Liquor Law Violations </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Drug/Narcotic Violations </a:t>
            </a:r>
          </a:p>
          <a:p>
            <a:pPr>
              <a:buFont typeface="Wingdings" panose="05000000000000000000" pitchFamily="2" charset="2"/>
              <a:buChar char="§"/>
            </a:pPr>
            <a:r>
              <a:rPr lang="en-US" sz="2000" dirty="0">
                <a:solidFill>
                  <a:schemeClr val="accent1">
                    <a:lumMod val="50000"/>
                  </a:schemeClr>
                </a:solidFill>
                <a:latin typeface="Georgia" panose="02040502050405020303" pitchFamily="18" charset="0"/>
              </a:rPr>
              <a:t>Weapon Law Violations </a:t>
            </a:r>
          </a:p>
          <a:p>
            <a:pPr marL="0" indent="0">
              <a:buNone/>
            </a:pPr>
            <a:endParaRPr lang="en-US" sz="2000" dirty="0">
              <a:latin typeface="Georgia" panose="02040502050405020303" pitchFamily="18" charset="0"/>
            </a:endParaRPr>
          </a:p>
        </p:txBody>
      </p:sp>
    </p:spTree>
    <p:extLst>
      <p:ext uri="{BB962C8B-B14F-4D97-AF65-F5344CB8AC3E}">
        <p14:creationId xmlns:p14="http://schemas.microsoft.com/office/powerpoint/2010/main" val="1666310804"/>
      </p:ext>
    </p:extLst>
  </p:cSld>
  <p:clrMapOvr>
    <a:masterClrMapping/>
  </p:clrMapOvr>
  <p:transition spd="slow">
    <p:cove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5649</TotalTime>
  <Words>2955</Words>
  <Application>Microsoft Office PowerPoint</Application>
  <PresentationFormat>Widescreen</PresentationFormat>
  <Paragraphs>184</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Georgia</vt:lpstr>
      <vt:lpstr>Open Sans</vt:lpstr>
      <vt:lpstr>Trajan Pro</vt:lpstr>
      <vt:lpstr>Wingdings</vt:lpstr>
      <vt:lpstr>Office Theme</vt:lpstr>
      <vt:lpstr>   </vt:lpstr>
      <vt:lpstr>What is the Clery Act?</vt:lpstr>
      <vt:lpstr>What are the University’s Responsibilities?</vt:lpstr>
      <vt:lpstr> </vt:lpstr>
      <vt:lpstr>PowerPoint Presentation</vt:lpstr>
      <vt:lpstr>PowerPoint Presentation</vt:lpstr>
      <vt:lpstr>Collecting Crime Statistics </vt:lpstr>
      <vt:lpstr>Collecting Crime Statistics</vt:lpstr>
      <vt:lpstr>Disciplinary Action Referrals and Arrests</vt:lpstr>
      <vt:lpstr>Violence Against Women Act </vt:lpstr>
      <vt:lpstr>The Clery Geography</vt:lpstr>
      <vt:lpstr>Other Locations Defined</vt:lpstr>
      <vt:lpstr>Foreign Locations</vt:lpstr>
      <vt:lpstr> </vt:lpstr>
      <vt:lpstr>Identifying Campus Security Authorities</vt:lpstr>
      <vt:lpstr>  </vt:lpstr>
      <vt:lpstr>CSA Reporting Exemptions</vt:lpstr>
      <vt:lpstr>What to Do - Overview</vt:lpstr>
      <vt:lpstr>What to Do – Reporting to ASU PD</vt:lpstr>
      <vt:lpstr>PowerPoint Presentation</vt:lpstr>
      <vt:lpstr>Resources for CSAs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Service</dc:title>
  <cp:lastModifiedBy>Yarbrough, Sammi D.</cp:lastModifiedBy>
  <cp:revision>35</cp:revision>
  <cp:lastPrinted>2018-04-20T18:12:29Z</cp:lastPrinted>
  <dcterms:created xsi:type="dcterms:W3CDTF">2018-04-20T16:18:10Z</dcterms:created>
  <dcterms:modified xsi:type="dcterms:W3CDTF">2024-04-22T18:40:17Z</dcterms:modified>
</cp:coreProperties>
</file>