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8"/>
  </p:notesMasterIdLst>
  <p:sldIdLst>
    <p:sldId id="269" r:id="rId2"/>
    <p:sldId id="266" r:id="rId3"/>
    <p:sldId id="281" r:id="rId4"/>
    <p:sldId id="278" r:id="rId5"/>
    <p:sldId id="276" r:id="rId6"/>
    <p:sldId id="277" r:id="rId7"/>
    <p:sldId id="270" r:id="rId8"/>
    <p:sldId id="280" r:id="rId9"/>
    <p:sldId id="279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429D0A-29F4-44F1-8D40-09DC8DC0847B}">
          <p14:sldIdLst>
            <p14:sldId id="269"/>
            <p14:sldId id="266"/>
            <p14:sldId id="281"/>
            <p14:sldId id="278"/>
          </p14:sldIdLst>
        </p14:section>
        <p14:section name="Untitled Section" id="{78C3F127-3471-49A3-8747-18F932B46EB2}">
          <p14:sldIdLst>
            <p14:sldId id="276"/>
            <p14:sldId id="277"/>
            <p14:sldId id="270"/>
            <p14:sldId id="280"/>
            <p14:sldId id="279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000000"/>
    <a:srgbClr val="EAAA00"/>
    <a:srgbClr val="FFAA2D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8" autoAdjust="0"/>
    <p:restoredTop sz="86452" autoAdjust="0"/>
  </p:normalViewPr>
  <p:slideViewPr>
    <p:cSldViewPr snapToGrid="0">
      <p:cViewPr varScale="1">
        <p:scale>
          <a:sx n="61" d="100"/>
          <a:sy n="61" d="100"/>
        </p:scale>
        <p:origin x="90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73AB73-D5F9-43A7-8CA8-31E89C81F148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A4858-AE83-4525-A360-B7F10DE41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0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2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6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4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0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4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0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3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AF70-799A-44D8-AF37-0C58C5B4A78A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7DFE-5479-469B-874A-B348AD04F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08" cy="68583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1467" y="1222904"/>
            <a:ext cx="10888133" cy="3552295"/>
          </a:xfrm>
        </p:spPr>
        <p:txBody>
          <a:bodyPr>
            <a:normAutofit/>
          </a:bodyPr>
          <a:lstStyle/>
          <a:p>
            <a:r>
              <a:rPr lang="en-US" sz="8000" dirty="0"/>
              <a:t>Recruiting &amp; </a:t>
            </a:r>
            <a:br>
              <a:rPr lang="en-US" sz="8000" dirty="0"/>
            </a:br>
            <a:r>
              <a:rPr lang="en-US" sz="8000" dirty="0"/>
              <a:t>Hiring  101:</a:t>
            </a:r>
          </a:p>
          <a:p>
            <a:r>
              <a:rPr lang="en-US" sz="6000" dirty="0">
                <a:solidFill>
                  <a:srgbClr val="002060"/>
                </a:solidFill>
              </a:rPr>
              <a:t>What You Need to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8703" y="274638"/>
            <a:ext cx="9343696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Request to Advertise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8179" y="1513490"/>
            <a:ext cx="9380484" cy="4612677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/>
              <a:t>Step Three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Send the documents to the supervisor and 	VP for signatures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dirty="0"/>
              <a:t>Step Four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Budgets / Title III will validate the funding 	and send to HR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5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766" y="274638"/>
            <a:ext cx="9280634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Request to Advertise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8082" y="1734207"/>
            <a:ext cx="9974317" cy="4391959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/>
              <a:t>Step Five</a:t>
            </a:r>
          </a:p>
          <a:p>
            <a:pPr marL="731520" lvl="2" indent="0">
              <a:buNone/>
            </a:pPr>
            <a:r>
              <a:rPr lang="en-US" sz="3600" dirty="0"/>
              <a:t>HR will review your advertising request with the ASU Critical Hire Team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28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937" y="274638"/>
            <a:ext cx="9359461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Request to Advertise cont.</a:t>
            </a:r>
            <a:endParaRPr lang="en-US" sz="4800" dirty="0">
              <a:latin typeface="Constantia" panose="0203060205030603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599" y="1637155"/>
            <a:ext cx="9722069" cy="4549614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/>
              <a:t>Step Six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b="1" i="1" dirty="0">
                <a:solidFill>
                  <a:srgbClr val="0033A0"/>
                </a:solidFill>
              </a:rPr>
              <a:t>Approval</a:t>
            </a:r>
            <a:r>
              <a:rPr lang="en-US" sz="3600" dirty="0"/>
              <a:t>: The hiring manager is notified the 	request to advertise was approved.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b="1" i="1" dirty="0">
                <a:solidFill>
                  <a:srgbClr val="0033A0"/>
                </a:solidFill>
              </a:rPr>
              <a:t>Disapproval</a:t>
            </a:r>
            <a:r>
              <a:rPr lang="en-US" sz="3600" b="1" dirty="0">
                <a:solidFill>
                  <a:srgbClr val="0033A0"/>
                </a:solidFill>
              </a:rPr>
              <a:t> </a:t>
            </a:r>
            <a:r>
              <a:rPr lang="en-US" sz="3600" dirty="0"/>
              <a:t>: The hiring manager is notified 	and provided the reasons for the disapproval.</a:t>
            </a:r>
          </a:p>
        </p:txBody>
      </p:sp>
    </p:spTree>
    <p:extLst>
      <p:ext uri="{BB962C8B-B14F-4D97-AF65-F5344CB8AC3E}">
        <p14:creationId xmlns:p14="http://schemas.microsoft.com/office/powerpoint/2010/main" val="207503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2676" y="274638"/>
            <a:ext cx="8324193" cy="1143000"/>
          </a:xfrm>
        </p:spPr>
        <p:txBody>
          <a:bodyPr>
            <a:normAutofit/>
          </a:bodyPr>
          <a:lstStyle/>
          <a:p>
            <a:r>
              <a:rPr lang="en-US" sz="4800" dirty="0"/>
              <a:t>Job Posting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60331" y="1529255"/>
            <a:ext cx="8970580" cy="4596911"/>
          </a:xfrm>
        </p:spPr>
        <p:txBody>
          <a:bodyPr/>
          <a:lstStyle/>
          <a:p>
            <a:pPr marL="0" indent="0">
              <a:buClr>
                <a:srgbClr val="0033A0"/>
              </a:buClr>
              <a:buNone/>
            </a:pPr>
            <a:r>
              <a:rPr lang="en-US" sz="3600" dirty="0"/>
              <a:t>HR posts the job to the ASU Careers Webpage and selected external sites*</a:t>
            </a:r>
          </a:p>
          <a:p>
            <a:pPr marL="777240" lvl="2" indent="0">
              <a:buNone/>
            </a:pPr>
            <a:r>
              <a:rPr lang="en-US" sz="3600" i="1" dirty="0">
                <a:solidFill>
                  <a:schemeClr val="tx2"/>
                </a:solidFill>
              </a:rPr>
              <a:t>*</a:t>
            </a:r>
            <a:r>
              <a:rPr lang="en-US" sz="3200" i="1" dirty="0">
                <a:solidFill>
                  <a:schemeClr val="tx2"/>
                </a:solidFill>
              </a:rPr>
              <a:t>Hiring department is responsible for external</a:t>
            </a:r>
          </a:p>
          <a:p>
            <a:pPr marL="777240" lvl="2" indent="0">
              <a:buNone/>
            </a:pPr>
            <a:r>
              <a:rPr lang="en-US" sz="3200" i="1" dirty="0">
                <a:solidFill>
                  <a:schemeClr val="tx2"/>
                </a:solidFill>
              </a:rPr>
              <a:t>  posting costs</a:t>
            </a:r>
          </a:p>
          <a:p>
            <a:pPr marL="45720" indent="0">
              <a:buClr>
                <a:srgbClr val="0033A0"/>
              </a:buClr>
              <a:buNone/>
            </a:pPr>
            <a:endParaRPr lang="en-US" sz="3600" dirty="0"/>
          </a:p>
          <a:p>
            <a:pPr marL="45720" indent="0">
              <a:buClr>
                <a:srgbClr val="0033A0"/>
              </a:buClr>
              <a:buNone/>
            </a:pPr>
            <a:r>
              <a:rPr lang="en-US" sz="3600" dirty="0"/>
              <a:t>Hiring Manager notified when job is posted and receives qualifications checklist.</a:t>
            </a:r>
            <a:endParaRPr lang="en-US" sz="4000" dirty="0"/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946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Interviewing: The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759" y="780392"/>
            <a:ext cx="10515600" cy="516320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dirty="0"/>
              <a:t>Use the Qualifications Checklist to identify the applicants that applied and qualify for the job</a:t>
            </a:r>
          </a:p>
          <a:p>
            <a:pPr>
              <a:spcBef>
                <a:spcPts val="300"/>
              </a:spcBef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dirty="0"/>
              <a:t>Interview at least 3 qualified candidates</a:t>
            </a:r>
          </a:p>
          <a:p>
            <a:pPr>
              <a:spcBef>
                <a:spcPts val="300"/>
              </a:spcBef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dirty="0"/>
              <a:t>If 3 are not available to interview</a:t>
            </a:r>
          </a:p>
          <a:p>
            <a:pPr lvl="2">
              <a:spcBef>
                <a:spcPts val="300"/>
              </a:spcBef>
              <a:buClr>
                <a:srgbClr val="0033A0"/>
              </a:buClr>
            </a:pPr>
            <a:r>
              <a:rPr lang="en-US" sz="3000" dirty="0"/>
              <a:t>Interview available candidates </a:t>
            </a:r>
          </a:p>
          <a:p>
            <a:pPr lvl="2">
              <a:spcBef>
                <a:spcPts val="300"/>
              </a:spcBef>
              <a:buClr>
                <a:srgbClr val="0033A0"/>
              </a:buClr>
            </a:pPr>
            <a:r>
              <a:rPr lang="en-US" sz="3000" dirty="0"/>
              <a:t>Contact HR to assess the job posting	</a:t>
            </a:r>
          </a:p>
          <a:p>
            <a:pPr lvl="4">
              <a:spcBef>
                <a:spcPts val="300"/>
              </a:spcBef>
              <a:buClr>
                <a:srgbClr val="0033A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Revise the ad </a:t>
            </a:r>
          </a:p>
          <a:p>
            <a:pPr lvl="4">
              <a:spcBef>
                <a:spcPts val="300"/>
              </a:spcBef>
              <a:buClr>
                <a:srgbClr val="0033A0"/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Evaluate outside posting possibilities</a:t>
            </a:r>
          </a:p>
          <a:p>
            <a:pPr lvl="0">
              <a:spcBef>
                <a:spcPts val="300"/>
              </a:spcBef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dirty="0"/>
              <a:t>Conduct interviews</a:t>
            </a:r>
          </a:p>
          <a:p>
            <a:pPr lvl="0">
              <a:spcBef>
                <a:spcPts val="300"/>
              </a:spcBef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dirty="0"/>
              <a:t>Complete the Interview Summary Form and the rest of the Questions for Advertising and Hiring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969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2" y="273050"/>
            <a:ext cx="5018688" cy="1303502"/>
          </a:xfrm>
        </p:spPr>
        <p:txBody>
          <a:bodyPr>
            <a:noAutofit/>
          </a:bodyPr>
          <a:lstStyle/>
          <a:p>
            <a:r>
              <a:rPr lang="en-US" sz="4800" dirty="0"/>
              <a:t>Interview Summary Form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1" y="1513489"/>
            <a:ext cx="4876799" cy="461267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Step One</a:t>
            </a:r>
          </a:p>
          <a:p>
            <a:endParaRPr lang="en-US" sz="1200" dirty="0"/>
          </a:p>
          <a:p>
            <a:r>
              <a:rPr lang="en-US" sz="3200" dirty="0"/>
              <a:t>Complete the form with a  high level recap of the candidate.</a:t>
            </a:r>
          </a:p>
          <a:p>
            <a:endParaRPr lang="en-US" dirty="0"/>
          </a:p>
          <a:p>
            <a:r>
              <a:rPr lang="en-US" sz="2800" i="1" dirty="0">
                <a:solidFill>
                  <a:schemeClr val="tx2"/>
                </a:solidFill>
              </a:rPr>
              <a:t>Do not just put Qualified!</a:t>
            </a:r>
          </a:p>
          <a:p>
            <a:endParaRPr lang="en-US" sz="1200" dirty="0"/>
          </a:p>
          <a:p>
            <a:r>
              <a:rPr lang="en-US" sz="3200" dirty="0"/>
              <a:t>If you interview more than  four  candidates, complete another form.</a:t>
            </a:r>
          </a:p>
        </p:txBody>
      </p:sp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93541737"/>
              </p:ext>
            </p:extLst>
          </p:nvPr>
        </p:nvGraphicFramePr>
        <p:xfrm>
          <a:off x="6201097" y="90769"/>
          <a:ext cx="46482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4" imgW="4663283" imgH="6034851" progId="AcroExch.Document.DC">
                  <p:embed/>
                </p:oleObj>
              </mc:Choice>
              <mc:Fallback>
                <p:oleObj name="Acrobat Document" r:id="rId4" imgW="4663283" imgH="6034851" progId="AcroExch.Document.DC">
                  <p:embed/>
                  <p:pic>
                    <p:nvPicPr>
                      <p:cNvPr id="0" name="Content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097" y="90769"/>
                        <a:ext cx="4648200" cy="609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16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273050"/>
            <a:ext cx="4640315" cy="893598"/>
          </a:xfrm>
        </p:spPr>
        <p:txBody>
          <a:bodyPr>
            <a:noAutofit/>
          </a:bodyPr>
          <a:lstStyle/>
          <a:p>
            <a:r>
              <a:rPr lang="en-US" sz="4800" dirty="0"/>
              <a:t>Request to Hire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04" y="141890"/>
            <a:ext cx="4567103" cy="5972366"/>
          </a:xfrm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1" y="1434662"/>
            <a:ext cx="4734909" cy="4691504"/>
          </a:xfrm>
        </p:spPr>
        <p:txBody>
          <a:bodyPr>
            <a:normAutofit/>
          </a:bodyPr>
          <a:lstStyle/>
          <a:p>
            <a:r>
              <a:rPr lang="en-US" sz="3600" dirty="0"/>
              <a:t>Step Two</a:t>
            </a:r>
          </a:p>
          <a:p>
            <a:endParaRPr lang="en-US" sz="1700" dirty="0"/>
          </a:p>
          <a:p>
            <a:r>
              <a:rPr lang="en-US" sz="3200" dirty="0"/>
              <a:t>Go back to the Questions to Advertise/ Hire form and complete section 2.</a:t>
            </a:r>
          </a:p>
          <a:p>
            <a:endParaRPr lang="en-US" sz="2600" dirty="0"/>
          </a:p>
          <a:p>
            <a:r>
              <a:rPr lang="en-US" sz="3200" i="1" dirty="0">
                <a:solidFill>
                  <a:schemeClr val="tx2"/>
                </a:solidFill>
              </a:rPr>
              <a:t>Do not answer with just Qualified!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8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80" y="173421"/>
            <a:ext cx="4628749" cy="5896303"/>
          </a:xfrm>
          <a:ln>
            <a:solidFill>
              <a:srgbClr val="000000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93837" y="1891862"/>
            <a:ext cx="4593018" cy="3862551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/>
              <a:t>Section 2 cont</a:t>
            </a:r>
            <a:r>
              <a:rPr lang="en-US" sz="3900" dirty="0"/>
              <a:t>.</a:t>
            </a:r>
          </a:p>
          <a:p>
            <a:endParaRPr lang="en-US" sz="2600" dirty="0"/>
          </a:p>
          <a:p>
            <a:r>
              <a:rPr lang="en-US" sz="4600" dirty="0"/>
              <a:t>Briefly answer the questions that apply.</a:t>
            </a:r>
          </a:p>
          <a:p>
            <a:endParaRPr lang="en-US" sz="2800" dirty="0"/>
          </a:p>
          <a:p>
            <a:endParaRPr lang="en-US" sz="3800" dirty="0"/>
          </a:p>
          <a:p>
            <a:r>
              <a:rPr lang="en-US" sz="3800" i="1" dirty="0">
                <a:solidFill>
                  <a:schemeClr val="tx2"/>
                </a:solidFill>
              </a:rPr>
              <a:t>Do not answer with just Qualified!</a:t>
            </a:r>
          </a:p>
          <a:p>
            <a:endParaRPr lang="en-US" sz="32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93837" y="493770"/>
            <a:ext cx="4482660" cy="1162050"/>
          </a:xfrm>
        </p:spPr>
        <p:txBody>
          <a:bodyPr>
            <a:noAutofit/>
          </a:bodyPr>
          <a:lstStyle/>
          <a:p>
            <a:r>
              <a:rPr lang="en-US" sz="4800" dirty="0"/>
              <a:t>Request to Hire cont.</a:t>
            </a:r>
          </a:p>
        </p:txBody>
      </p:sp>
    </p:spTree>
    <p:extLst>
      <p:ext uri="{BB962C8B-B14F-4D97-AF65-F5344CB8AC3E}">
        <p14:creationId xmlns:p14="http://schemas.microsoft.com/office/powerpoint/2010/main" val="371716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1" y="367645"/>
            <a:ext cx="4577253" cy="1256205"/>
          </a:xfrm>
        </p:spPr>
        <p:txBody>
          <a:bodyPr>
            <a:noAutofit/>
          </a:bodyPr>
          <a:lstStyle/>
          <a:p>
            <a:r>
              <a:rPr lang="en-US" sz="4800" dirty="0"/>
              <a:t>Request to Hire cont.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00" y="189294"/>
            <a:ext cx="4431933" cy="5858486"/>
          </a:xfrm>
          <a:ln>
            <a:solidFill>
              <a:srgbClr val="000000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67559" y="1853928"/>
            <a:ext cx="4666593" cy="4493172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Complete section 3 if the applicant is a current ASU employee.</a:t>
            </a:r>
          </a:p>
          <a:p>
            <a:endParaRPr lang="en-US" sz="1600" dirty="0"/>
          </a:p>
          <a:p>
            <a:r>
              <a:rPr lang="en-US" sz="3800" dirty="0"/>
              <a:t>Complete section 4 if the applicant was a prior ASU / Darton employee</a:t>
            </a:r>
            <a:r>
              <a:rPr lang="en-US" sz="3900" dirty="0"/>
              <a:t>.</a:t>
            </a:r>
          </a:p>
          <a:p>
            <a:endParaRPr lang="en-US" sz="1500" dirty="0"/>
          </a:p>
          <a:p>
            <a:r>
              <a:rPr lang="en-US" sz="3800" dirty="0"/>
              <a:t>For current and prior employees do not leave any space blank.</a:t>
            </a:r>
          </a:p>
        </p:txBody>
      </p:sp>
    </p:spTree>
    <p:extLst>
      <p:ext uri="{BB962C8B-B14F-4D97-AF65-F5344CB8AC3E}">
        <p14:creationId xmlns:p14="http://schemas.microsoft.com/office/powerpoint/2010/main" val="422798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0428" y="211576"/>
            <a:ext cx="8970579" cy="1143000"/>
          </a:xfrm>
        </p:spPr>
        <p:txBody>
          <a:bodyPr>
            <a:normAutofit/>
          </a:bodyPr>
          <a:lstStyle/>
          <a:p>
            <a:r>
              <a:rPr lang="en-US" sz="4800" dirty="0"/>
              <a:t>Request to Hire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6193" y="1558327"/>
            <a:ext cx="8749862" cy="462844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Step Three</a:t>
            </a:r>
          </a:p>
          <a:p>
            <a:pPr>
              <a:buClr>
                <a:srgbClr val="0033A0"/>
              </a:buClr>
              <a:buFont typeface="Wingdings" panose="05000000000000000000" pitchFamily="2" charset="2"/>
              <a:buChar char="Ø"/>
            </a:pPr>
            <a:r>
              <a:rPr lang="en-US" dirty="0"/>
              <a:t>Send completed forms to HR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Interview Summary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Questions to Advertise and Hire</a:t>
            </a:r>
          </a:p>
          <a:p>
            <a:pPr>
              <a:buClr>
                <a:srgbClr val="0033A0"/>
              </a:buClr>
              <a:buFont typeface="Wingdings" panose="05000000000000000000" pitchFamily="2" charset="2"/>
              <a:buChar char="Ø"/>
            </a:pPr>
            <a:r>
              <a:rPr lang="en-US" dirty="0"/>
              <a:t>Submit the forms to </a:t>
            </a:r>
            <a:r>
              <a:rPr lang="en-US" u="sng" dirty="0">
                <a:solidFill>
                  <a:schemeClr val="tx2"/>
                </a:solidFill>
              </a:rPr>
              <a:t>HRASU@asurams.edu</a:t>
            </a:r>
          </a:p>
          <a:p>
            <a:pPr>
              <a:buClr>
                <a:srgbClr val="0033A0"/>
              </a:buClr>
              <a:buFont typeface="Wingdings" panose="05000000000000000000" pitchFamily="2" charset="2"/>
              <a:buChar char="Ø"/>
            </a:pPr>
            <a:r>
              <a:rPr lang="en-US" dirty="0"/>
              <a:t>The subject line should read ‘Critical Hire – Request to hire’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Today’s 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44262" y="1687126"/>
            <a:ext cx="9086193" cy="3673150"/>
          </a:xfrm>
        </p:spPr>
        <p:txBody>
          <a:bodyPr/>
          <a:lstStyle/>
          <a:p>
            <a:pPr marL="0" indent="0">
              <a:buClr>
                <a:srgbClr val="0033A0"/>
              </a:buClr>
              <a:buNone/>
            </a:pPr>
            <a:r>
              <a:rPr lang="en-US" sz="4000" dirty="0"/>
              <a:t>The Request to Advertise</a:t>
            </a:r>
          </a:p>
          <a:p>
            <a:pPr marL="0" indent="0">
              <a:buClr>
                <a:srgbClr val="0033A0"/>
              </a:buClr>
              <a:buNone/>
            </a:pPr>
            <a:r>
              <a:rPr lang="en-US" sz="4000" dirty="0"/>
              <a:t>The Interview</a:t>
            </a:r>
          </a:p>
          <a:p>
            <a:pPr marL="0" indent="0">
              <a:buClr>
                <a:srgbClr val="0033A0"/>
              </a:buClr>
              <a:buNone/>
            </a:pPr>
            <a:r>
              <a:rPr lang="en-US" sz="4000" dirty="0"/>
              <a:t>The Hiring Proposal	</a:t>
            </a:r>
          </a:p>
          <a:p>
            <a:pPr marL="0" indent="0">
              <a:buClr>
                <a:srgbClr val="0033A0"/>
              </a:buClr>
              <a:buNone/>
            </a:pPr>
            <a:r>
              <a:rPr lang="en-US" sz="4000" dirty="0"/>
              <a:t>Job Offer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7366" y="274638"/>
            <a:ext cx="9285889" cy="1143000"/>
          </a:xfrm>
        </p:spPr>
        <p:txBody>
          <a:bodyPr>
            <a:normAutofit/>
          </a:bodyPr>
          <a:lstStyle/>
          <a:p>
            <a:r>
              <a:rPr lang="en-US" sz="4800" dirty="0"/>
              <a:t>Request to Hire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5447" y="1432203"/>
            <a:ext cx="10442028" cy="4754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Step Four</a:t>
            </a:r>
          </a:p>
          <a:p>
            <a:pPr marL="400050" lvl="1" indent="0">
              <a:buNone/>
            </a:pPr>
            <a:r>
              <a:rPr lang="en-US" sz="3600" dirty="0"/>
              <a:t>The HR review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The documents submitted will be vetted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The applicant’s resume will be assessed using the Qualifications Checklist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0033A0"/>
                </a:solidFill>
              </a:rPr>
              <a:t>Qualified </a:t>
            </a:r>
            <a:r>
              <a:rPr lang="en-US" sz="3200" dirty="0"/>
              <a:t>– HR will send to ASU Critical Hire Team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0033A0"/>
                </a:solidFill>
              </a:rPr>
              <a:t>Not Qualified </a:t>
            </a:r>
            <a:r>
              <a:rPr lang="en-US" sz="3200" dirty="0"/>
              <a:t>– Hiring manager is contacted for more information or the possibility of the hire proposal being canceled. 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56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8538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Request to Hire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7366" y="1600203"/>
            <a:ext cx="1019503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Step Five</a:t>
            </a:r>
          </a:p>
          <a:p>
            <a:pPr marL="365760" lvl="1" indent="0">
              <a:buNone/>
            </a:pPr>
            <a:r>
              <a:rPr lang="en-US" sz="4000" dirty="0"/>
              <a:t>The Committee Approves:</a:t>
            </a:r>
          </a:p>
          <a:p>
            <a:pPr marL="914400" lvl="2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Hiring manager is notified</a:t>
            </a:r>
          </a:p>
          <a:p>
            <a:pPr marL="365760" lvl="1" indent="0">
              <a:buNone/>
            </a:pPr>
            <a:r>
              <a:rPr lang="en-US" sz="4000" dirty="0"/>
              <a:t>The Committee Disapproves:</a:t>
            </a:r>
          </a:p>
          <a:p>
            <a:pPr marL="914400" lvl="2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Hiring manager is notified and reasons provided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0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Job Offer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Making the offer</a:t>
            </a:r>
            <a:r>
              <a:rPr lang="en-US" sz="4100" dirty="0"/>
              <a:t>	</a:t>
            </a:r>
          </a:p>
          <a:p>
            <a:pPr marL="457200" lvl="1" indent="0">
              <a:buNone/>
            </a:pPr>
            <a:r>
              <a:rPr lang="en-US" sz="4000" dirty="0"/>
              <a:t>Contingent job offer is made</a:t>
            </a:r>
          </a:p>
          <a:p>
            <a:pPr lvl="2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4000" dirty="0"/>
              <a:t>Staff offers made by HR both verbal and written offers</a:t>
            </a:r>
          </a:p>
          <a:p>
            <a:pPr lvl="2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4000" dirty="0"/>
              <a:t>Faculty offers are made by Academic Affairs after HR has notified them of the approval.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0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Job Offer Process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6180" y="1355834"/>
            <a:ext cx="9480331" cy="483093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Offer Accepted</a:t>
            </a:r>
          </a:p>
          <a:p>
            <a:pPr marL="0" indent="0">
              <a:buClr>
                <a:srgbClr val="0033A0"/>
              </a:buClr>
              <a:buNone/>
            </a:pPr>
            <a:r>
              <a:rPr lang="en-US" sz="3600" dirty="0"/>
              <a:t>HR initiates the Background check</a:t>
            </a:r>
          </a:p>
          <a:p>
            <a:pPr marL="800100" lvl="2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*Background check is done on all</a:t>
            </a:r>
          </a:p>
          <a:p>
            <a:pPr marL="800100" lvl="2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new hires and rerun on anyone </a:t>
            </a:r>
          </a:p>
          <a:p>
            <a:pPr marL="800100" lvl="2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separated a year or longer</a:t>
            </a:r>
          </a:p>
          <a:p>
            <a:pPr marL="0" indent="0">
              <a:buClr>
                <a:srgbClr val="0033A0"/>
              </a:buClr>
              <a:buNone/>
            </a:pPr>
            <a:r>
              <a:rPr lang="en-US" sz="3600" dirty="0"/>
              <a:t>Successful Background checks – New hire paperwork is sent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88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Job Offer Process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Clr>
                <a:srgbClr val="0033A0"/>
              </a:buClr>
              <a:buNone/>
            </a:pPr>
            <a:r>
              <a:rPr lang="en-US" sz="14400" dirty="0"/>
              <a:t>Unsuccessful Background checks- pre-adverse letters are sent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14400" dirty="0"/>
              <a:t>The candidate has the opportunity to respond to the background check. </a:t>
            </a:r>
          </a:p>
          <a:p>
            <a:pPr marL="0" indent="0">
              <a:buClr>
                <a:srgbClr val="0033A0"/>
              </a:buClr>
              <a:buNone/>
            </a:pPr>
            <a:r>
              <a:rPr lang="en-US" sz="14400" dirty="0"/>
              <a:t>The response is reviewed 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14400" dirty="0"/>
              <a:t>Accepted – the new hire paperwork is sent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14400" dirty="0"/>
              <a:t>Declined – the job offer is rescinded and the hiring manager is notified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2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43393" cy="1143000"/>
          </a:xfrm>
        </p:spPr>
        <p:txBody>
          <a:bodyPr>
            <a:normAutofit/>
          </a:bodyPr>
          <a:lstStyle/>
          <a:p>
            <a:r>
              <a:rPr lang="en-US" sz="4800" dirty="0"/>
              <a:t>Job Closure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9352" y="1545021"/>
            <a:ext cx="10137227" cy="4641748"/>
          </a:xfrm>
        </p:spPr>
        <p:txBody>
          <a:bodyPr/>
          <a:lstStyle/>
          <a:p>
            <a:pPr marL="0" indent="0">
              <a:buClr>
                <a:srgbClr val="0033A0"/>
              </a:buClr>
              <a:buNone/>
            </a:pPr>
            <a:r>
              <a:rPr lang="en-US" sz="3600" dirty="0"/>
              <a:t>The job is removed from the web when a hiring proposal is submitted to HR.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This prevents any further applicants from applying for the job</a:t>
            </a:r>
          </a:p>
          <a:p>
            <a:pPr lvl="1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It does not close the job. It still shows open to the hiring manager.</a:t>
            </a:r>
          </a:p>
          <a:p>
            <a:pPr marL="0" indent="0">
              <a:buClr>
                <a:srgbClr val="0033A0"/>
              </a:buClr>
              <a:buNone/>
            </a:pPr>
            <a:r>
              <a:rPr lang="en-US" sz="3600" dirty="0"/>
              <a:t>Once the applicant is hired into the positon, the job will automatically close</a:t>
            </a:r>
          </a:p>
        </p:txBody>
      </p:sp>
    </p:spTree>
    <p:extLst>
      <p:ext uri="{BB962C8B-B14F-4D97-AF65-F5344CB8AC3E}">
        <p14:creationId xmlns:p14="http://schemas.microsoft.com/office/powerpoint/2010/main" val="94654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946" y="1110209"/>
            <a:ext cx="10972800" cy="4060879"/>
          </a:xfrm>
        </p:spPr>
        <p:txBody>
          <a:bodyPr>
            <a:normAutofit/>
          </a:bodyPr>
          <a:lstStyle/>
          <a:p>
            <a:r>
              <a:rPr lang="en-US" sz="11500" dirty="0"/>
              <a:t>Questions</a:t>
            </a:r>
            <a:r>
              <a:rPr lang="en-US" sz="8000" dirty="0"/>
              <a:t>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2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0165" y="274638"/>
            <a:ext cx="10042636" cy="1143000"/>
          </a:xfrm>
        </p:spPr>
        <p:txBody>
          <a:bodyPr>
            <a:normAutofit/>
          </a:bodyPr>
          <a:lstStyle/>
          <a:p>
            <a:r>
              <a:rPr lang="en-US" sz="4800" dirty="0"/>
              <a:t>Request to Advertise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24475" y="1600203"/>
            <a:ext cx="832943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Step One</a:t>
            </a:r>
          </a:p>
          <a:p>
            <a:pPr marL="914400" lvl="2" indent="0">
              <a:buClr>
                <a:srgbClr val="0033A0"/>
              </a:buClr>
              <a:buNone/>
            </a:pPr>
            <a:r>
              <a:rPr lang="en-US" sz="3800" dirty="0"/>
              <a:t>Documents to complete</a:t>
            </a:r>
            <a:r>
              <a:rPr lang="en-US" sz="3600" dirty="0"/>
              <a:t>	</a:t>
            </a:r>
          </a:p>
          <a:p>
            <a:pPr lvl="3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 Critical Hire Form</a:t>
            </a:r>
          </a:p>
          <a:p>
            <a:pPr lvl="3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 Questions to Advertise and </a:t>
            </a:r>
          </a:p>
          <a:p>
            <a:pPr marL="1371600" lvl="3" indent="0">
              <a:buClr>
                <a:srgbClr val="0033A0"/>
              </a:buClr>
              <a:buNone/>
            </a:pPr>
            <a:r>
              <a:rPr lang="en-US" sz="3600" dirty="0"/>
              <a:t>     Hire – Section 1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4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4922" y="273049"/>
            <a:ext cx="3221419" cy="130350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Critical Hire </a:t>
            </a:r>
            <a:r>
              <a:rPr lang="en-US" sz="4800" dirty="0">
                <a:solidFill>
                  <a:schemeClr val="tx2"/>
                </a:solidFill>
              </a:rPr>
              <a:t>Page One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38" y="40380"/>
            <a:ext cx="5549462" cy="6146389"/>
          </a:xfrm>
          <a:ln w="3175">
            <a:solidFill>
              <a:schemeClr val="tx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04497" y="1655379"/>
            <a:ext cx="5139558" cy="4470787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/>
              <a:t>Complete everything</a:t>
            </a:r>
          </a:p>
          <a:p>
            <a:endParaRPr lang="en-US" sz="1600" dirty="0"/>
          </a:p>
          <a:p>
            <a:r>
              <a:rPr lang="en-US" sz="3900" dirty="0"/>
              <a:t>Contact HR for missing information</a:t>
            </a:r>
          </a:p>
          <a:p>
            <a:endParaRPr lang="en-US" sz="1600" dirty="0"/>
          </a:p>
          <a:p>
            <a:r>
              <a:rPr lang="en-US" sz="3900" dirty="0"/>
              <a:t>Contact Budgets for your budget information</a:t>
            </a:r>
          </a:p>
          <a:p>
            <a:endParaRPr lang="en-US" sz="1700" dirty="0"/>
          </a:p>
          <a:p>
            <a:r>
              <a:rPr lang="en-US" sz="3200" i="1" dirty="0">
                <a:solidFill>
                  <a:srgbClr val="0033A0"/>
                </a:solidFill>
              </a:rPr>
              <a:t>It is imperative to complete all of the information on this page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23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8483" y="3716123"/>
            <a:ext cx="2963918" cy="2387280"/>
          </a:xfrm>
        </p:spPr>
        <p:txBody>
          <a:bodyPr>
            <a:normAutofit/>
          </a:bodyPr>
          <a:lstStyle/>
          <a:p>
            <a:pPr algn="l"/>
            <a:r>
              <a:rPr lang="en-US" sz="3600" i="1" dirty="0">
                <a:solidFill>
                  <a:schemeClr val="tx2"/>
                </a:solidFill>
                <a:latin typeface="+mn-lt"/>
              </a:rPr>
              <a:t>Remember to complete all sections of </a:t>
            </a:r>
            <a:br>
              <a:rPr lang="en-US" sz="3600" i="1" dirty="0">
                <a:solidFill>
                  <a:schemeClr val="tx2"/>
                </a:solidFill>
                <a:latin typeface="+mn-lt"/>
              </a:rPr>
            </a:br>
            <a:r>
              <a:rPr lang="en-US" sz="3600" i="1" dirty="0">
                <a:solidFill>
                  <a:schemeClr val="tx2"/>
                </a:solidFill>
                <a:latin typeface="+mn-lt"/>
              </a:rPr>
              <a:t>each page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521126"/>
              </p:ext>
            </p:extLst>
          </p:nvPr>
        </p:nvGraphicFramePr>
        <p:xfrm>
          <a:off x="278525" y="268013"/>
          <a:ext cx="4386970" cy="567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4663283" imgH="6034851" progId="AcroExch.Document.DC">
                  <p:embed/>
                </p:oleObj>
              </mc:Choice>
              <mc:Fallback>
                <p:oleObj name="Acrobat Document" r:id="rId4" imgW="4663283" imgH="6034851" progId="AcroExch.Document.DC">
                  <p:embed/>
                  <p:pic>
                    <p:nvPicPr>
                      <p:cNvPr id="0" name="Content Placeholder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25" y="268013"/>
                        <a:ext cx="4386970" cy="567558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3" y="195281"/>
            <a:ext cx="4334236" cy="5748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78525" y="4909763"/>
            <a:ext cx="5181600" cy="1277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798167" y="211045"/>
            <a:ext cx="4596357" cy="2995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Critical Hire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Pages Two 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&amp; Three</a:t>
            </a:r>
          </a:p>
        </p:txBody>
      </p:sp>
    </p:spTree>
    <p:extLst>
      <p:ext uri="{BB962C8B-B14F-4D97-AF65-F5344CB8AC3E}">
        <p14:creationId xmlns:p14="http://schemas.microsoft.com/office/powerpoint/2010/main" val="277120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7"/>
            <a:ext cx="4892566" cy="1317679"/>
          </a:xfrm>
        </p:spPr>
        <p:txBody>
          <a:bodyPr>
            <a:noAutofit/>
          </a:bodyPr>
          <a:lstStyle/>
          <a:p>
            <a:r>
              <a:rPr lang="en-US" sz="4800" b="1" dirty="0"/>
              <a:t>Critical Hire </a:t>
            </a:r>
            <a:br>
              <a:rPr lang="en-US" sz="4800" b="1" dirty="0"/>
            </a:br>
            <a:r>
              <a:rPr lang="en-US" sz="4800" b="1" dirty="0">
                <a:solidFill>
                  <a:schemeClr val="tx2"/>
                </a:solidFill>
              </a:rPr>
              <a:t>Page Four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1340068" y="3609770"/>
            <a:ext cx="3831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Remember to complete all sections of each page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32" y="179272"/>
            <a:ext cx="4390070" cy="568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03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069" y="258872"/>
            <a:ext cx="3836276" cy="1727583"/>
          </a:xfrm>
        </p:spPr>
        <p:txBody>
          <a:bodyPr>
            <a:normAutofit/>
          </a:bodyPr>
          <a:lstStyle/>
          <a:p>
            <a:r>
              <a:rPr lang="en-US" sz="4800" b="1" dirty="0"/>
              <a:t>Critical Hire </a:t>
            </a:r>
            <a:br>
              <a:rPr lang="en-US" sz="4800" b="1" dirty="0"/>
            </a:br>
            <a:r>
              <a:rPr lang="en-US" sz="4800" b="1" dirty="0">
                <a:solidFill>
                  <a:schemeClr val="tx2"/>
                </a:solidFill>
              </a:rPr>
              <a:t>Page Five</a:t>
            </a:r>
            <a:endParaRPr lang="en-US" sz="4800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922606"/>
              </p:ext>
            </p:extLst>
          </p:nvPr>
        </p:nvGraphicFramePr>
        <p:xfrm>
          <a:off x="6217251" y="202660"/>
          <a:ext cx="4540141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4" imgW="4663283" imgH="6034851" progId="AcroExch.Document.DC">
                  <p:embed/>
                </p:oleObj>
              </mc:Choice>
              <mc:Fallback>
                <p:oleObj name="Acrobat Document" r:id="rId4" imgW="4663283" imgH="6034851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7251" y="202660"/>
                        <a:ext cx="4540141" cy="5873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6027" y="2065273"/>
            <a:ext cx="52499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All signatures are needed before HR can process the request.</a:t>
            </a:r>
          </a:p>
          <a:p>
            <a:endParaRPr lang="en-US" sz="2000" dirty="0"/>
          </a:p>
          <a:p>
            <a:r>
              <a:rPr lang="en-US" sz="3600" dirty="0"/>
              <a:t>The Hiring Manager, Department Head/Dean, VP, Title III, if needed, and Budgets</a:t>
            </a:r>
          </a:p>
        </p:txBody>
      </p:sp>
    </p:spTree>
    <p:extLst>
      <p:ext uri="{BB962C8B-B14F-4D97-AF65-F5344CB8AC3E}">
        <p14:creationId xmlns:p14="http://schemas.microsoft.com/office/powerpoint/2010/main" val="388894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2" y="288816"/>
            <a:ext cx="4011084" cy="187106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Questions to Advertise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7055" y="220716"/>
            <a:ext cx="4406761" cy="5707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42220" y="3257340"/>
            <a:ext cx="4011084" cy="2081049"/>
          </a:xfrm>
        </p:spPr>
        <p:txBody>
          <a:bodyPr>
            <a:normAutofit/>
          </a:bodyPr>
          <a:lstStyle/>
          <a:p>
            <a:r>
              <a:rPr lang="en-US" sz="3600" dirty="0"/>
              <a:t>Complete the top portion of the page and Section 1</a:t>
            </a:r>
          </a:p>
        </p:txBody>
      </p:sp>
      <p:sp>
        <p:nvSpPr>
          <p:cNvPr id="7" name="Right Arrow 6"/>
          <p:cNvSpPr/>
          <p:nvPr/>
        </p:nvSpPr>
        <p:spPr>
          <a:xfrm rot="19964095">
            <a:off x="3152509" y="2195755"/>
            <a:ext cx="3072582" cy="536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1426754">
            <a:off x="3228635" y="2803617"/>
            <a:ext cx="2760864" cy="564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7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6186769"/>
            <a:ext cx="12191308" cy="689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7399" y="6347100"/>
            <a:ext cx="42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Human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2124" y="274638"/>
            <a:ext cx="9170275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Request to Advertise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6192" y="1655379"/>
            <a:ext cx="10116207" cy="4470787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/>
              <a:t>Step Two</a:t>
            </a:r>
          </a:p>
          <a:p>
            <a:pPr marL="800100" lvl="2" indent="0">
              <a:buNone/>
            </a:pPr>
            <a:r>
              <a:rPr lang="en-US" sz="3600" dirty="0"/>
              <a:t>Documents to gather	</a:t>
            </a:r>
          </a:p>
          <a:p>
            <a:pPr lvl="2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Organizational Chart</a:t>
            </a:r>
          </a:p>
          <a:p>
            <a:pPr lvl="2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Position Description</a:t>
            </a:r>
          </a:p>
          <a:p>
            <a:pPr lvl="2">
              <a:buClr>
                <a:srgbClr val="0033A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Copy of the Grant for Grant </a:t>
            </a:r>
          </a:p>
          <a:p>
            <a:pPr marL="800100" lvl="2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sz="3600" dirty="0"/>
              <a:t>    positions (if applicable)</a:t>
            </a:r>
          </a:p>
          <a:p>
            <a:pPr lvl="2"/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2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4055</TotalTime>
  <Words>869</Words>
  <Application>Microsoft Office PowerPoint</Application>
  <PresentationFormat>Widescreen</PresentationFormat>
  <Paragraphs>166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Constantia</vt:lpstr>
      <vt:lpstr>Courier New</vt:lpstr>
      <vt:lpstr>Trajan Pro</vt:lpstr>
      <vt:lpstr>Wingdings</vt:lpstr>
      <vt:lpstr>Office Theme</vt:lpstr>
      <vt:lpstr>Acrobat Document</vt:lpstr>
      <vt:lpstr>Recruiting &amp;  Hiring  101: What You Need to Know </vt:lpstr>
      <vt:lpstr>Today’s Agenda</vt:lpstr>
      <vt:lpstr>Request to Advertise</vt:lpstr>
      <vt:lpstr>Critical Hire Page One</vt:lpstr>
      <vt:lpstr>Remember to complete all sections of  each page</vt:lpstr>
      <vt:lpstr>Critical Hire  Page Four</vt:lpstr>
      <vt:lpstr>Critical Hire  Page Five</vt:lpstr>
      <vt:lpstr>Questions to Advertise</vt:lpstr>
      <vt:lpstr>Request to Advertise cont.</vt:lpstr>
      <vt:lpstr>Request to Advertise cont.</vt:lpstr>
      <vt:lpstr>Request to Advertise cont.</vt:lpstr>
      <vt:lpstr>Request to Advertise cont.</vt:lpstr>
      <vt:lpstr>Job Posting</vt:lpstr>
      <vt:lpstr>Interviewing: The Basics</vt:lpstr>
      <vt:lpstr>Interview Summary Form</vt:lpstr>
      <vt:lpstr>Request to Hire</vt:lpstr>
      <vt:lpstr>Request to Hire cont.</vt:lpstr>
      <vt:lpstr>Request to Hire cont.</vt:lpstr>
      <vt:lpstr>Request to Hire cont.</vt:lpstr>
      <vt:lpstr>Request to Hire cont.</vt:lpstr>
      <vt:lpstr>Request to Hire cont.</vt:lpstr>
      <vt:lpstr>Job Offer Process</vt:lpstr>
      <vt:lpstr>Job Offer Process cont.</vt:lpstr>
      <vt:lpstr>Job Offer Process cont.</vt:lpstr>
      <vt:lpstr>Job Closure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of Service</dc:title>
  <dc:creator>Malone, Sheila P.</dc:creator>
  <cp:lastModifiedBy>Mastronicola, Barbara</cp:lastModifiedBy>
  <cp:revision>89</cp:revision>
  <cp:lastPrinted>2018-04-20T18:12:29Z</cp:lastPrinted>
  <dcterms:created xsi:type="dcterms:W3CDTF">2018-04-20T16:18:10Z</dcterms:created>
  <dcterms:modified xsi:type="dcterms:W3CDTF">2022-11-23T18:03:39Z</dcterms:modified>
</cp:coreProperties>
</file>