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4"/>
  </p:sldMasterIdLst>
  <p:notesMasterIdLst>
    <p:notesMasterId r:id="rId41"/>
  </p:notesMasterIdLst>
  <p:sldIdLst>
    <p:sldId id="269" r:id="rId5"/>
    <p:sldId id="266" r:id="rId6"/>
    <p:sldId id="271" r:id="rId7"/>
    <p:sldId id="272" r:id="rId8"/>
    <p:sldId id="273" r:id="rId9"/>
    <p:sldId id="274" r:id="rId10"/>
    <p:sldId id="275" r:id="rId11"/>
    <p:sldId id="276" r:id="rId12"/>
    <p:sldId id="277" r:id="rId13"/>
    <p:sldId id="278" r:id="rId14"/>
    <p:sldId id="279" r:id="rId15"/>
    <p:sldId id="280" r:id="rId16"/>
    <p:sldId id="283" r:id="rId17"/>
    <p:sldId id="284" r:id="rId18"/>
    <p:sldId id="285" r:id="rId19"/>
    <p:sldId id="286" r:id="rId20"/>
    <p:sldId id="287" r:id="rId21"/>
    <p:sldId id="289" r:id="rId22"/>
    <p:sldId id="288" r:id="rId23"/>
    <p:sldId id="290" r:id="rId24"/>
    <p:sldId id="291" r:id="rId25"/>
    <p:sldId id="292" r:id="rId26"/>
    <p:sldId id="293" r:id="rId27"/>
    <p:sldId id="295" r:id="rId28"/>
    <p:sldId id="294" r:id="rId29"/>
    <p:sldId id="296" r:id="rId30"/>
    <p:sldId id="297" r:id="rId31"/>
    <p:sldId id="298" r:id="rId32"/>
    <p:sldId id="299" r:id="rId33"/>
    <p:sldId id="300" r:id="rId34"/>
    <p:sldId id="301" r:id="rId35"/>
    <p:sldId id="302" r:id="rId36"/>
    <p:sldId id="303" r:id="rId37"/>
    <p:sldId id="305" r:id="rId38"/>
    <p:sldId id="307" r:id="rId39"/>
    <p:sldId id="306"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A0"/>
    <a:srgbClr val="12C9C9"/>
    <a:srgbClr val="2091BA"/>
    <a:srgbClr val="FF7C80"/>
    <a:srgbClr val="FF0000"/>
    <a:srgbClr val="EAAA00"/>
    <a:srgbClr val="FFAA2D"/>
    <a:srgbClr val="FFCC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4AED37-77D8-D6E7-CAD6-03B35C35756E}" v="39" dt="2024-04-08T21:17:22.005"/>
    <p1510:client id="{7DADD806-267E-4077-623E-D36E10696BB0}" v="20" dt="2024-04-08T21:04:18.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73AB73-D5F9-43A7-8CA8-31E89C81F148}" type="datetimeFigureOut">
              <a:rPr lang="en-US" smtClean="0"/>
              <a:t>6/3/2024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8A4858-AE83-4525-A360-B7F10DE41D3D}" type="slidenum">
              <a:rPr lang="en-US" smtClean="0"/>
              <a:t>‹#›</a:t>
            </a:fld>
            <a:endParaRPr lang="en-US"/>
          </a:p>
        </p:txBody>
      </p:sp>
    </p:spTree>
    <p:extLst>
      <p:ext uri="{BB962C8B-B14F-4D97-AF65-F5344CB8AC3E}">
        <p14:creationId xmlns:p14="http://schemas.microsoft.com/office/powerpoint/2010/main" val="567273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E7AF70-799A-44D8-AF37-0C58C5B4A78A}"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656006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E7AF70-799A-44D8-AF37-0C58C5B4A78A}"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138123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E7AF70-799A-44D8-AF37-0C58C5B4A78A}"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107482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E7AF70-799A-44D8-AF37-0C58C5B4A78A}"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326967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E7AF70-799A-44D8-AF37-0C58C5B4A78A}"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1544569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E7AF70-799A-44D8-AF37-0C58C5B4A78A}" type="datetimeFigureOut">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2983145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E7AF70-799A-44D8-AF37-0C58C5B4A78A}" type="datetimeFigureOut">
              <a:rPr lang="en-US" smtClean="0"/>
              <a:t>6/3/2024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94750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E7AF70-799A-44D8-AF37-0C58C5B4A78A}" type="datetimeFigureOut">
              <a:rPr lang="en-US" smtClean="0"/>
              <a:t>6/3/2024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1461241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7AF70-799A-44D8-AF37-0C58C5B4A78A}" type="datetimeFigureOut">
              <a:rPr lang="en-US" smtClean="0"/>
              <a:t>6/3/2024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428280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E7AF70-799A-44D8-AF37-0C58C5B4A78A}" type="datetimeFigureOut">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14869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E7AF70-799A-44D8-AF37-0C58C5B4A78A}" type="datetimeFigureOut">
              <a:rPr lang="en-US" smtClean="0"/>
              <a:t>6/3/2024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67DFE-5479-469B-874A-B348AD04F646}" type="slidenum">
              <a:rPr lang="en-US" smtClean="0"/>
              <a:t>‹#›</a:t>
            </a:fld>
            <a:endParaRPr lang="en-US"/>
          </a:p>
        </p:txBody>
      </p:sp>
    </p:spTree>
    <p:extLst>
      <p:ext uri="{BB962C8B-B14F-4D97-AF65-F5344CB8AC3E}">
        <p14:creationId xmlns:p14="http://schemas.microsoft.com/office/powerpoint/2010/main" val="3138431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7AF70-799A-44D8-AF37-0C58C5B4A78A}" type="datetimeFigureOut">
              <a:rPr lang="en-US" smtClean="0"/>
              <a:t>6/3/2024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67DFE-5479-469B-874A-B348AD04F646}" type="slidenum">
              <a:rPr lang="en-US" smtClean="0"/>
              <a:t>‹#›</a:t>
            </a:fld>
            <a:endParaRPr lang="en-US"/>
          </a:p>
        </p:txBody>
      </p:sp>
    </p:spTree>
    <p:extLst>
      <p:ext uri="{BB962C8B-B14F-4D97-AF65-F5344CB8AC3E}">
        <p14:creationId xmlns:p14="http://schemas.microsoft.com/office/powerpoint/2010/main" val="12801372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mailto:prelawclub2021@gmail.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group of people posing for a photo&#10;&#10;Description automatically generated">
            <a:extLst>
              <a:ext uri="{FF2B5EF4-FFF2-40B4-BE49-F238E27FC236}">
                <a16:creationId xmlns:a16="http://schemas.microsoft.com/office/drawing/2014/main" id="{8BB63323-F5A0-0818-8BA5-864BF0D0C8C8}"/>
              </a:ext>
            </a:extLst>
          </p:cNvPr>
          <p:cNvPicPr>
            <a:picLocks noChangeAspect="1"/>
          </p:cNvPicPr>
          <p:nvPr/>
        </p:nvPicPr>
        <p:blipFill rotWithShape="1">
          <a:blip r:embed="rId2"/>
          <a:srcRect l="18368" r="17265" b="-2"/>
          <a:stretch/>
        </p:blipFill>
        <p:spPr>
          <a:xfrm>
            <a:off x="524404" y="643467"/>
            <a:ext cx="5372099" cy="557106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45758" b="-1"/>
          <a:stretch/>
        </p:blipFill>
        <p:spPr>
          <a:xfrm>
            <a:off x="6176432" y="643467"/>
            <a:ext cx="5372100" cy="5571066"/>
          </a:xfrm>
          <a:prstGeom prst="rect">
            <a:avLst/>
          </a:prstGeom>
        </p:spPr>
      </p:pic>
      <p:sp>
        <p:nvSpPr>
          <p:cNvPr id="4" name="TextBox 3">
            <a:extLst>
              <a:ext uri="{FF2B5EF4-FFF2-40B4-BE49-F238E27FC236}">
                <a16:creationId xmlns:a16="http://schemas.microsoft.com/office/drawing/2014/main" id="{152C3335-D80A-E14C-84B4-9CAC946FED8A}"/>
              </a:ext>
            </a:extLst>
          </p:cNvPr>
          <p:cNvSpPr txBox="1"/>
          <p:nvPr/>
        </p:nvSpPr>
        <p:spPr>
          <a:xfrm>
            <a:off x="6435038" y="1266895"/>
            <a:ext cx="4851288" cy="280076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4400" b="1">
                <a:cs typeface="Calibri"/>
              </a:rPr>
              <a:t>2023-2024</a:t>
            </a:r>
            <a:endParaRPr lang="en-US"/>
          </a:p>
          <a:p>
            <a:pPr algn="ctr"/>
            <a:endParaRPr lang="en-US" sz="4400" b="1">
              <a:cs typeface="Calibri"/>
            </a:endParaRPr>
          </a:p>
          <a:p>
            <a:pPr algn="ctr"/>
            <a:r>
              <a:rPr lang="en-US" sz="4400" b="1">
                <a:cs typeface="Calibri"/>
              </a:rPr>
              <a:t>Registered Student</a:t>
            </a:r>
          </a:p>
          <a:p>
            <a:pPr algn="ctr"/>
            <a:r>
              <a:rPr lang="en-US" sz="4400" b="1">
                <a:cs typeface="Calibri"/>
              </a:rPr>
              <a:t>Organizations</a:t>
            </a:r>
          </a:p>
        </p:txBody>
      </p:sp>
    </p:spTree>
    <p:extLst>
      <p:ext uri="{BB962C8B-B14F-4D97-AF65-F5344CB8AC3E}">
        <p14:creationId xmlns:p14="http://schemas.microsoft.com/office/powerpoint/2010/main" val="1109235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676316" y="322574"/>
            <a:ext cx="6096000" cy="646331"/>
          </a:xfrm>
          <a:prstGeom prst="rect">
            <a:avLst/>
          </a:prstGeom>
        </p:spPr>
        <p:txBody>
          <a:bodyPr lIns="91440" tIns="45720" rIns="91440" bIns="45720" anchor="t">
            <a:spAutoFit/>
          </a:bodyPr>
          <a:lstStyle/>
          <a:p>
            <a:pPr algn="ctr"/>
            <a:r>
              <a:rPr lang="en-US" b="1">
                <a:solidFill>
                  <a:srgbClr val="163EF5"/>
                </a:solidFill>
                <a:latin typeface="Nunito"/>
              </a:rPr>
              <a:t>Student's Advocating For A Stronger Sisterhood</a:t>
            </a:r>
            <a:br>
              <a:rPr lang="en-US"/>
            </a:br>
            <a:endParaRPr lang="en-US">
              <a:ea typeface="Calibri"/>
              <a:cs typeface="Calibri"/>
            </a:endParaRPr>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646331"/>
          </a:xfrm>
          <a:prstGeom prst="rect">
            <a:avLst/>
          </a:prstGeom>
        </p:spPr>
        <p:txBody>
          <a:bodyPr lIns="91440" tIns="45720" rIns="91440" bIns="45720" anchor="t">
            <a:spAutoFit/>
          </a:bodyPr>
          <a:lstStyle/>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646331"/>
          </a:xfrm>
          <a:prstGeom prst="rect">
            <a:avLst/>
          </a:prstGeom>
        </p:spPr>
        <p:txBody>
          <a:bodyPr lIns="91440" tIns="45720" rIns="91440" bIns="45720" anchor="t">
            <a:spAutoFit/>
          </a:bodyPr>
          <a:lstStyle/>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916855" y="649149"/>
            <a:ext cx="7593899" cy="5632311"/>
          </a:xfrm>
          <a:prstGeom prst="rect">
            <a:avLst/>
          </a:prstGeom>
        </p:spPr>
        <p:txBody>
          <a:bodyPr wrap="square" lIns="91440" tIns="45720" rIns="91440" bIns="45720" anchor="t">
            <a:spAutoFit/>
          </a:bodyPr>
          <a:lstStyle/>
          <a:p>
            <a:r>
              <a:rPr lang="en-US" b="1">
                <a:solidFill>
                  <a:srgbClr val="000000"/>
                </a:solidFill>
                <a:latin typeface="Calibri"/>
                <a:ea typeface="Calibri"/>
                <a:cs typeface="Calibri"/>
              </a:rPr>
              <a:t>Alias: S.A.S.S.</a:t>
            </a:r>
            <a:endParaRPr lang="en-US">
              <a:solidFill>
                <a:srgbClr val="000000"/>
              </a:solidFill>
              <a:latin typeface="Calibri"/>
              <a:ea typeface="Calibri"/>
              <a:cs typeface="Calibri"/>
            </a:endParaRPr>
          </a:p>
          <a:p>
            <a:br>
              <a:rPr lang="en-US"/>
            </a:br>
            <a:r>
              <a:rPr lang="en-US" b="1">
                <a:solidFill>
                  <a:srgbClr val="000000"/>
                </a:solidFill>
                <a:latin typeface="Calibri"/>
                <a:ea typeface="Calibri"/>
                <a:cs typeface="Calibri"/>
              </a:rPr>
              <a:t>Chartered  at ASU:</a:t>
            </a:r>
            <a:endParaRPr lang="en-US">
              <a:latin typeface="Calibri"/>
              <a:ea typeface="Calibri"/>
              <a:cs typeface="Calibri"/>
            </a:endParaRPr>
          </a:p>
          <a:p>
            <a:r>
              <a:rPr lang="en-US">
                <a:latin typeface="Calibri"/>
                <a:ea typeface="Calibri"/>
                <a:cs typeface="Calibri"/>
              </a:rPr>
              <a:t>Chartered on Albany State’s campus by Candice Edwards in 2010.</a:t>
            </a:r>
            <a:endParaRPr lang="en-US"/>
          </a:p>
          <a:p>
            <a:br>
              <a:rPr lang="en-US"/>
            </a:br>
            <a:r>
              <a:rPr lang="en-US" b="1">
                <a:solidFill>
                  <a:srgbClr val="000000"/>
                </a:solidFill>
                <a:latin typeface="Calibri"/>
                <a:ea typeface="Calibri"/>
                <a:cs typeface="Calibri"/>
              </a:rPr>
              <a:t>Current President: Isis Jenkins</a:t>
            </a:r>
            <a:endParaRPr lang="en-US">
              <a:ea typeface="Calibri"/>
              <a:cs typeface="Calibri"/>
            </a:endParaRPr>
          </a:p>
          <a:p>
            <a:r>
              <a:rPr lang="en-US" b="1">
                <a:solidFill>
                  <a:srgbClr val="000000"/>
                </a:solidFill>
                <a:latin typeface="Calibri"/>
                <a:ea typeface="Calibri"/>
                <a:cs typeface="Calibri"/>
              </a:rPr>
              <a:t>Current Advisor (s)</a:t>
            </a:r>
            <a:r>
              <a:rPr lang="en-US">
                <a:solidFill>
                  <a:srgbClr val="000000"/>
                </a:solidFill>
                <a:latin typeface="Calibri"/>
                <a:ea typeface="Calibri"/>
                <a:cs typeface="Calibri"/>
              </a:rPr>
              <a:t>: Kimberly R. Burgess</a:t>
            </a:r>
          </a:p>
          <a:p>
            <a:br>
              <a:rPr lang="en-US"/>
            </a:br>
            <a:r>
              <a:rPr lang="en-US" b="1">
                <a:solidFill>
                  <a:srgbClr val="000000"/>
                </a:solidFill>
                <a:latin typeface="Calibri"/>
                <a:ea typeface="Calibri"/>
                <a:cs typeface="Calibri"/>
              </a:rPr>
              <a:t>Mission: </a:t>
            </a:r>
            <a:br>
              <a:rPr lang="en-US"/>
            </a:br>
            <a:r>
              <a:rPr lang="en-US" i="1">
                <a:solidFill>
                  <a:srgbClr val="FF7C80"/>
                </a:solidFill>
              </a:rPr>
              <a:t>Empowering</a:t>
            </a:r>
            <a:r>
              <a:rPr lang="en-US"/>
              <a:t> and </a:t>
            </a:r>
            <a:r>
              <a:rPr lang="en-US" i="1">
                <a:solidFill>
                  <a:srgbClr val="FF7C80"/>
                </a:solidFill>
              </a:rPr>
              <a:t>enriching</a:t>
            </a:r>
            <a:r>
              <a:rPr lang="en-US"/>
              <a:t> young women </a:t>
            </a:r>
            <a:r>
              <a:rPr lang="en-US" i="1">
                <a:solidFill>
                  <a:srgbClr val="FF7C80"/>
                </a:solidFill>
              </a:rPr>
              <a:t>while building stronger character</a:t>
            </a:r>
            <a:r>
              <a:rPr lang="en-US"/>
              <a:t> and </a:t>
            </a:r>
            <a:r>
              <a:rPr lang="en-US" i="1">
                <a:solidFill>
                  <a:srgbClr val="FF7C80"/>
                </a:solidFill>
              </a:rPr>
              <a:t>sisterhood</a:t>
            </a:r>
            <a:r>
              <a:rPr lang="en-US"/>
              <a:t> throughout the campus and community while </a:t>
            </a:r>
            <a:r>
              <a:rPr lang="en-US" i="1">
                <a:solidFill>
                  <a:srgbClr val="FF7C80"/>
                </a:solidFill>
              </a:rPr>
              <a:t>empowering </a:t>
            </a:r>
            <a:r>
              <a:rPr lang="en-US"/>
              <a:t>the world.</a:t>
            </a:r>
          </a:p>
          <a:p>
            <a:endParaRPr lang="en-US" b="1">
              <a:solidFill>
                <a:srgbClr val="000000"/>
              </a:solidFill>
              <a:latin typeface="Calibri" panose="020F0502020204030204" pitchFamily="34" charset="0"/>
            </a:endParaRPr>
          </a:p>
          <a:p>
            <a:r>
              <a:rPr lang="en-US" b="1">
                <a:solidFill>
                  <a:srgbClr val="000000"/>
                </a:solidFill>
                <a:latin typeface="Calibri"/>
                <a:ea typeface="Calibri"/>
                <a:cs typeface="Calibri"/>
              </a:rPr>
              <a:t>Signature Events: Chills &amp; Thrills/ Art In Motion / Sassy Sweets</a:t>
            </a:r>
            <a:endParaRPr lang="en-US">
              <a:latin typeface="Calibri"/>
              <a:ea typeface="Calibri"/>
              <a:cs typeface="Calibri"/>
            </a:endParaRPr>
          </a:p>
          <a:p>
            <a:br>
              <a:rPr lang="en-US"/>
            </a:br>
            <a:r>
              <a:rPr lang="en-US" b="1">
                <a:solidFill>
                  <a:srgbClr val="000000"/>
                </a:solidFill>
                <a:latin typeface="Calibri"/>
                <a:ea typeface="Calibri"/>
                <a:cs typeface="Calibri"/>
              </a:rPr>
              <a:t>Membership Requirements:</a:t>
            </a:r>
            <a:endParaRPr lang="en-US">
              <a:latin typeface="Calibri"/>
              <a:ea typeface="Calibri"/>
              <a:cs typeface="Calibri"/>
            </a:endParaRPr>
          </a:p>
          <a:p>
            <a:r>
              <a:rPr lang="en-US">
                <a:latin typeface="Calibri"/>
                <a:ea typeface="Calibri"/>
                <a:cs typeface="Calibri"/>
              </a:rPr>
              <a:t>Good standing as is described as:</a:t>
            </a:r>
            <a:endParaRPr lang="en-US"/>
          </a:p>
          <a:p>
            <a:r>
              <a:rPr lang="en-US">
                <a:latin typeface="Calibri"/>
                <a:ea typeface="Calibri"/>
                <a:cs typeface="Calibri"/>
              </a:rPr>
              <a:t>Maintained an overall GPA of 2.00 </a:t>
            </a:r>
            <a:endParaRPr lang="en-US">
              <a:ea typeface="Calibri"/>
              <a:cs typeface="Calibri"/>
            </a:endParaRPr>
          </a:p>
          <a:p>
            <a:r>
              <a:rPr lang="en-US" b="1"/>
              <a:t>Keep Up With Us: IG: @sassasu.1903 / EMAIL Asusass1903@gmail.com</a:t>
            </a:r>
            <a:br>
              <a:rPr lang="en-US"/>
            </a:br>
            <a:endParaRPr lang="en-US"/>
          </a:p>
        </p:txBody>
      </p:sp>
      <p:pic>
        <p:nvPicPr>
          <p:cNvPr id="6" name="Picture 8" descr="A group of people posing for a photo&#10;&#10;Description automatically generated">
            <a:extLst>
              <a:ext uri="{FF2B5EF4-FFF2-40B4-BE49-F238E27FC236}">
                <a16:creationId xmlns:a16="http://schemas.microsoft.com/office/drawing/2014/main" id="{FE8641C6-8145-FFF9-DE13-14854A822DE7}"/>
              </a:ext>
            </a:extLst>
          </p:cNvPr>
          <p:cNvPicPr>
            <a:picLocks noChangeAspect="1"/>
          </p:cNvPicPr>
          <p:nvPr/>
        </p:nvPicPr>
        <p:blipFill>
          <a:blip r:embed="rId3"/>
          <a:stretch>
            <a:fillRect/>
          </a:stretch>
        </p:blipFill>
        <p:spPr>
          <a:xfrm>
            <a:off x="560137" y="2458315"/>
            <a:ext cx="2743200" cy="3652527"/>
          </a:xfrm>
          <a:prstGeom prst="rect">
            <a:avLst/>
          </a:prstGeom>
        </p:spPr>
      </p:pic>
      <p:pic>
        <p:nvPicPr>
          <p:cNvPr id="9" name="Picture 9" descr="Diagram&#10;&#10;Description automatically generated">
            <a:extLst>
              <a:ext uri="{FF2B5EF4-FFF2-40B4-BE49-F238E27FC236}">
                <a16:creationId xmlns:a16="http://schemas.microsoft.com/office/drawing/2014/main" id="{04A7CD7D-6BE9-F6F2-4129-B2F92269E5C2}"/>
              </a:ext>
            </a:extLst>
          </p:cNvPr>
          <p:cNvPicPr>
            <a:picLocks noChangeAspect="1"/>
          </p:cNvPicPr>
          <p:nvPr/>
        </p:nvPicPr>
        <p:blipFill>
          <a:blip r:embed="rId4"/>
          <a:stretch>
            <a:fillRect/>
          </a:stretch>
        </p:blipFill>
        <p:spPr>
          <a:xfrm>
            <a:off x="794083" y="139032"/>
            <a:ext cx="2141621" cy="2154989"/>
          </a:xfrm>
          <a:prstGeom prst="rect">
            <a:avLst/>
          </a:prstGeom>
        </p:spPr>
      </p:pic>
    </p:spTree>
    <p:extLst>
      <p:ext uri="{BB962C8B-B14F-4D97-AF65-F5344CB8AC3E}">
        <p14:creationId xmlns:p14="http://schemas.microsoft.com/office/powerpoint/2010/main" val="3791720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378479"/>
            <a:ext cx="6096000" cy="923330"/>
          </a:xfrm>
          <a:prstGeom prst="rect">
            <a:avLst/>
          </a:prstGeom>
        </p:spPr>
        <p:txBody>
          <a:bodyPr lIns="91440" tIns="45720" rIns="91440" bIns="45720" anchor="t">
            <a:spAutoFit/>
          </a:bodyPr>
          <a:lstStyle/>
          <a:p>
            <a:pPr algn="ctr"/>
            <a:r>
              <a:rPr lang="en-US" b="1">
                <a:solidFill>
                  <a:srgbClr val="163EF5"/>
                </a:solidFill>
                <a:latin typeface="Nunito"/>
              </a:rPr>
              <a:t>The Psychology Club</a:t>
            </a:r>
            <a:endParaRPr lang="en-US"/>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latin typeface="Nunito"/>
            </a:endParaRPr>
          </a:p>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latin typeface="Nunito"/>
            </a:endParaRPr>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766964" y="715115"/>
            <a:ext cx="7201961" cy="5601533"/>
          </a:xfrm>
          <a:prstGeom prst="rect">
            <a:avLst/>
          </a:prstGeom>
        </p:spPr>
        <p:txBody>
          <a:bodyPr wrap="square" lIns="91440" tIns="45720" rIns="91440" bIns="45720" anchor="t">
            <a:spAutoFit/>
          </a:bodyPr>
          <a:lstStyle/>
          <a:p>
            <a:r>
              <a:rPr lang="en-US" sz="1700" b="1">
                <a:solidFill>
                  <a:srgbClr val="000000"/>
                </a:solidFill>
                <a:latin typeface="Palatino Linotype"/>
                <a:ea typeface="Calibri"/>
                <a:cs typeface="Calibri"/>
              </a:rPr>
              <a:t>Alias: Psych Club</a:t>
            </a:r>
            <a:endParaRPr lang="en-US" sz="1700">
              <a:latin typeface="Palatino Linotype"/>
            </a:endParaRPr>
          </a:p>
          <a:p>
            <a:br>
              <a:rPr lang="en-US" sz="1700">
                <a:latin typeface="Palatino Linotype"/>
              </a:rPr>
            </a:br>
            <a:r>
              <a:rPr lang="en-US" sz="1700" b="1">
                <a:solidFill>
                  <a:srgbClr val="000000"/>
                </a:solidFill>
                <a:latin typeface="Palatino Linotype"/>
                <a:ea typeface="Calibri"/>
                <a:cs typeface="Calibri"/>
              </a:rPr>
              <a:t>Chartered  at ASU:</a:t>
            </a:r>
            <a:endParaRPr lang="en-US" sz="1700">
              <a:latin typeface="Palatino Linotype"/>
              <a:ea typeface="Calibri"/>
              <a:cs typeface="Calibri"/>
            </a:endParaRPr>
          </a:p>
          <a:p>
            <a:br>
              <a:rPr lang="en-US" sz="1700">
                <a:latin typeface="Palatino Linotype"/>
              </a:rPr>
            </a:br>
            <a:r>
              <a:rPr lang="en-US" sz="1700" b="1">
                <a:solidFill>
                  <a:srgbClr val="000000"/>
                </a:solidFill>
                <a:latin typeface="Palatino Linotype"/>
                <a:ea typeface="Calibri"/>
                <a:cs typeface="Calibri"/>
              </a:rPr>
              <a:t>Current President: Niamya Johnson</a:t>
            </a:r>
            <a:endParaRPr lang="en-US" sz="1700">
              <a:latin typeface="Palatino Linotype"/>
            </a:endParaRPr>
          </a:p>
          <a:p>
            <a:r>
              <a:rPr lang="en-US" sz="1700" b="1">
                <a:solidFill>
                  <a:srgbClr val="000000"/>
                </a:solidFill>
                <a:latin typeface="Palatino Linotype"/>
                <a:ea typeface="Calibri"/>
                <a:cs typeface="Calibri"/>
              </a:rPr>
              <a:t>Current Advisor (s)</a:t>
            </a:r>
            <a:r>
              <a:rPr lang="en-US" sz="1700">
                <a:solidFill>
                  <a:srgbClr val="000000"/>
                </a:solidFill>
                <a:latin typeface="Palatino Linotype"/>
                <a:ea typeface="Calibri"/>
                <a:cs typeface="Calibri"/>
              </a:rPr>
              <a:t>: Malisha Mishoe</a:t>
            </a:r>
            <a:endParaRPr lang="en-US" sz="1700">
              <a:latin typeface="Palatino Linotype"/>
            </a:endParaRPr>
          </a:p>
          <a:p>
            <a:br>
              <a:rPr lang="en-US" sz="1700">
                <a:latin typeface="Palatino Linotype"/>
              </a:rPr>
            </a:br>
            <a:r>
              <a:rPr lang="en-US" sz="1700" b="1">
                <a:solidFill>
                  <a:srgbClr val="000000"/>
                </a:solidFill>
                <a:latin typeface="Palatino Linotype"/>
                <a:ea typeface="Calibri"/>
                <a:cs typeface="Calibri"/>
              </a:rPr>
              <a:t>Mission: </a:t>
            </a:r>
            <a:r>
              <a:rPr lang="en-US" sz="1700">
                <a:latin typeface="Palatino Linotype"/>
              </a:rPr>
              <a:t>To create an environment  conducive to cultivating new relationships all while providing unique and educational social events geared toward increasing knowledge in the field of Psychology.</a:t>
            </a:r>
            <a:br>
              <a:rPr lang="en-US" sz="1700">
                <a:latin typeface="Palatino Linotype"/>
              </a:rPr>
            </a:br>
            <a:endParaRPr lang="en-US" sz="1700">
              <a:latin typeface="Palatino Linotype"/>
            </a:endParaRPr>
          </a:p>
          <a:p>
            <a:r>
              <a:rPr lang="en-US" sz="1700" b="1">
                <a:solidFill>
                  <a:srgbClr val="000000"/>
                </a:solidFill>
                <a:latin typeface="Palatino Linotype"/>
                <a:ea typeface="Calibri"/>
                <a:cs typeface="Calibri"/>
              </a:rPr>
              <a:t>Signature Events: </a:t>
            </a:r>
            <a:r>
              <a:rPr lang="en-US" sz="1700" b="1">
                <a:solidFill>
                  <a:srgbClr val="0033A0"/>
                </a:solidFill>
                <a:latin typeface="Palatino Linotype"/>
                <a:ea typeface="Calibri"/>
                <a:cs typeface="Calibri"/>
              </a:rPr>
              <a:t>Debate Night, Release the Mind Event, Freshman Basketball Tournament</a:t>
            </a:r>
          </a:p>
          <a:p>
            <a:br>
              <a:rPr lang="en-US" sz="1700">
                <a:latin typeface="Palatino Linotype"/>
              </a:rPr>
            </a:br>
            <a:r>
              <a:rPr lang="en-US" sz="1700" b="1">
                <a:solidFill>
                  <a:srgbClr val="000000"/>
                </a:solidFill>
                <a:latin typeface="Palatino Linotype"/>
                <a:ea typeface="Calibri"/>
                <a:cs typeface="Calibri"/>
              </a:rPr>
              <a:t>Membership Requirements:</a:t>
            </a:r>
            <a:endParaRPr lang="en-US" sz="1700">
              <a:latin typeface="Palatino Linotype"/>
              <a:ea typeface="Calibri"/>
              <a:cs typeface="Calibri"/>
            </a:endParaRPr>
          </a:p>
          <a:p>
            <a:r>
              <a:rPr lang="en-US" sz="1700">
                <a:latin typeface="Palatino Linotype"/>
                <a:ea typeface="Calibri"/>
                <a:cs typeface="Calibri"/>
              </a:rPr>
              <a:t>Must have a 2.0 GPA, Must have taken 1 Psychology Course, Must be able to attend General Meetings and Events held throughout the academic school year.</a:t>
            </a:r>
          </a:p>
          <a:p>
            <a:endParaRPr lang="en-US" sz="1700">
              <a:latin typeface="Palatino Linotype"/>
            </a:endParaRPr>
          </a:p>
          <a:p>
            <a:r>
              <a:rPr lang="en-US" sz="1700" b="1">
                <a:latin typeface="Palatino Linotype"/>
              </a:rPr>
              <a:t>Keep Up With Us: @asu.psychologyclub</a:t>
            </a:r>
            <a:br>
              <a:rPr lang="en-US" sz="1700">
                <a:latin typeface="Palatino Linotype"/>
              </a:rPr>
            </a:br>
            <a:endParaRPr lang="en-US"/>
          </a:p>
        </p:txBody>
      </p:sp>
      <p:pic>
        <p:nvPicPr>
          <p:cNvPr id="6" name="Picture 8" descr="Logo, company name&#10;&#10;Description automatically generated">
            <a:extLst>
              <a:ext uri="{FF2B5EF4-FFF2-40B4-BE49-F238E27FC236}">
                <a16:creationId xmlns:a16="http://schemas.microsoft.com/office/drawing/2014/main" id="{8D309659-44D6-6532-0539-4BA9986F85A1}"/>
              </a:ext>
            </a:extLst>
          </p:cNvPr>
          <p:cNvPicPr>
            <a:picLocks noChangeAspect="1"/>
          </p:cNvPicPr>
          <p:nvPr/>
        </p:nvPicPr>
        <p:blipFill>
          <a:blip r:embed="rId3"/>
          <a:stretch>
            <a:fillRect/>
          </a:stretch>
        </p:blipFill>
        <p:spPr>
          <a:xfrm>
            <a:off x="557500" y="622382"/>
            <a:ext cx="2743200" cy="1666707"/>
          </a:xfrm>
          <a:prstGeom prst="rect">
            <a:avLst/>
          </a:prstGeom>
        </p:spPr>
      </p:pic>
      <p:pic>
        <p:nvPicPr>
          <p:cNvPr id="10" name="Picture 10">
            <a:extLst>
              <a:ext uri="{FF2B5EF4-FFF2-40B4-BE49-F238E27FC236}">
                <a16:creationId xmlns:a16="http://schemas.microsoft.com/office/drawing/2014/main" id="{A98D47FB-9DB7-1475-DE53-ECD27A859223}"/>
              </a:ext>
            </a:extLst>
          </p:cNvPr>
          <p:cNvPicPr>
            <a:picLocks noChangeAspect="1"/>
          </p:cNvPicPr>
          <p:nvPr/>
        </p:nvPicPr>
        <p:blipFill>
          <a:blip r:embed="rId4"/>
          <a:stretch>
            <a:fillRect/>
          </a:stretch>
        </p:blipFill>
        <p:spPr>
          <a:xfrm>
            <a:off x="593201" y="2345832"/>
            <a:ext cx="2669220" cy="3320659"/>
          </a:xfrm>
          <a:prstGeom prst="rect">
            <a:avLst/>
          </a:prstGeom>
        </p:spPr>
      </p:pic>
    </p:spTree>
    <p:extLst>
      <p:ext uri="{BB962C8B-B14F-4D97-AF65-F5344CB8AC3E}">
        <p14:creationId xmlns:p14="http://schemas.microsoft.com/office/powerpoint/2010/main" val="850224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8" name="Rectangle 7">
            <a:extLst>
              <a:ext uri="{FF2B5EF4-FFF2-40B4-BE49-F238E27FC236}">
                <a16:creationId xmlns:a16="http://schemas.microsoft.com/office/drawing/2014/main" id="{8EA5E399-0017-40C6-9A5C-44D2D25A18A6}"/>
              </a:ext>
            </a:extLst>
          </p:cNvPr>
          <p:cNvSpPr/>
          <p:nvPr/>
        </p:nvSpPr>
        <p:spPr>
          <a:xfrm>
            <a:off x="3755676" y="709057"/>
            <a:ext cx="8146291" cy="5632311"/>
          </a:xfrm>
          <a:prstGeom prst="rect">
            <a:avLst/>
          </a:prstGeom>
        </p:spPr>
        <p:txBody>
          <a:bodyPr wrap="square" lIns="91440" tIns="45720" rIns="91440" bIns="45720" anchor="t">
            <a:spAutoFit/>
          </a:bodyPr>
          <a:lstStyle/>
          <a:p>
            <a:r>
              <a:rPr lang="en-US" b="1">
                <a:solidFill>
                  <a:srgbClr val="000000"/>
                </a:solidFill>
                <a:latin typeface="Times New Roman"/>
                <a:cs typeface="Calibri"/>
              </a:rPr>
              <a:t>Alias: </a:t>
            </a:r>
            <a:r>
              <a:rPr lang="en-US" b="1">
                <a:solidFill>
                  <a:srgbClr val="12C9C9"/>
                </a:solidFill>
                <a:latin typeface="Times New Roman"/>
                <a:cs typeface="Calibri"/>
              </a:rPr>
              <a:t>D.I.V.A.S. Mentoring Program</a:t>
            </a:r>
            <a:endParaRPr lang="en-US">
              <a:solidFill>
                <a:srgbClr val="12C9C9"/>
              </a:solidFill>
              <a:latin typeface="Times New Roman"/>
              <a:cs typeface="Times New Roman"/>
            </a:endParaRPr>
          </a:p>
          <a:p>
            <a:br>
              <a:rPr lang="en-US">
                <a:latin typeface="Times New Roman"/>
              </a:rPr>
            </a:br>
            <a:r>
              <a:rPr lang="en-US" b="1">
                <a:solidFill>
                  <a:srgbClr val="000000"/>
                </a:solidFill>
                <a:latin typeface="Times New Roman"/>
                <a:cs typeface="Calibri"/>
              </a:rPr>
              <a:t>Chartered  at ASU: </a:t>
            </a:r>
            <a:r>
              <a:rPr lang="en-US">
                <a:solidFill>
                  <a:srgbClr val="000000"/>
                </a:solidFill>
                <a:latin typeface="Times New Roman"/>
                <a:cs typeface="Calibri"/>
              </a:rPr>
              <a:t>2009</a:t>
            </a:r>
            <a:endParaRPr lang="en-US">
              <a:latin typeface="Times New Roman"/>
              <a:cs typeface="Times New Roman"/>
            </a:endParaRPr>
          </a:p>
          <a:p>
            <a:br>
              <a:rPr lang="en-US">
                <a:latin typeface="Times New Roman"/>
              </a:rPr>
            </a:br>
            <a:r>
              <a:rPr lang="en-US" b="1">
                <a:solidFill>
                  <a:srgbClr val="000000"/>
                </a:solidFill>
                <a:latin typeface="Times New Roman"/>
                <a:cs typeface="Calibri"/>
              </a:rPr>
              <a:t>Current President: </a:t>
            </a:r>
            <a:r>
              <a:rPr lang="en-US">
                <a:solidFill>
                  <a:srgbClr val="000000"/>
                </a:solidFill>
                <a:latin typeface="Times New Roman"/>
                <a:cs typeface="Calibri"/>
              </a:rPr>
              <a:t>Nahja' Schaffer</a:t>
            </a:r>
            <a:endParaRPr lang="en-US">
              <a:latin typeface="Times New Roman"/>
              <a:cs typeface="Times New Roman"/>
            </a:endParaRPr>
          </a:p>
          <a:p>
            <a:r>
              <a:rPr lang="en-US" b="1">
                <a:solidFill>
                  <a:srgbClr val="000000"/>
                </a:solidFill>
                <a:latin typeface="Times New Roman"/>
                <a:cs typeface="Calibri"/>
              </a:rPr>
              <a:t>Current Advisor (s)</a:t>
            </a:r>
            <a:r>
              <a:rPr lang="en-US">
                <a:solidFill>
                  <a:srgbClr val="000000"/>
                </a:solidFill>
                <a:latin typeface="Times New Roman"/>
                <a:cs typeface="Calibri"/>
              </a:rPr>
              <a:t>: </a:t>
            </a:r>
            <a:r>
              <a:rPr lang="en-US" err="1">
                <a:solidFill>
                  <a:srgbClr val="000000"/>
                </a:solidFill>
                <a:latin typeface="Times New Roman"/>
                <a:cs typeface="Calibri"/>
              </a:rPr>
              <a:t>Dorene</a:t>
            </a:r>
            <a:r>
              <a:rPr lang="en-US">
                <a:solidFill>
                  <a:srgbClr val="000000"/>
                </a:solidFill>
                <a:latin typeface="Times New Roman"/>
                <a:cs typeface="Calibri"/>
              </a:rPr>
              <a:t> Medlin </a:t>
            </a:r>
            <a:endParaRPr lang="en-US">
              <a:latin typeface="Times New Roman"/>
              <a:cs typeface="Calibri"/>
            </a:endParaRPr>
          </a:p>
          <a:p>
            <a:br>
              <a:rPr lang="en-US">
                <a:latin typeface="Times New Roman"/>
              </a:rPr>
            </a:br>
            <a:r>
              <a:rPr lang="en-US" b="1">
                <a:solidFill>
                  <a:srgbClr val="000000"/>
                </a:solidFill>
                <a:latin typeface="Times New Roman"/>
                <a:cs typeface="Calibri"/>
              </a:rPr>
              <a:t>Mission: </a:t>
            </a:r>
            <a:r>
              <a:rPr lang="en-US">
                <a:solidFill>
                  <a:srgbClr val="000000"/>
                </a:solidFill>
                <a:latin typeface="Times New Roman"/>
                <a:ea typeface="+mn-lt"/>
                <a:cs typeface="+mn-lt"/>
              </a:rPr>
              <a:t>To provide a safe and comfortable platform for young ladies to share life’s experiences while fostering sisterhood and promoting social and academic excellence, by way of humanitarian efforts. </a:t>
            </a:r>
            <a:endParaRPr lang="en-US">
              <a:solidFill>
                <a:srgbClr val="000000"/>
              </a:solidFill>
              <a:latin typeface="Times New Roman"/>
              <a:cs typeface="Calibri"/>
            </a:endParaRPr>
          </a:p>
          <a:p>
            <a:endParaRPr lang="en-US" b="1">
              <a:latin typeface="Times New Roman"/>
              <a:cs typeface="Calibri" panose="020F0502020204030204" pitchFamily="34" charset="0"/>
            </a:endParaRPr>
          </a:p>
          <a:p>
            <a:r>
              <a:rPr lang="en-US" b="1">
                <a:solidFill>
                  <a:srgbClr val="000000"/>
                </a:solidFill>
                <a:latin typeface="Times New Roman"/>
                <a:cs typeface="Calibri"/>
              </a:rPr>
              <a:t>Signature Events: </a:t>
            </a:r>
            <a:r>
              <a:rPr lang="en-US" b="1">
                <a:solidFill>
                  <a:srgbClr val="12C9C9"/>
                </a:solidFill>
                <a:latin typeface="Times New Roman"/>
                <a:cs typeface="Calibri"/>
              </a:rPr>
              <a:t>Headshots with Divas, Spread the Love-Feed the Hungry, Kickball Tournaments, and Stash the Trash</a:t>
            </a:r>
            <a:endParaRPr lang="en-US" b="1">
              <a:solidFill>
                <a:srgbClr val="12C9C9"/>
              </a:solidFill>
              <a:latin typeface="Times New Roman"/>
              <a:cs typeface="Times New Roman"/>
            </a:endParaRPr>
          </a:p>
          <a:p>
            <a:br>
              <a:rPr lang="en-US">
                <a:latin typeface="Times New Roman"/>
              </a:rPr>
            </a:br>
            <a:r>
              <a:rPr lang="en-US" b="1">
                <a:solidFill>
                  <a:srgbClr val="000000"/>
                </a:solidFill>
                <a:latin typeface="Times New Roman"/>
                <a:cs typeface="Calibri"/>
              </a:rPr>
              <a:t>Membership Requirements: </a:t>
            </a:r>
            <a:r>
              <a:rPr lang="en-US">
                <a:solidFill>
                  <a:srgbClr val="000000"/>
                </a:solidFill>
                <a:latin typeface="Times New Roman"/>
                <a:cs typeface="Times New Roman"/>
              </a:rPr>
              <a:t>To be eligible for membership into D.I.V.A.S, candidates must have a minimum of 9 credit hours and be in good standing with the Institution. Students must have and maintain a minimum of 2.8 GPA in order to become and remain a member of D.I.V.A.S.</a:t>
            </a:r>
          </a:p>
          <a:p>
            <a:r>
              <a:rPr lang="en-US" b="1"/>
              <a:t>Keep Up With Us: </a:t>
            </a:r>
            <a:r>
              <a:rPr lang="en-US" b="1">
                <a:solidFill>
                  <a:srgbClr val="12C9C9"/>
                </a:solidFill>
              </a:rPr>
              <a:t>Find us on Instagram @Divasmentoringprogram_ !</a:t>
            </a:r>
            <a:r>
              <a:rPr lang="en-US" b="1">
                <a:solidFill>
                  <a:srgbClr val="2091BA"/>
                </a:solidFill>
              </a:rPr>
              <a:t>!</a:t>
            </a:r>
            <a:br>
              <a:rPr lang="en-US"/>
            </a:br>
            <a:endParaRPr lang="en-US"/>
          </a:p>
        </p:txBody>
      </p:sp>
      <p:pic>
        <p:nvPicPr>
          <p:cNvPr id="6" name="Picture 8" descr="A group of people posing for a photo&#10;&#10;Description automatically generated">
            <a:extLst>
              <a:ext uri="{FF2B5EF4-FFF2-40B4-BE49-F238E27FC236}">
                <a16:creationId xmlns:a16="http://schemas.microsoft.com/office/drawing/2014/main" id="{D47252EE-0261-103A-62C1-FCA292BDE372}"/>
              </a:ext>
            </a:extLst>
          </p:cNvPr>
          <p:cNvPicPr>
            <a:picLocks noChangeAspect="1"/>
          </p:cNvPicPr>
          <p:nvPr/>
        </p:nvPicPr>
        <p:blipFill>
          <a:blip r:embed="rId3"/>
          <a:stretch>
            <a:fillRect/>
          </a:stretch>
        </p:blipFill>
        <p:spPr>
          <a:xfrm>
            <a:off x="483079" y="3967432"/>
            <a:ext cx="3160143" cy="2057400"/>
          </a:xfrm>
          <a:prstGeom prst="rect">
            <a:avLst/>
          </a:prstGeom>
        </p:spPr>
      </p:pic>
      <p:pic>
        <p:nvPicPr>
          <p:cNvPr id="9" name="Picture 9" descr="Logo, company name&#10;&#10;Description automatically generated">
            <a:extLst>
              <a:ext uri="{FF2B5EF4-FFF2-40B4-BE49-F238E27FC236}">
                <a16:creationId xmlns:a16="http://schemas.microsoft.com/office/drawing/2014/main" id="{A0AD1B0F-0F54-6E46-8429-735DE32AB974}"/>
              </a:ext>
            </a:extLst>
          </p:cNvPr>
          <p:cNvPicPr>
            <a:picLocks noChangeAspect="1"/>
          </p:cNvPicPr>
          <p:nvPr/>
        </p:nvPicPr>
        <p:blipFill>
          <a:blip r:embed="rId4"/>
          <a:stretch>
            <a:fillRect/>
          </a:stretch>
        </p:blipFill>
        <p:spPr>
          <a:xfrm>
            <a:off x="396815" y="929991"/>
            <a:ext cx="3246407" cy="2582621"/>
          </a:xfrm>
          <a:prstGeom prst="rect">
            <a:avLst/>
          </a:prstGeom>
        </p:spPr>
      </p:pic>
    </p:spTree>
    <p:extLst>
      <p:ext uri="{BB962C8B-B14F-4D97-AF65-F5344CB8AC3E}">
        <p14:creationId xmlns:p14="http://schemas.microsoft.com/office/powerpoint/2010/main" val="3904842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3139321"/>
          </a:xfrm>
          <a:prstGeom prst="rect">
            <a:avLst/>
          </a:prstGeom>
        </p:spPr>
        <p:txBody>
          <a:bodyPr wrap="square" lIns="91440" tIns="45720" rIns="91440" bIns="45720" anchor="t">
            <a:spAutoFit/>
          </a:bodyPr>
          <a:lstStyle/>
          <a:p>
            <a:pPr algn="ctr"/>
            <a:endParaRPr lang="en-US" b="1">
              <a:solidFill>
                <a:srgbClr val="163EF5"/>
              </a:solidFill>
              <a:latin typeface="Nunito"/>
              <a:ea typeface="Calibri"/>
              <a:cs typeface="Calibri"/>
            </a:endParaRPr>
          </a:p>
          <a:p>
            <a:pPr algn="ctr"/>
            <a:endParaRPr lang="en-US" b="1">
              <a:solidFill>
                <a:srgbClr val="163EF5"/>
              </a:solidFill>
              <a:latin typeface="Nunito"/>
            </a:endParaRPr>
          </a:p>
          <a:p>
            <a:pPr algn="ctr"/>
            <a:endParaRPr lang="en-US" b="1">
              <a:solidFill>
                <a:srgbClr val="163EF5"/>
              </a:solidFill>
              <a:latin typeface="Nunito"/>
            </a:endParaRPr>
          </a:p>
          <a:p>
            <a:pPr algn="ctr"/>
            <a:endParaRPr lang="en-US" b="1">
              <a:solidFill>
                <a:srgbClr val="163EF5"/>
              </a:solidFill>
              <a:latin typeface="Nunito"/>
            </a:endParaRPr>
          </a:p>
          <a:p>
            <a:pPr algn="ctr"/>
            <a:endParaRPr lang="en-US" b="1">
              <a:solidFill>
                <a:srgbClr val="163EF5"/>
              </a:solidFill>
              <a:latin typeface="Nunito"/>
            </a:endParaRPr>
          </a:p>
          <a:p>
            <a:pPr algn="ctr"/>
            <a:endParaRPr lang="en-US" b="1">
              <a:solidFill>
                <a:srgbClr val="163EF5"/>
              </a:solidFill>
              <a:latin typeface="Nunito"/>
            </a:endParaRPr>
          </a:p>
          <a:p>
            <a:pPr algn="ctr"/>
            <a:endParaRPr lang="en-US" b="1">
              <a:solidFill>
                <a:srgbClr val="163EF5"/>
              </a:solidFill>
              <a:latin typeface="Nunito"/>
            </a:endParaRPr>
          </a:p>
          <a:p>
            <a:pPr algn="ctr"/>
            <a:endParaRPr lang="en-US" b="1">
              <a:solidFill>
                <a:srgbClr val="163EF5"/>
              </a:solidFill>
              <a:latin typeface="Nunito"/>
            </a:endParaRPr>
          </a:p>
          <a:p>
            <a:pPr algn="ctr"/>
            <a:endParaRPr lang="en-US" b="1">
              <a:solidFill>
                <a:srgbClr val="163EF5"/>
              </a:solidFill>
              <a:latin typeface="Nunito"/>
            </a:endParaRPr>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894272" y="1119457"/>
            <a:ext cx="2587925" cy="923330"/>
          </a:xfrm>
          <a:prstGeom prst="rect">
            <a:avLst/>
          </a:prstGeom>
        </p:spPr>
        <p:txBody>
          <a:bodyPr wrap="square" lIns="91440" tIns="45720" rIns="91440" bIns="45720" anchor="t">
            <a:spAutoFit/>
          </a:bodyPr>
          <a:lstStyle/>
          <a:p>
            <a:pPr algn="ctr"/>
            <a:r>
              <a:rPr lang="en-US" b="1">
                <a:solidFill>
                  <a:srgbClr val="FF0000"/>
                </a:solidFill>
                <a:latin typeface="Nunito"/>
              </a:rPr>
              <a:t> </a:t>
            </a:r>
            <a:r>
              <a:rPr lang="en-US" sz="1000" b="1">
                <a:solidFill>
                  <a:srgbClr val="FF0000"/>
                </a:solidFill>
                <a:latin typeface="Nunito"/>
              </a:rPr>
              <a:t> Insert Org. Logo</a:t>
            </a:r>
            <a:endParaRPr lang="en-US" sz="1000">
              <a:latin typeface="Calibri"/>
              <a:cs typeface="Calibri"/>
            </a:endParaRPr>
          </a:p>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923330"/>
          </a:xfrm>
          <a:prstGeom prst="rect">
            <a:avLst/>
          </a:prstGeom>
        </p:spPr>
        <p:txBody>
          <a:bodyPr>
            <a:spAutoFit/>
          </a:bodyPr>
          <a:lstStyle/>
          <a:p>
            <a:pPr algn="ctr"/>
            <a:r>
              <a:rPr lang="en-US" b="1">
                <a:solidFill>
                  <a:srgbClr val="FF0000"/>
                </a:solidFill>
                <a:latin typeface="Nunito" panose="020B0604020202020204" charset="0"/>
              </a:rPr>
              <a:t>                   Insert Group/Event Photo</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827563" y="565281"/>
            <a:ext cx="8361950" cy="6047809"/>
          </a:xfrm>
          <a:prstGeom prst="rect">
            <a:avLst/>
          </a:prstGeom>
        </p:spPr>
        <p:txBody>
          <a:bodyPr wrap="square" lIns="91440" tIns="45720" rIns="91440" bIns="45720" anchor="t">
            <a:spAutoFit/>
          </a:bodyPr>
          <a:lstStyle/>
          <a:p>
            <a:r>
              <a:rPr lang="en-US" sz="2000" b="1">
                <a:solidFill>
                  <a:srgbClr val="002060"/>
                </a:solidFill>
                <a:latin typeface="Sitka Heading"/>
                <a:cs typeface="Calibri"/>
              </a:rPr>
              <a:t>Criminal Justice Club </a:t>
            </a:r>
            <a:endParaRPr lang="en-US" sz="2000">
              <a:solidFill>
                <a:srgbClr val="002060"/>
              </a:solidFill>
              <a:latin typeface="Sitka Heading"/>
              <a:cs typeface="Calibri"/>
            </a:endParaRPr>
          </a:p>
          <a:p>
            <a:r>
              <a:rPr lang="en-US" b="1">
                <a:solidFill>
                  <a:srgbClr val="000000"/>
                </a:solidFill>
                <a:latin typeface="Calibri"/>
                <a:cs typeface="Calibri"/>
              </a:rPr>
              <a:t>Chartered  at ASU: </a:t>
            </a:r>
            <a:endParaRPr lang="en-US"/>
          </a:p>
          <a:p>
            <a:r>
              <a:rPr lang="en-US" b="1">
                <a:solidFill>
                  <a:srgbClr val="000000"/>
                </a:solidFill>
                <a:latin typeface="Calibri"/>
                <a:cs typeface="Calibri"/>
              </a:rPr>
              <a:t>Current President: </a:t>
            </a:r>
            <a:r>
              <a:rPr lang="en-US" b="1" err="1">
                <a:solidFill>
                  <a:srgbClr val="000000"/>
                </a:solidFill>
                <a:latin typeface="Calibri"/>
                <a:cs typeface="Calibri"/>
              </a:rPr>
              <a:t>T'Aundria</a:t>
            </a:r>
            <a:r>
              <a:rPr lang="en-US" b="1">
                <a:solidFill>
                  <a:srgbClr val="000000"/>
                </a:solidFill>
                <a:latin typeface="Calibri"/>
                <a:cs typeface="Calibri"/>
              </a:rPr>
              <a:t> Everett</a:t>
            </a:r>
            <a:endParaRPr lang="en-US">
              <a:latin typeface="Calibri"/>
              <a:cs typeface="Calibri"/>
            </a:endParaRPr>
          </a:p>
          <a:p>
            <a:r>
              <a:rPr lang="en-US" b="1">
                <a:solidFill>
                  <a:srgbClr val="000000"/>
                </a:solidFill>
                <a:latin typeface="Calibri"/>
                <a:cs typeface="Calibri"/>
              </a:rPr>
              <a:t>Current Advisor (s)</a:t>
            </a:r>
            <a:r>
              <a:rPr lang="en-US">
                <a:solidFill>
                  <a:srgbClr val="000000"/>
                </a:solidFill>
                <a:latin typeface="Calibri"/>
                <a:cs typeface="Calibri"/>
              </a:rPr>
              <a:t>: Dr. </a:t>
            </a:r>
            <a:r>
              <a:rPr lang="en-US" err="1">
                <a:solidFill>
                  <a:srgbClr val="000000"/>
                </a:solidFill>
                <a:latin typeface="Calibri"/>
                <a:cs typeface="Calibri"/>
              </a:rPr>
              <a:t>Kizzie</a:t>
            </a:r>
            <a:r>
              <a:rPr lang="en-US">
                <a:solidFill>
                  <a:srgbClr val="000000"/>
                </a:solidFill>
                <a:latin typeface="Calibri"/>
                <a:cs typeface="Calibri"/>
              </a:rPr>
              <a:t> Donaldson-Richard </a:t>
            </a:r>
            <a:endParaRPr lang="en-US">
              <a:latin typeface="Calibri"/>
              <a:cs typeface="Calibri"/>
            </a:endParaRPr>
          </a:p>
          <a:p>
            <a:r>
              <a:rPr lang="en-US" b="1">
                <a:solidFill>
                  <a:srgbClr val="000000"/>
                </a:solidFill>
                <a:latin typeface="Calibri"/>
                <a:cs typeface="Calibri"/>
              </a:rPr>
              <a:t>Mission:  </a:t>
            </a:r>
            <a:r>
              <a:rPr lang="en-US" sz="1100" b="1">
                <a:solidFill>
                  <a:srgbClr val="000000"/>
                </a:solidFill>
                <a:latin typeface="Calibri"/>
                <a:cs typeface="Calibri"/>
              </a:rPr>
              <a:t>Albany State University's Criminal Justice Club promotes a positive academic attitude while providing an atmosphere conducive to learning and growth. We do this by emphasizing the critical importance of the Criminal Justice program that prepares students to become leaders, outstanding practitioners, scholars, and advocates for social justice in a diverse and global society. The Criminal Justice Club aims to connect students who seek entry-level and in-service professional criminal justice careers in federal, state, and local criminal justice agencies. We establish a network by helping students improve their academic success by providing them with services when needed. The fundamental mission of the Criminal Justice Club is to enable students to belong to an organization that will stimulate exceptional academic expectations and personal achievement and enhances engagement on/off campus and in the community. The programs emphasize academic quality and integrity, career advancement, technological innovation, the work-based paradigm, hands-on exposure to cutting-edge issues in criminal justice, commitment to students and citizens in its area, and dedication to program improvement. The Club strives to educate students for a positive impact on social change. The Criminal Justice Club aims to help students connect closely with elected and appointed officials to get a real-life experience of what their future/ potential job might require. Lastly, we will conduct at least one monthly meeting to have an open discussion to assess the needs and concerns of the Club members to ensure that everyone has a say in the direction that we would like our Club to operate.</a:t>
            </a:r>
            <a:endParaRPr lang="en-US" sz="1100">
              <a:ea typeface="Calibri"/>
              <a:cs typeface="Calibri"/>
            </a:endParaRPr>
          </a:p>
          <a:p>
            <a:endParaRPr lang="en-US" sz="1100" b="1">
              <a:solidFill>
                <a:srgbClr val="000000"/>
              </a:solidFill>
              <a:latin typeface="Calibri"/>
              <a:cs typeface="Calibri"/>
            </a:endParaRPr>
          </a:p>
          <a:p>
            <a:r>
              <a:rPr lang="en-US" sz="1600" b="1">
                <a:solidFill>
                  <a:srgbClr val="000000"/>
                </a:solidFill>
                <a:latin typeface="Calibri"/>
                <a:cs typeface="Calibri"/>
              </a:rPr>
              <a:t>Signature Events: FALL EVENT (HAUNTED HOUSE)</a:t>
            </a:r>
            <a:endParaRPr lang="en-US" sz="1600">
              <a:solidFill>
                <a:srgbClr val="000000"/>
              </a:solidFill>
              <a:latin typeface="Calibri"/>
              <a:cs typeface="Calibri"/>
            </a:endParaRPr>
          </a:p>
          <a:p>
            <a:endParaRPr lang="en-US" sz="1600" b="1">
              <a:solidFill>
                <a:srgbClr val="000000"/>
              </a:solidFill>
              <a:latin typeface="Calibri"/>
              <a:cs typeface="Calibri"/>
            </a:endParaRPr>
          </a:p>
          <a:p>
            <a:r>
              <a:rPr lang="en-US" sz="1600" b="1">
                <a:solidFill>
                  <a:srgbClr val="000000"/>
                </a:solidFill>
                <a:latin typeface="Calibri"/>
                <a:cs typeface="Calibri"/>
              </a:rPr>
              <a:t>Membership Requirements:  To be eligible all members must hold a 2.0 or higher gpa, members are encouraged to participate in all events or volunteer projects, and members will have to sign a letter with the bylaws. </a:t>
            </a:r>
            <a:endParaRPr lang="en-US" sz="1600">
              <a:latin typeface="Calibri"/>
              <a:ea typeface="Calibri"/>
              <a:cs typeface="Calibri"/>
            </a:endParaRPr>
          </a:p>
          <a:p>
            <a:endParaRPr lang="en-US" b="1"/>
          </a:p>
          <a:p>
            <a:r>
              <a:rPr lang="en-US" b="1"/>
              <a:t>Keep Up With Us: Twitter:  </a:t>
            </a:r>
            <a:r>
              <a:rPr lang="en-US" b="1" err="1"/>
              <a:t>ASU_CJClub</a:t>
            </a:r>
            <a:r>
              <a:rPr lang="en-US" b="1"/>
              <a:t>, INSTAGRAM: </a:t>
            </a:r>
            <a:r>
              <a:rPr lang="en-US" b="1" err="1"/>
              <a:t>asu_cjclub</a:t>
            </a:r>
            <a:r>
              <a:rPr lang="en-US" b="1"/>
              <a:t>, Email:crjuclub1920@gmail.com</a:t>
            </a:r>
            <a:br>
              <a:rPr lang="en-US"/>
            </a:br>
            <a:endParaRPr lang="en-US">
              <a:ea typeface="Calibri"/>
              <a:cs typeface="Calibri"/>
            </a:endParaRPr>
          </a:p>
        </p:txBody>
      </p:sp>
      <p:pic>
        <p:nvPicPr>
          <p:cNvPr id="6" name="Picture 8" descr="A logo with a person holding scales&#10;&#10;Description automatically generated">
            <a:extLst>
              <a:ext uri="{FF2B5EF4-FFF2-40B4-BE49-F238E27FC236}">
                <a16:creationId xmlns:a16="http://schemas.microsoft.com/office/drawing/2014/main" id="{B7F95AD3-538C-B200-AD2F-39E1500DA5A6}"/>
              </a:ext>
            </a:extLst>
          </p:cNvPr>
          <p:cNvPicPr>
            <a:picLocks noChangeAspect="1"/>
          </p:cNvPicPr>
          <p:nvPr/>
        </p:nvPicPr>
        <p:blipFill>
          <a:blip r:embed="rId3"/>
          <a:stretch>
            <a:fillRect/>
          </a:stretch>
        </p:blipFill>
        <p:spPr>
          <a:xfrm>
            <a:off x="900022" y="53523"/>
            <a:ext cx="2441276" cy="2423370"/>
          </a:xfrm>
          <a:prstGeom prst="rect">
            <a:avLst/>
          </a:prstGeom>
        </p:spPr>
      </p:pic>
      <p:pic>
        <p:nvPicPr>
          <p:cNvPr id="9" name="Picture 9" descr="A collage of people posing for a photo&#10;&#10;Description automatically generated">
            <a:extLst>
              <a:ext uri="{FF2B5EF4-FFF2-40B4-BE49-F238E27FC236}">
                <a16:creationId xmlns:a16="http://schemas.microsoft.com/office/drawing/2014/main" id="{5EA807AF-460B-4BEE-2509-AE378B2C244D}"/>
              </a:ext>
            </a:extLst>
          </p:cNvPr>
          <p:cNvPicPr>
            <a:picLocks noChangeAspect="1"/>
          </p:cNvPicPr>
          <p:nvPr/>
        </p:nvPicPr>
        <p:blipFill>
          <a:blip r:embed="rId4"/>
          <a:stretch>
            <a:fillRect/>
          </a:stretch>
        </p:blipFill>
        <p:spPr>
          <a:xfrm>
            <a:off x="166778" y="2472976"/>
            <a:ext cx="3677728" cy="3694841"/>
          </a:xfrm>
          <a:prstGeom prst="rect">
            <a:avLst/>
          </a:prstGeom>
        </p:spPr>
      </p:pic>
    </p:spTree>
    <p:extLst>
      <p:ext uri="{BB962C8B-B14F-4D97-AF65-F5344CB8AC3E}">
        <p14:creationId xmlns:p14="http://schemas.microsoft.com/office/powerpoint/2010/main" val="17067303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923330"/>
          </a:xfrm>
          <a:prstGeom prst="rect">
            <a:avLst/>
          </a:prstGeom>
        </p:spPr>
        <p:txBody>
          <a:bodyPr lIns="91440" tIns="45720" rIns="91440" bIns="45720" anchor="t">
            <a:spAutoFit/>
          </a:bodyPr>
          <a:lstStyle/>
          <a:p>
            <a:pPr algn="ctr"/>
            <a:r>
              <a:rPr lang="en-US" b="1">
                <a:solidFill>
                  <a:srgbClr val="163EF5"/>
                </a:solidFill>
                <a:latin typeface="Nunito"/>
              </a:rPr>
              <a:t>IGNITE FREEDOM</a:t>
            </a:r>
            <a:endParaRPr lang="en-US"/>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a:spAutoFit/>
          </a:bodyPr>
          <a:lstStyle/>
          <a:p>
            <a:pPr algn="ctr"/>
            <a:r>
              <a:rPr lang="en-US" b="1">
                <a:solidFill>
                  <a:srgbClr val="FF0000"/>
                </a:solidFill>
                <a:latin typeface="Nunito" panose="020B0604020202020204" charset="0"/>
              </a:rPr>
              <a:t>                   Insert Org. Logo</a:t>
            </a:r>
            <a:endParaRPr lang="en-US"/>
          </a:p>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5752704" cy="923330"/>
          </a:xfrm>
          <a:prstGeom prst="rect">
            <a:avLst/>
          </a:prstGeom>
        </p:spPr>
        <p:txBody>
          <a:bodyPr wrap="square">
            <a:spAutoFit/>
          </a:bodyPr>
          <a:lstStyle/>
          <a:p>
            <a:pPr algn="ctr"/>
            <a:r>
              <a:rPr lang="en-US" b="1">
                <a:solidFill>
                  <a:srgbClr val="FF0000"/>
                </a:solidFill>
                <a:latin typeface="Nunito" panose="020B0604020202020204" charset="0"/>
              </a:rPr>
              <a:t>                   Insert Group/Event Photo</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4568241" y="1123477"/>
            <a:ext cx="6375302" cy="4524315"/>
          </a:xfrm>
          <a:prstGeom prst="rect">
            <a:avLst/>
          </a:prstGeom>
        </p:spPr>
        <p:txBody>
          <a:bodyPr wrap="square" lIns="91440" tIns="45720" rIns="91440" bIns="45720" anchor="t">
            <a:spAutoFit/>
          </a:bodyPr>
          <a:lstStyle/>
          <a:p>
            <a:r>
              <a:rPr lang="en-US" b="1">
                <a:solidFill>
                  <a:srgbClr val="000000"/>
                </a:solidFill>
                <a:latin typeface="Calibri"/>
                <a:cs typeface="Calibri"/>
              </a:rPr>
              <a:t>Alias: IGNITE</a:t>
            </a:r>
            <a:br>
              <a:rPr lang="en-US"/>
            </a:br>
            <a:r>
              <a:rPr lang="en-US" b="1">
                <a:solidFill>
                  <a:srgbClr val="000000"/>
                </a:solidFill>
                <a:latin typeface="Calibri"/>
                <a:cs typeface="Calibri"/>
              </a:rPr>
              <a:t>Chartered at ASU: </a:t>
            </a:r>
            <a:r>
              <a:rPr lang="en-US">
                <a:solidFill>
                  <a:srgbClr val="000000"/>
                </a:solidFill>
                <a:latin typeface="Calibri"/>
                <a:cs typeface="Calibri"/>
              </a:rPr>
              <a:t>2022</a:t>
            </a:r>
            <a:br>
              <a:rPr lang="en-US"/>
            </a:br>
            <a:r>
              <a:rPr lang="en-US" b="1">
                <a:solidFill>
                  <a:srgbClr val="000000"/>
                </a:solidFill>
                <a:latin typeface="Calibri"/>
                <a:cs typeface="Calibri"/>
              </a:rPr>
              <a:t>Current President: </a:t>
            </a:r>
            <a:r>
              <a:rPr lang="en-US">
                <a:solidFill>
                  <a:srgbClr val="000000"/>
                </a:solidFill>
                <a:latin typeface="Calibri"/>
                <a:cs typeface="Calibri"/>
              </a:rPr>
              <a:t>KAMARI WILLIAMS</a:t>
            </a:r>
          </a:p>
          <a:p>
            <a:r>
              <a:rPr lang="en-US" b="1">
                <a:solidFill>
                  <a:srgbClr val="000000"/>
                </a:solidFill>
                <a:latin typeface="Calibri"/>
                <a:cs typeface="Calibri"/>
              </a:rPr>
              <a:t>Current Advisor (s)</a:t>
            </a:r>
            <a:r>
              <a:rPr lang="en-US">
                <a:solidFill>
                  <a:srgbClr val="000000"/>
                </a:solidFill>
                <a:latin typeface="Calibri"/>
                <a:cs typeface="Calibri"/>
              </a:rPr>
              <a:t>: Cpt. Brian Covington</a:t>
            </a:r>
            <a:br>
              <a:rPr lang="en-US"/>
            </a:br>
            <a:r>
              <a:rPr lang="en-US" b="1">
                <a:solidFill>
                  <a:srgbClr val="000000"/>
                </a:solidFill>
                <a:latin typeface="Calibri"/>
                <a:cs typeface="Calibri"/>
              </a:rPr>
              <a:t>Mission: </a:t>
            </a:r>
            <a:r>
              <a:rPr lang="en-US" b="0" i="0">
                <a:effectLst/>
                <a:latin typeface="UICTFontTextStyleBody"/>
              </a:rPr>
              <a:t>Ignite ASU will encourage, influence, and ignite fire in people; encouraging them to be set apart and to be bold in whom God has called them to be. To connect people through fellowship who share a heart in beliefs in Our Lord and Savior Jesus Christ.</a:t>
            </a:r>
            <a:endParaRPr lang="en-US" b="1">
              <a:solidFill>
                <a:srgbClr val="000000"/>
              </a:solidFill>
              <a:latin typeface="Calibri" panose="020F0502020204030204" pitchFamily="34" charset="0"/>
            </a:endParaRPr>
          </a:p>
          <a:p>
            <a:r>
              <a:rPr lang="en-US" b="1">
                <a:solidFill>
                  <a:srgbClr val="000000"/>
                </a:solidFill>
                <a:latin typeface="Calibri"/>
                <a:cs typeface="Calibri"/>
              </a:rPr>
              <a:t>Signature Events:</a:t>
            </a:r>
            <a:r>
              <a:rPr lang="en-US">
                <a:solidFill>
                  <a:srgbClr val="000000"/>
                </a:solidFill>
                <a:latin typeface="Calibri"/>
                <a:cs typeface="Calibri"/>
              </a:rPr>
              <a:t> Prayer at the Chimney, Praise on the Yard, and Ignite the Fire Taco Night</a:t>
            </a:r>
            <a:br>
              <a:rPr lang="en-US"/>
            </a:br>
            <a:r>
              <a:rPr lang="en-US" b="1">
                <a:solidFill>
                  <a:srgbClr val="000000"/>
                </a:solidFill>
                <a:latin typeface="Calibri"/>
                <a:cs typeface="Calibri"/>
              </a:rPr>
              <a:t>Membership Requirements:</a:t>
            </a:r>
            <a:endParaRPr lang="en-US">
              <a:latin typeface="Calibri"/>
              <a:cs typeface="Calibri"/>
            </a:endParaRPr>
          </a:p>
          <a:p>
            <a:r>
              <a:rPr lang="en-US"/>
              <a:t>Have a positive attitude, respect all other members, be able to show spiritual improvement/growth, maintain a 2.5 GPA or higher, maintain a well-kept social media presence</a:t>
            </a:r>
            <a:endParaRPr lang="en-US">
              <a:cs typeface="Calibri"/>
            </a:endParaRPr>
          </a:p>
          <a:p>
            <a:endParaRPr lang="en-US"/>
          </a:p>
          <a:p>
            <a:r>
              <a:rPr lang="en-US" b="1"/>
              <a:t>Keep Up With Us: add us on Instagram @igniteasu</a:t>
            </a:r>
            <a:endParaRPr lang="en-US"/>
          </a:p>
        </p:txBody>
      </p:sp>
      <p:pic>
        <p:nvPicPr>
          <p:cNvPr id="6" name="Picture 8">
            <a:extLst>
              <a:ext uri="{FF2B5EF4-FFF2-40B4-BE49-F238E27FC236}">
                <a16:creationId xmlns:a16="http://schemas.microsoft.com/office/drawing/2014/main" id="{7674ADB0-3751-95EB-0D1C-8B821D428487}"/>
              </a:ext>
            </a:extLst>
          </p:cNvPr>
          <p:cNvPicPr>
            <a:picLocks noChangeAspect="1"/>
          </p:cNvPicPr>
          <p:nvPr/>
        </p:nvPicPr>
        <p:blipFill rotWithShape="1">
          <a:blip r:embed="rId3">
            <a:extLst>
              <a:ext uri="{28A0092B-C50C-407E-A947-70E740481C1C}">
                <a14:useLocalDpi xmlns:a14="http://schemas.microsoft.com/office/drawing/2010/main" val="0"/>
              </a:ext>
            </a:extLst>
          </a:blip>
          <a:srcRect t="20425" b="22420"/>
          <a:stretch/>
        </p:blipFill>
        <p:spPr>
          <a:xfrm>
            <a:off x="559946" y="3173830"/>
            <a:ext cx="3190859" cy="2694453"/>
          </a:xfrm>
          <a:prstGeom prst="rect">
            <a:avLst/>
          </a:prstGeom>
        </p:spPr>
      </p:pic>
      <p:pic>
        <p:nvPicPr>
          <p:cNvPr id="12" name="Picture 11">
            <a:extLst>
              <a:ext uri="{FF2B5EF4-FFF2-40B4-BE49-F238E27FC236}">
                <a16:creationId xmlns:a16="http://schemas.microsoft.com/office/drawing/2014/main" id="{EF53C715-1554-29D1-7B4B-EB6196F3307D}"/>
              </a:ext>
            </a:extLst>
          </p:cNvPr>
          <p:cNvPicPr>
            <a:picLocks noChangeAspect="1"/>
          </p:cNvPicPr>
          <p:nvPr/>
        </p:nvPicPr>
        <p:blipFill rotWithShape="1">
          <a:blip r:embed="rId4">
            <a:extLst>
              <a:ext uri="{28A0092B-C50C-407E-A947-70E740481C1C}">
                <a14:useLocalDpi xmlns:a14="http://schemas.microsoft.com/office/drawing/2010/main" val="0"/>
              </a:ext>
            </a:extLst>
          </a:blip>
          <a:srcRect l="-6356" t="14852" r="-1" b="33757"/>
          <a:stretch/>
        </p:blipFill>
        <p:spPr>
          <a:xfrm>
            <a:off x="972253" y="285463"/>
            <a:ext cx="2778552" cy="2385324"/>
          </a:xfrm>
          <a:prstGeom prst="rect">
            <a:avLst/>
          </a:prstGeom>
        </p:spPr>
      </p:pic>
    </p:spTree>
    <p:extLst>
      <p:ext uri="{BB962C8B-B14F-4D97-AF65-F5344CB8AC3E}">
        <p14:creationId xmlns:p14="http://schemas.microsoft.com/office/powerpoint/2010/main" val="2538359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4075814" y="521857"/>
            <a:ext cx="6096000" cy="1200329"/>
          </a:xfrm>
          <a:prstGeom prst="rect">
            <a:avLst/>
          </a:prstGeom>
        </p:spPr>
        <p:txBody>
          <a:bodyPr lIns="91440" tIns="45720" rIns="91440" bIns="45720" anchor="t">
            <a:spAutoFit/>
          </a:bodyPr>
          <a:lstStyle/>
          <a:p>
            <a:pPr algn="ctr"/>
            <a:r>
              <a:rPr lang="en-US" b="1">
                <a:solidFill>
                  <a:srgbClr val="163EF5"/>
                </a:solidFill>
                <a:latin typeface="Nunito"/>
              </a:rPr>
              <a:t>Iota Eta Chapter of Alpha Phi Sigma </a:t>
            </a:r>
            <a:endParaRPr lang="en-US">
              <a:solidFill>
                <a:srgbClr val="000000"/>
              </a:solidFill>
              <a:latin typeface="Calibri"/>
              <a:ea typeface="Calibri"/>
              <a:cs typeface="Calibri"/>
            </a:endParaRPr>
          </a:p>
          <a:p>
            <a:pPr algn="ctr"/>
            <a:r>
              <a:rPr lang="en-US" b="1">
                <a:solidFill>
                  <a:srgbClr val="163EF5"/>
                </a:solidFill>
                <a:latin typeface="Nunito"/>
              </a:rPr>
              <a:t>National Criminal Justice Honor Society</a:t>
            </a:r>
            <a:endParaRPr lang="en-US">
              <a:ea typeface="Calibri"/>
              <a:cs typeface="Calibri"/>
            </a:endParaRPr>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latin typeface="Nunito"/>
            </a:endParaRPr>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956959" y="1284149"/>
            <a:ext cx="6858014" cy="5847755"/>
          </a:xfrm>
          <a:prstGeom prst="rect">
            <a:avLst/>
          </a:prstGeom>
        </p:spPr>
        <p:txBody>
          <a:bodyPr wrap="square" lIns="91440" tIns="45720" rIns="91440" bIns="45720" anchor="t">
            <a:spAutoFit/>
          </a:bodyPr>
          <a:lstStyle/>
          <a:p>
            <a:r>
              <a:rPr lang="en-US" b="1">
                <a:solidFill>
                  <a:srgbClr val="000000"/>
                </a:solidFill>
                <a:latin typeface="Calibri"/>
                <a:ea typeface="Calibri"/>
                <a:cs typeface="Calibri"/>
              </a:rPr>
              <a:t>Alias: Alpha Phi Sigma</a:t>
            </a:r>
            <a:endParaRPr lang="en-US"/>
          </a:p>
          <a:p>
            <a:br>
              <a:rPr lang="en-US"/>
            </a:br>
            <a:r>
              <a:rPr lang="en-US" b="1">
                <a:solidFill>
                  <a:srgbClr val="000000"/>
                </a:solidFill>
                <a:latin typeface="Calibri"/>
                <a:ea typeface="Calibri"/>
                <a:cs typeface="Calibri"/>
              </a:rPr>
              <a:t>Re-Chartered at ASU: Spring 2023</a:t>
            </a:r>
            <a:endParaRPr lang="en-US">
              <a:latin typeface="Calibri"/>
              <a:ea typeface="Calibri"/>
              <a:cs typeface="Calibri"/>
            </a:endParaRPr>
          </a:p>
          <a:p>
            <a:br>
              <a:rPr lang="en-US"/>
            </a:br>
            <a:r>
              <a:rPr lang="en-US" b="1">
                <a:solidFill>
                  <a:srgbClr val="000000"/>
                </a:solidFill>
                <a:latin typeface="Calibri"/>
                <a:ea typeface="Calibri"/>
                <a:cs typeface="Calibri"/>
              </a:rPr>
              <a:t>Current President: </a:t>
            </a:r>
            <a:r>
              <a:rPr lang="en-US">
                <a:solidFill>
                  <a:srgbClr val="000000"/>
                </a:solidFill>
                <a:latin typeface="Calibri"/>
                <a:ea typeface="Calibri"/>
                <a:cs typeface="Calibri"/>
              </a:rPr>
              <a:t>Sydney Melton</a:t>
            </a:r>
            <a:endParaRPr lang="en-US"/>
          </a:p>
          <a:p>
            <a:r>
              <a:rPr lang="en-US" b="1">
                <a:solidFill>
                  <a:srgbClr val="000000"/>
                </a:solidFill>
                <a:latin typeface="Calibri"/>
                <a:ea typeface="Calibri"/>
                <a:cs typeface="Calibri"/>
              </a:rPr>
              <a:t>Current Advisor (s)</a:t>
            </a:r>
            <a:r>
              <a:rPr lang="en-US">
                <a:solidFill>
                  <a:srgbClr val="000000"/>
                </a:solidFill>
                <a:latin typeface="Calibri"/>
                <a:ea typeface="Calibri"/>
                <a:cs typeface="Calibri"/>
              </a:rPr>
              <a:t>: Dr. Robert Ausby &amp; Dr. Lakesha Boone</a:t>
            </a:r>
            <a:endParaRPr lang="en-US"/>
          </a:p>
          <a:p>
            <a:br>
              <a:rPr lang="en-US"/>
            </a:br>
            <a:r>
              <a:rPr lang="en-US" b="1">
                <a:solidFill>
                  <a:srgbClr val="000000"/>
                </a:solidFill>
                <a:latin typeface="Calibri"/>
                <a:ea typeface="Calibri"/>
                <a:cs typeface="Calibri"/>
              </a:rPr>
              <a:t>Mission: </a:t>
            </a:r>
            <a:r>
              <a:rPr lang="en-US" sz="1400">
                <a:solidFill>
                  <a:srgbClr val="5E5E5E"/>
                </a:solidFill>
                <a:ea typeface="+mn-lt"/>
                <a:cs typeface="+mn-lt"/>
              </a:rPr>
              <a:t>The goals of Alpha Phi Sigma are to honor and promote academic excellence, community service, educational leadership, and unity.</a:t>
            </a:r>
            <a:endParaRPr lang="en-US"/>
          </a:p>
          <a:p>
            <a:endParaRPr lang="en-US" b="1">
              <a:latin typeface="Calibri" panose="020F0502020204030204" pitchFamily="34" charset="0"/>
              <a:ea typeface="Calibri" panose="020F0502020204030204" pitchFamily="34" charset="0"/>
              <a:cs typeface="Calibri" panose="020F0502020204030204" pitchFamily="34" charset="0"/>
            </a:endParaRPr>
          </a:p>
          <a:p>
            <a:r>
              <a:rPr lang="en-US" b="1">
                <a:solidFill>
                  <a:srgbClr val="000000"/>
                </a:solidFill>
                <a:latin typeface="Calibri"/>
                <a:ea typeface="Calibri"/>
                <a:cs typeface="Calibri"/>
              </a:rPr>
              <a:t>Signature Events: TBA</a:t>
            </a:r>
            <a:endParaRPr lang="en-US"/>
          </a:p>
          <a:p>
            <a:br>
              <a:rPr lang="en-US"/>
            </a:br>
            <a:r>
              <a:rPr lang="en-US" b="1">
                <a:solidFill>
                  <a:srgbClr val="000000"/>
                </a:solidFill>
                <a:latin typeface="Calibri"/>
                <a:ea typeface="Calibri"/>
                <a:cs typeface="Calibri"/>
              </a:rPr>
              <a:t>Membership Requirements: </a:t>
            </a:r>
            <a:r>
              <a:rPr lang="en-US" sz="1200">
                <a:ea typeface="+mn-lt"/>
                <a:cs typeface="+mn-lt"/>
              </a:rPr>
              <a:t>Baccalaureate students shall be enrolled at the time of application in the institution represented by the chapter, have declared a major, minor or equivalent in the criminal justice or related field, have completed 45 semester hours, have a minimum GPA of 3.2 on a 4.0 scale, with a minimum GPA of 3.2 in courses in criminal justice related fields and rank in the top 35% of their class. A minimum of four courses of the above course work shall be in the criminal justice field. Students who completed an Associate degree in Criminal Justice and are currently enrolled in a bachelor’s program, with a minimum cumulative GPA of 3.2 on a 4.0 scale are eligible for membership.</a:t>
            </a:r>
            <a:endParaRPr lang="en-US" sz="1200">
              <a:latin typeface="Calibri"/>
              <a:ea typeface="Calibri"/>
              <a:cs typeface="Calibri"/>
            </a:endParaRPr>
          </a:p>
          <a:p>
            <a:endParaRPr lang="en-US"/>
          </a:p>
          <a:p>
            <a:endParaRPr lang="en-US"/>
          </a:p>
          <a:p>
            <a:br>
              <a:rPr lang="en-US"/>
            </a:br>
            <a:endParaRPr lang="en-US"/>
          </a:p>
        </p:txBody>
      </p:sp>
      <p:pic>
        <p:nvPicPr>
          <p:cNvPr id="9" name="Picture 9" descr="Logo&#10;&#10;Description automatically generated">
            <a:extLst>
              <a:ext uri="{FF2B5EF4-FFF2-40B4-BE49-F238E27FC236}">
                <a16:creationId xmlns:a16="http://schemas.microsoft.com/office/drawing/2014/main" id="{1EEE0D74-A4ED-3751-099D-5D0D5A1A7C6E}"/>
              </a:ext>
            </a:extLst>
          </p:cNvPr>
          <p:cNvPicPr>
            <a:picLocks noChangeAspect="1"/>
          </p:cNvPicPr>
          <p:nvPr/>
        </p:nvPicPr>
        <p:blipFill>
          <a:blip r:embed="rId3"/>
          <a:stretch>
            <a:fillRect/>
          </a:stretch>
        </p:blipFill>
        <p:spPr>
          <a:xfrm>
            <a:off x="834160" y="692392"/>
            <a:ext cx="2504959" cy="2504959"/>
          </a:xfrm>
          <a:prstGeom prst="rect">
            <a:avLst/>
          </a:prstGeom>
        </p:spPr>
      </p:pic>
    </p:spTree>
    <p:extLst>
      <p:ext uri="{BB962C8B-B14F-4D97-AF65-F5344CB8AC3E}">
        <p14:creationId xmlns:p14="http://schemas.microsoft.com/office/powerpoint/2010/main" val="1458706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72392"/>
            <a:ext cx="12191308" cy="689995"/>
          </a:xfrm>
          <a:prstGeom prst="rect">
            <a:avLst/>
          </a:prstGeom>
        </p:spPr>
      </p:pic>
      <p:sp>
        <p:nvSpPr>
          <p:cNvPr id="4" name="TextBox 3"/>
          <p:cNvSpPr txBox="1"/>
          <p:nvPr/>
        </p:nvSpPr>
        <p:spPr>
          <a:xfrm>
            <a:off x="8380644"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923330"/>
          </a:xfrm>
          <a:prstGeom prst="rect">
            <a:avLst/>
          </a:prstGeom>
        </p:spPr>
        <p:txBody>
          <a:bodyPr lIns="91440" tIns="45720" rIns="91440" bIns="45720" anchor="t">
            <a:spAutoFit/>
          </a:bodyPr>
          <a:lstStyle/>
          <a:p>
            <a:pPr algn="ctr"/>
            <a:endParaRPr lang="en-US" b="1">
              <a:solidFill>
                <a:srgbClr val="163EF5"/>
              </a:solidFill>
              <a:latin typeface="Nunito"/>
            </a:endParaRPr>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4054070" y="1034689"/>
            <a:ext cx="4964752" cy="5570756"/>
          </a:xfrm>
          <a:prstGeom prst="rect">
            <a:avLst/>
          </a:prstGeom>
        </p:spPr>
        <p:txBody>
          <a:bodyPr wrap="square" lIns="91440" tIns="45720" rIns="91440" bIns="45720" anchor="t">
            <a:spAutoFit/>
          </a:bodyPr>
          <a:lstStyle/>
          <a:p>
            <a:r>
              <a:rPr lang="en-US" b="1">
                <a:solidFill>
                  <a:srgbClr val="000000"/>
                </a:solidFill>
                <a:latin typeface="Calibri"/>
                <a:cs typeface="Calibri"/>
              </a:rPr>
              <a:t>Current President: </a:t>
            </a:r>
            <a:r>
              <a:rPr lang="en-US" b="1" err="1">
                <a:solidFill>
                  <a:srgbClr val="000000"/>
                </a:solidFill>
                <a:latin typeface="Calibri"/>
                <a:cs typeface="Calibri"/>
              </a:rPr>
              <a:t>Na'Aeisha</a:t>
            </a:r>
            <a:r>
              <a:rPr lang="en-US" b="1">
                <a:solidFill>
                  <a:srgbClr val="000000"/>
                </a:solidFill>
                <a:latin typeface="Calibri"/>
                <a:cs typeface="Calibri"/>
              </a:rPr>
              <a:t> Brown</a:t>
            </a:r>
            <a:endParaRPr lang="en-US" b="1">
              <a:cs typeface="Calibri"/>
            </a:endParaRPr>
          </a:p>
          <a:p>
            <a:r>
              <a:rPr lang="en-US" b="1">
                <a:solidFill>
                  <a:srgbClr val="000000"/>
                </a:solidFill>
                <a:latin typeface="Calibri"/>
                <a:cs typeface="Calibri"/>
              </a:rPr>
              <a:t>Current Advisor (s)</a:t>
            </a:r>
            <a:r>
              <a:rPr lang="en-US">
                <a:solidFill>
                  <a:srgbClr val="000000"/>
                </a:solidFill>
                <a:latin typeface="Calibri"/>
                <a:cs typeface="Calibri"/>
              </a:rPr>
              <a:t>: </a:t>
            </a:r>
            <a:r>
              <a:rPr lang="en-US" b="1">
                <a:solidFill>
                  <a:srgbClr val="000000"/>
                </a:solidFill>
                <a:latin typeface="Calibri"/>
                <a:cs typeface="Calibri"/>
              </a:rPr>
              <a:t>Cassandra D. Jordan </a:t>
            </a:r>
            <a:endParaRPr lang="en-US" b="1">
              <a:cs typeface="Calibri"/>
            </a:endParaRPr>
          </a:p>
          <a:p>
            <a:br>
              <a:rPr lang="en-US"/>
            </a:br>
            <a:r>
              <a:rPr lang="en-US" b="1">
                <a:solidFill>
                  <a:srgbClr val="000000"/>
                </a:solidFill>
                <a:latin typeface="Calibri"/>
                <a:cs typeface="Calibri"/>
              </a:rPr>
              <a:t>Mission: </a:t>
            </a:r>
            <a:r>
              <a:rPr lang="en-US">
                <a:ea typeface="+mn-lt"/>
                <a:cs typeface="+mn-lt"/>
              </a:rPr>
              <a:t>The Sociology Club is to promote interest in The Sociology Department on the campus of Albany State University by providing our members with the initial tools to grow socially as well as academically.</a:t>
            </a:r>
            <a:endParaRPr lang="en-US">
              <a:cs typeface="Calibri"/>
            </a:endParaRPr>
          </a:p>
          <a:p>
            <a:endParaRPr lang="en-US" b="1">
              <a:solidFill>
                <a:srgbClr val="000000"/>
              </a:solidFill>
              <a:latin typeface="Calibri"/>
              <a:cs typeface="Calibri"/>
            </a:endParaRPr>
          </a:p>
          <a:p>
            <a:r>
              <a:rPr lang="en-US" b="1">
                <a:solidFill>
                  <a:srgbClr val="000000"/>
                </a:solidFill>
                <a:latin typeface="Calibri"/>
                <a:cs typeface="Calibri"/>
              </a:rPr>
              <a:t>Signature Events: Sociology Matters, </a:t>
            </a:r>
            <a:endParaRPr lang="en-US">
              <a:solidFill>
                <a:srgbClr val="000000"/>
              </a:solidFill>
              <a:latin typeface="Calibri"/>
              <a:cs typeface="Calibri"/>
            </a:endParaRPr>
          </a:p>
          <a:p>
            <a:r>
              <a:rPr lang="en-US" b="1">
                <a:solidFill>
                  <a:srgbClr val="000000"/>
                </a:solidFill>
                <a:latin typeface="Calibri"/>
                <a:cs typeface="Calibri"/>
              </a:rPr>
              <a:t>Bring it to the Table</a:t>
            </a:r>
            <a:endParaRPr lang="en-US">
              <a:latin typeface="Calibri"/>
              <a:cs typeface="Calibri"/>
            </a:endParaRPr>
          </a:p>
          <a:p>
            <a:br>
              <a:rPr lang="en-US"/>
            </a:br>
            <a:r>
              <a:rPr lang="en-US" b="1">
                <a:solidFill>
                  <a:srgbClr val="000000"/>
                </a:solidFill>
                <a:latin typeface="Calibri"/>
                <a:cs typeface="Calibri"/>
              </a:rPr>
              <a:t>Membership Requirements:</a:t>
            </a:r>
            <a:endParaRPr lang="en-US">
              <a:latin typeface="Calibri"/>
              <a:cs typeface="Calibri"/>
            </a:endParaRPr>
          </a:p>
          <a:p>
            <a:r>
              <a:rPr lang="en-US" b="1">
                <a:cs typeface="Calibri"/>
              </a:rPr>
              <a:t>MUST</a:t>
            </a:r>
            <a:r>
              <a:rPr lang="en-US">
                <a:cs typeface="Calibri"/>
              </a:rPr>
              <a:t> be a </a:t>
            </a:r>
            <a:r>
              <a:rPr lang="en-US" err="1">
                <a:cs typeface="Calibri"/>
              </a:rPr>
              <a:t>full-tIme</a:t>
            </a:r>
            <a:r>
              <a:rPr lang="en-US">
                <a:cs typeface="Calibri"/>
              </a:rPr>
              <a:t> student</a:t>
            </a:r>
          </a:p>
          <a:p>
            <a:r>
              <a:rPr lang="en-US">
                <a:cs typeface="Calibri"/>
              </a:rPr>
              <a:t>GPA 2.0 or better </a:t>
            </a:r>
          </a:p>
          <a:p>
            <a:r>
              <a:rPr lang="en-US" b="1">
                <a:cs typeface="Calibri"/>
              </a:rPr>
              <a:t>All MAJORS are welcomed!</a:t>
            </a:r>
          </a:p>
          <a:p>
            <a:endParaRPr lang="en-US" sz="2000" b="1"/>
          </a:p>
          <a:p>
            <a:r>
              <a:rPr lang="en-US" sz="2000" b="1"/>
              <a:t>Keep Up With Us on IG: @asusociologyclub</a:t>
            </a:r>
            <a:br>
              <a:rPr lang="en-US" sz="2800" b="1"/>
            </a:br>
            <a:endParaRPr lang="en-US" sz="2800" b="1">
              <a:cs typeface="Calibri"/>
            </a:endParaRPr>
          </a:p>
        </p:txBody>
      </p:sp>
      <p:sp>
        <p:nvSpPr>
          <p:cNvPr id="9" name="Rectangle 8">
            <a:extLst>
              <a:ext uri="{FF2B5EF4-FFF2-40B4-BE49-F238E27FC236}">
                <a16:creationId xmlns:a16="http://schemas.microsoft.com/office/drawing/2014/main" id="{90035ADA-F795-95EA-35FD-B5710759CB0C}"/>
              </a:ext>
            </a:extLst>
          </p:cNvPr>
          <p:cNvSpPr/>
          <p:nvPr/>
        </p:nvSpPr>
        <p:spPr>
          <a:xfrm>
            <a:off x="3173973" y="269800"/>
            <a:ext cx="6096000" cy="984885"/>
          </a:xfrm>
          <a:prstGeom prst="rect">
            <a:avLst/>
          </a:prstGeom>
        </p:spPr>
        <p:txBody>
          <a:bodyPr lIns="91440" tIns="45720" rIns="91440" bIns="45720" anchor="t">
            <a:spAutoFit/>
          </a:bodyPr>
          <a:lstStyle/>
          <a:p>
            <a:pPr algn="ctr"/>
            <a:r>
              <a:rPr lang="en-US" sz="4000" b="1" u="sng">
                <a:solidFill>
                  <a:srgbClr val="163EF5"/>
                </a:solidFill>
                <a:latin typeface="Times New Roman"/>
                <a:cs typeface="Times New Roman"/>
              </a:rPr>
              <a:t>The Sociology Club</a:t>
            </a:r>
            <a:br>
              <a:rPr lang="en-US"/>
            </a:br>
            <a:endParaRPr lang="en-US">
              <a:cs typeface="Calibri"/>
            </a:endParaRPr>
          </a:p>
        </p:txBody>
      </p:sp>
      <p:pic>
        <p:nvPicPr>
          <p:cNvPr id="10" name="Picture 10" descr="A picture containing text, font, logo, graphics&#10;&#10;Description automatically generated">
            <a:extLst>
              <a:ext uri="{FF2B5EF4-FFF2-40B4-BE49-F238E27FC236}">
                <a16:creationId xmlns:a16="http://schemas.microsoft.com/office/drawing/2014/main" id="{F26FFB83-EA86-ED5B-1D42-9111A84515C0}"/>
              </a:ext>
            </a:extLst>
          </p:cNvPr>
          <p:cNvPicPr>
            <a:picLocks noChangeAspect="1"/>
          </p:cNvPicPr>
          <p:nvPr/>
        </p:nvPicPr>
        <p:blipFill>
          <a:blip r:embed="rId3"/>
          <a:stretch>
            <a:fillRect/>
          </a:stretch>
        </p:blipFill>
        <p:spPr>
          <a:xfrm>
            <a:off x="511329" y="1739863"/>
            <a:ext cx="3545304" cy="3512968"/>
          </a:xfrm>
          <a:prstGeom prst="rect">
            <a:avLst/>
          </a:prstGeom>
        </p:spPr>
      </p:pic>
      <p:pic>
        <p:nvPicPr>
          <p:cNvPr id="11" name="Picture 11" descr="A group of people standing in a room&#10;&#10;Description automatically generated">
            <a:extLst>
              <a:ext uri="{FF2B5EF4-FFF2-40B4-BE49-F238E27FC236}">
                <a16:creationId xmlns:a16="http://schemas.microsoft.com/office/drawing/2014/main" id="{ED851DEB-FA7F-AA34-6C10-EE8E9045B1A2}"/>
              </a:ext>
            </a:extLst>
          </p:cNvPr>
          <p:cNvPicPr>
            <a:picLocks noChangeAspect="1"/>
          </p:cNvPicPr>
          <p:nvPr/>
        </p:nvPicPr>
        <p:blipFill>
          <a:blip r:embed="rId4"/>
          <a:stretch>
            <a:fillRect/>
          </a:stretch>
        </p:blipFill>
        <p:spPr>
          <a:xfrm rot="120000">
            <a:off x="8879748" y="1209780"/>
            <a:ext cx="3244114" cy="2185964"/>
          </a:xfrm>
          <a:prstGeom prst="rect">
            <a:avLst/>
          </a:prstGeom>
        </p:spPr>
      </p:pic>
      <p:pic>
        <p:nvPicPr>
          <p:cNvPr id="12" name="Picture 12">
            <a:extLst>
              <a:ext uri="{FF2B5EF4-FFF2-40B4-BE49-F238E27FC236}">
                <a16:creationId xmlns:a16="http://schemas.microsoft.com/office/drawing/2014/main" id="{700C9AC8-9E8E-24E0-9C40-AEB312FF634C}"/>
              </a:ext>
            </a:extLst>
          </p:cNvPr>
          <p:cNvPicPr>
            <a:picLocks noChangeAspect="1"/>
          </p:cNvPicPr>
          <p:nvPr/>
        </p:nvPicPr>
        <p:blipFill>
          <a:blip r:embed="rId5"/>
          <a:stretch>
            <a:fillRect/>
          </a:stretch>
        </p:blipFill>
        <p:spPr>
          <a:xfrm>
            <a:off x="7881388" y="3816992"/>
            <a:ext cx="3421607" cy="1990755"/>
          </a:xfrm>
          <a:prstGeom prst="rect">
            <a:avLst/>
          </a:prstGeom>
        </p:spPr>
      </p:pic>
    </p:spTree>
    <p:extLst>
      <p:ext uri="{BB962C8B-B14F-4D97-AF65-F5344CB8AC3E}">
        <p14:creationId xmlns:p14="http://schemas.microsoft.com/office/powerpoint/2010/main" val="2771891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167063" y="-13724"/>
            <a:ext cx="6096000" cy="1138773"/>
          </a:xfrm>
          <a:prstGeom prst="rect">
            <a:avLst/>
          </a:prstGeom>
        </p:spPr>
        <p:txBody>
          <a:bodyPr lIns="91440" tIns="45720" rIns="91440" bIns="45720" anchor="t">
            <a:spAutoFit/>
          </a:bodyPr>
          <a:lstStyle/>
          <a:p>
            <a:pPr algn="ctr"/>
            <a:r>
              <a:rPr lang="en-US" sz="3200" b="1" i="1">
                <a:solidFill>
                  <a:srgbClr val="163EF5"/>
                </a:solidFill>
                <a:latin typeface="Times New Roman"/>
                <a:cs typeface="Times New Roman"/>
              </a:rPr>
              <a:t>Golden Storm Dance Company</a:t>
            </a:r>
            <a:endParaRPr lang="en-US" sz="3200" b="1" i="1">
              <a:latin typeface="Times New Roman"/>
              <a:cs typeface="Times New Roman"/>
            </a:endParaRPr>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646331"/>
          </a:xfrm>
          <a:prstGeom prst="rect">
            <a:avLst/>
          </a:prstGeom>
        </p:spPr>
        <p:txBody>
          <a:bodyPr lIns="91440" tIns="45720" rIns="91440" bIns="45720" anchor="t">
            <a:spAutoFit/>
          </a:bodyPr>
          <a:lstStyle/>
          <a:p>
            <a:pPr algn="ctr"/>
            <a:r>
              <a:rPr lang="en-US" b="1">
                <a:solidFill>
                  <a:srgbClr val="FF0000"/>
                </a:solidFill>
                <a:latin typeface="Nunito"/>
              </a:rPr>
              <a:t>                  </a:t>
            </a:r>
            <a:br>
              <a:rPr lang="en-US"/>
            </a:br>
            <a:endParaRPr lang="en-US">
              <a:cs typeface="Calibri"/>
            </a:endParaRPr>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latin typeface="Nunito"/>
            </a:endParaRPr>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683116" y="545960"/>
            <a:ext cx="8597156" cy="6174403"/>
          </a:xfrm>
          <a:prstGeom prst="rect">
            <a:avLst/>
          </a:prstGeom>
        </p:spPr>
        <p:txBody>
          <a:bodyPr wrap="square" lIns="91440" tIns="45720" rIns="91440" bIns="45720" anchor="t">
            <a:spAutoFit/>
          </a:bodyPr>
          <a:lstStyle/>
          <a:p>
            <a:r>
              <a:rPr lang="en-US" b="1">
                <a:solidFill>
                  <a:srgbClr val="000000"/>
                </a:solidFill>
                <a:latin typeface="Calibri"/>
                <a:cs typeface="Calibri"/>
              </a:rPr>
              <a:t>Alias: Golden Storm Dance Company (GSDC)</a:t>
            </a:r>
            <a:endParaRPr lang="en-US" b="1">
              <a:cs typeface="Calibri"/>
            </a:endParaRPr>
          </a:p>
          <a:p>
            <a:br>
              <a:rPr lang="en-US"/>
            </a:br>
            <a:r>
              <a:rPr lang="en-US" b="1">
                <a:solidFill>
                  <a:srgbClr val="000000"/>
                </a:solidFill>
                <a:latin typeface="Calibri"/>
                <a:cs typeface="Calibri"/>
              </a:rPr>
              <a:t>Chartered  at ASU: 2022</a:t>
            </a:r>
            <a:endParaRPr lang="en-US"/>
          </a:p>
          <a:p>
            <a:br>
              <a:rPr lang="en-US"/>
            </a:br>
            <a:r>
              <a:rPr lang="en-US" b="1">
                <a:solidFill>
                  <a:srgbClr val="000000"/>
                </a:solidFill>
                <a:latin typeface="Calibri"/>
                <a:cs typeface="Calibri"/>
              </a:rPr>
              <a:t>Current President: </a:t>
            </a:r>
            <a:r>
              <a:rPr lang="en-US" b="1" err="1">
                <a:solidFill>
                  <a:srgbClr val="000000"/>
                </a:solidFill>
                <a:latin typeface="Calibri"/>
                <a:cs typeface="Calibri"/>
              </a:rPr>
              <a:t>J'Niya</a:t>
            </a:r>
            <a:r>
              <a:rPr lang="en-US" b="1">
                <a:solidFill>
                  <a:srgbClr val="000000"/>
                </a:solidFill>
                <a:latin typeface="Calibri"/>
                <a:cs typeface="Calibri"/>
              </a:rPr>
              <a:t> Hayes</a:t>
            </a:r>
            <a:endParaRPr lang="en-US"/>
          </a:p>
          <a:p>
            <a:r>
              <a:rPr lang="en-US" b="1">
                <a:solidFill>
                  <a:srgbClr val="000000"/>
                </a:solidFill>
                <a:latin typeface="Calibri"/>
                <a:cs typeface="Calibri"/>
              </a:rPr>
              <a:t>Current Advisor (s)</a:t>
            </a:r>
            <a:r>
              <a:rPr lang="en-US">
                <a:solidFill>
                  <a:srgbClr val="000000"/>
                </a:solidFill>
                <a:latin typeface="Calibri"/>
                <a:cs typeface="Calibri"/>
              </a:rPr>
              <a:t>:</a:t>
            </a:r>
            <a:r>
              <a:rPr lang="en-US" b="1">
                <a:solidFill>
                  <a:srgbClr val="000000"/>
                </a:solidFill>
                <a:latin typeface="Calibri"/>
                <a:cs typeface="Calibri"/>
              </a:rPr>
              <a:t> Kimberly </a:t>
            </a:r>
            <a:r>
              <a:rPr lang="en-US" b="1" err="1">
                <a:solidFill>
                  <a:srgbClr val="000000"/>
                </a:solidFill>
                <a:latin typeface="Calibri"/>
                <a:cs typeface="Calibri"/>
              </a:rPr>
              <a:t>McCulllough</a:t>
            </a:r>
            <a:endParaRPr lang="en-US" b="1" err="1"/>
          </a:p>
          <a:p>
            <a:br>
              <a:rPr lang="en-US"/>
            </a:br>
            <a:r>
              <a:rPr lang="en-US" b="1">
                <a:solidFill>
                  <a:srgbClr val="000000"/>
                </a:solidFill>
                <a:latin typeface="Calibri"/>
                <a:cs typeface="Calibri"/>
              </a:rPr>
              <a:t>Purpose &amp; Mission: </a:t>
            </a:r>
            <a:endParaRPr lang="en-US"/>
          </a:p>
          <a:p>
            <a:r>
              <a:rPr lang="en-US" b="1"/>
              <a:t>Purpose: Our sole purpose is to provide dance entertainment at on and off campus and as requested school events. GSDC serves as a safe space for males who also share the common passion of dancing with females.</a:t>
            </a:r>
            <a:endParaRPr lang="en-US" b="1">
              <a:cs typeface="Calibri"/>
            </a:endParaRPr>
          </a:p>
          <a:p>
            <a:r>
              <a:rPr lang="en-US" b="1"/>
              <a:t>Mission: Our mission is to enhance and diversify our craft of dance equally as one! </a:t>
            </a:r>
            <a:br>
              <a:rPr lang="en-US"/>
            </a:br>
            <a:endParaRPr lang="en-US">
              <a:cs typeface="Calibri"/>
            </a:endParaRPr>
          </a:p>
          <a:p>
            <a:endParaRPr lang="en-US" b="1">
              <a:solidFill>
                <a:srgbClr val="000000"/>
              </a:solidFill>
              <a:latin typeface="Calibri" panose="020F0502020204030204" pitchFamily="34" charset="0"/>
            </a:endParaRPr>
          </a:p>
          <a:p>
            <a:r>
              <a:rPr lang="en-US" b="1">
                <a:solidFill>
                  <a:srgbClr val="000000"/>
                </a:solidFill>
                <a:latin typeface="Calibri"/>
                <a:cs typeface="Calibri"/>
              </a:rPr>
              <a:t>Signature Events: Golden X-Perience </a:t>
            </a:r>
            <a:endParaRPr lang="en-US">
              <a:latin typeface="Calibri"/>
              <a:cs typeface="Calibri"/>
            </a:endParaRPr>
          </a:p>
          <a:p>
            <a:br>
              <a:rPr lang="en-US"/>
            </a:br>
            <a:r>
              <a:rPr lang="en-US" b="1">
                <a:solidFill>
                  <a:srgbClr val="000000"/>
                </a:solidFill>
                <a:latin typeface="Calibri"/>
                <a:cs typeface="Calibri"/>
              </a:rPr>
              <a:t>Membership Requirements: Enrolled student at ASU, 2.0 GPA or higher, 10 hours of community service.</a:t>
            </a:r>
            <a:endParaRPr lang="en-US">
              <a:latin typeface="Calibri"/>
              <a:cs typeface="Calibri"/>
            </a:endParaRPr>
          </a:p>
          <a:p>
            <a:endParaRPr lang="en-US"/>
          </a:p>
          <a:p>
            <a:r>
              <a:rPr lang="en-US" b="1"/>
              <a:t>Keep Up With Us: Instagram &amp; Twitter- @asugoldenstorm, Email Us: @asugoldenstorm@gmail.com</a:t>
            </a:r>
            <a:br>
              <a:rPr lang="en-US"/>
            </a:br>
            <a:endParaRPr lang="en-US"/>
          </a:p>
        </p:txBody>
      </p:sp>
      <p:pic>
        <p:nvPicPr>
          <p:cNvPr id="6" name="Picture 8" descr="A picture containing text, graphics, graphic design, poster&#10;&#10;Description automatically generated">
            <a:extLst>
              <a:ext uri="{FF2B5EF4-FFF2-40B4-BE49-F238E27FC236}">
                <a16:creationId xmlns:a16="http://schemas.microsoft.com/office/drawing/2014/main" id="{BD335D2F-24E0-DCDE-D5B0-7093B4C9ED3E}"/>
              </a:ext>
            </a:extLst>
          </p:cNvPr>
          <p:cNvPicPr>
            <a:picLocks noChangeAspect="1"/>
          </p:cNvPicPr>
          <p:nvPr/>
        </p:nvPicPr>
        <p:blipFill>
          <a:blip r:embed="rId3"/>
          <a:stretch>
            <a:fillRect/>
          </a:stretch>
        </p:blipFill>
        <p:spPr>
          <a:xfrm>
            <a:off x="176213" y="438408"/>
            <a:ext cx="3433763" cy="3076058"/>
          </a:xfrm>
          <a:prstGeom prst="rect">
            <a:avLst/>
          </a:prstGeom>
        </p:spPr>
      </p:pic>
      <p:pic>
        <p:nvPicPr>
          <p:cNvPr id="9" name="Picture 9" descr="A group of people posing for a photo&#10;&#10;Description automatically generated">
            <a:extLst>
              <a:ext uri="{FF2B5EF4-FFF2-40B4-BE49-F238E27FC236}">
                <a16:creationId xmlns:a16="http://schemas.microsoft.com/office/drawing/2014/main" id="{291E4C30-19AA-3CE1-B851-EDD2CFD5CED7}"/>
              </a:ext>
            </a:extLst>
          </p:cNvPr>
          <p:cNvPicPr>
            <a:picLocks noChangeAspect="1"/>
          </p:cNvPicPr>
          <p:nvPr/>
        </p:nvPicPr>
        <p:blipFill>
          <a:blip r:embed="rId4"/>
          <a:stretch>
            <a:fillRect/>
          </a:stretch>
        </p:blipFill>
        <p:spPr>
          <a:xfrm>
            <a:off x="176213" y="3503558"/>
            <a:ext cx="3433762" cy="2672666"/>
          </a:xfrm>
          <a:prstGeom prst="rect">
            <a:avLst/>
          </a:prstGeom>
        </p:spPr>
      </p:pic>
    </p:spTree>
    <p:extLst>
      <p:ext uri="{BB962C8B-B14F-4D97-AF65-F5344CB8AC3E}">
        <p14:creationId xmlns:p14="http://schemas.microsoft.com/office/powerpoint/2010/main" val="2702100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2476500" y="366356"/>
            <a:ext cx="7239000" cy="923330"/>
          </a:xfrm>
          <a:prstGeom prst="rect">
            <a:avLst/>
          </a:prstGeom>
        </p:spPr>
        <p:txBody>
          <a:bodyPr wrap="square" lIns="91440" tIns="45720" rIns="91440" bIns="45720" anchor="t">
            <a:spAutoFit/>
          </a:bodyPr>
          <a:lstStyle/>
          <a:p>
            <a:pPr algn="ctr"/>
            <a:r>
              <a:rPr lang="en-US" b="1" u="sng">
                <a:solidFill>
                  <a:srgbClr val="163EF5"/>
                </a:solidFill>
                <a:latin typeface="Nunito"/>
              </a:rPr>
              <a:t>The Alpha Iota Chapter of Alpha Kappa Mu Honor Society</a:t>
            </a:r>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646331"/>
          </a:xfrm>
          <a:prstGeom prst="rect">
            <a:avLst/>
          </a:prstGeom>
        </p:spPr>
        <p:txBody>
          <a:bodyPr lIns="91440" tIns="45720" rIns="91440" bIns="45720" anchor="t">
            <a:spAutoFit/>
          </a:bodyPr>
          <a:lstStyle/>
          <a:p>
            <a:pPr algn="ctr"/>
            <a:r>
              <a:rPr lang="en-US" b="1">
                <a:solidFill>
                  <a:srgbClr val="FF0000"/>
                </a:solidFill>
                <a:latin typeface="Nunito"/>
              </a:rPr>
              <a:t>      </a:t>
            </a:r>
            <a:br>
              <a:rPr lang="en-US"/>
            </a:br>
            <a:endParaRPr lang="en-US">
              <a:cs typeface="Calibri"/>
            </a:endParaRPr>
          </a:p>
        </p:txBody>
      </p:sp>
      <p:sp>
        <p:nvSpPr>
          <p:cNvPr id="8" name="Rectangle 7">
            <a:extLst>
              <a:ext uri="{FF2B5EF4-FFF2-40B4-BE49-F238E27FC236}">
                <a16:creationId xmlns:a16="http://schemas.microsoft.com/office/drawing/2014/main" id="{8EA5E399-0017-40C6-9A5C-44D2D25A18A6}"/>
              </a:ext>
            </a:extLst>
          </p:cNvPr>
          <p:cNvSpPr/>
          <p:nvPr/>
        </p:nvSpPr>
        <p:spPr>
          <a:xfrm>
            <a:off x="4274459" y="839649"/>
            <a:ext cx="7653389" cy="5355312"/>
          </a:xfrm>
          <a:prstGeom prst="rect">
            <a:avLst/>
          </a:prstGeom>
        </p:spPr>
        <p:txBody>
          <a:bodyPr wrap="square" lIns="91440" tIns="45720" rIns="91440" bIns="45720" anchor="t">
            <a:spAutoFit/>
          </a:bodyPr>
          <a:lstStyle/>
          <a:p>
            <a:r>
              <a:rPr lang="en-US" b="1">
                <a:solidFill>
                  <a:srgbClr val="000000"/>
                </a:solidFill>
                <a:latin typeface="Calibri"/>
                <a:cs typeface="Calibri"/>
              </a:rPr>
              <a:t>Alias: </a:t>
            </a:r>
            <a:r>
              <a:rPr lang="en-US" b="1" err="1">
                <a:solidFill>
                  <a:srgbClr val="000000"/>
                </a:solidFill>
                <a:latin typeface="Calibri"/>
                <a:cs typeface="Calibri"/>
              </a:rPr>
              <a:t>AKMu</a:t>
            </a:r>
            <a:endParaRPr lang="en-US" err="1"/>
          </a:p>
          <a:p>
            <a:br>
              <a:rPr lang="en-US"/>
            </a:br>
            <a:r>
              <a:rPr lang="en-US" b="1">
                <a:solidFill>
                  <a:srgbClr val="000000"/>
                </a:solidFill>
                <a:latin typeface="Calibri"/>
                <a:cs typeface="Calibri"/>
              </a:rPr>
              <a:t>Chartered at ASU: N/A</a:t>
            </a:r>
            <a:endParaRPr lang="en-US">
              <a:latin typeface="Calibri"/>
              <a:cs typeface="Calibri"/>
            </a:endParaRPr>
          </a:p>
          <a:p>
            <a:br>
              <a:rPr lang="en-US"/>
            </a:br>
            <a:r>
              <a:rPr lang="en-US" b="1">
                <a:solidFill>
                  <a:srgbClr val="000000"/>
                </a:solidFill>
                <a:latin typeface="Calibri"/>
                <a:cs typeface="Calibri"/>
              </a:rPr>
              <a:t>Current President: Bethany Jackson</a:t>
            </a:r>
            <a:endParaRPr lang="en-US">
              <a:latin typeface="Calibri"/>
              <a:cs typeface="Calibri"/>
            </a:endParaRPr>
          </a:p>
          <a:p>
            <a:r>
              <a:rPr lang="en-US" b="1">
                <a:solidFill>
                  <a:srgbClr val="000000"/>
                </a:solidFill>
                <a:latin typeface="Calibri"/>
                <a:cs typeface="Calibri"/>
              </a:rPr>
              <a:t>Current Advisor (s)</a:t>
            </a:r>
            <a:r>
              <a:rPr lang="en-US">
                <a:solidFill>
                  <a:srgbClr val="000000"/>
                </a:solidFill>
                <a:latin typeface="Calibri"/>
                <a:cs typeface="Calibri"/>
              </a:rPr>
              <a:t>: Dr. Kenya Lemon, Prof. Brandon Henry</a:t>
            </a:r>
            <a:endParaRPr lang="en-US">
              <a:latin typeface="Calibri"/>
              <a:cs typeface="Calibri"/>
            </a:endParaRPr>
          </a:p>
          <a:p>
            <a:br>
              <a:rPr lang="en-US"/>
            </a:br>
            <a:r>
              <a:rPr lang="en-US" b="1">
                <a:solidFill>
                  <a:srgbClr val="000000"/>
                </a:solidFill>
                <a:latin typeface="Calibri"/>
                <a:cs typeface="Calibri"/>
              </a:rPr>
              <a:t>Mission: The </a:t>
            </a:r>
            <a:r>
              <a:rPr lang="en-US" b="1" err="1">
                <a:solidFill>
                  <a:srgbClr val="000000"/>
                </a:solidFill>
                <a:latin typeface="Calibri"/>
                <a:cs typeface="Calibri"/>
              </a:rPr>
              <a:t>AKMu</a:t>
            </a:r>
            <a:r>
              <a:rPr lang="en-US" b="1">
                <a:solidFill>
                  <a:srgbClr val="000000"/>
                </a:solidFill>
                <a:latin typeface="Calibri"/>
                <a:cs typeface="Calibri"/>
              </a:rPr>
              <a:t> honor society serves to promote high scholarship achievement and prepare juniors and seniors for the furthering of their livelihood and scholarly endeavors</a:t>
            </a:r>
            <a:endParaRPr lang="en-US" b="1">
              <a:cs typeface="Calibri"/>
            </a:endParaRPr>
          </a:p>
          <a:p>
            <a:endParaRPr lang="en-US"/>
          </a:p>
          <a:p>
            <a:r>
              <a:rPr lang="en-US" b="1">
                <a:solidFill>
                  <a:srgbClr val="000000"/>
                </a:solidFill>
                <a:latin typeface="Calibri"/>
                <a:cs typeface="Calibri"/>
              </a:rPr>
              <a:t>Signature Events: Campus Midterm Give Back, Toys 4 Tots</a:t>
            </a:r>
            <a:endParaRPr lang="en-US">
              <a:latin typeface="Calibri"/>
              <a:cs typeface="Calibri"/>
            </a:endParaRPr>
          </a:p>
          <a:p>
            <a:br>
              <a:rPr lang="en-US"/>
            </a:br>
            <a:r>
              <a:rPr lang="en-US" b="1">
                <a:solidFill>
                  <a:srgbClr val="000000"/>
                </a:solidFill>
                <a:latin typeface="Calibri"/>
                <a:cs typeface="Calibri"/>
              </a:rPr>
              <a:t>Membership Requirements: Scholars must be a junior or senior, with a 3.3 minimum GPA, and display leadership skills and good character</a:t>
            </a:r>
            <a:endParaRPr lang="en-US">
              <a:latin typeface="Calibri"/>
              <a:cs typeface="Calibri"/>
            </a:endParaRPr>
          </a:p>
          <a:p>
            <a:endParaRPr lang="en-US"/>
          </a:p>
          <a:p>
            <a:r>
              <a:rPr lang="en-US" b="1"/>
              <a:t>Keep Up With Us: Instagram &amp; Twitter- akmu_1903, Website- alphakappamu.org</a:t>
            </a:r>
            <a:br>
              <a:rPr lang="en-US"/>
            </a:br>
            <a:endParaRPr lang="en-US"/>
          </a:p>
        </p:txBody>
      </p:sp>
      <p:pic>
        <p:nvPicPr>
          <p:cNvPr id="6" name="Picture 8" descr="A picture containing symbol, emblem, circle, logo&#10;&#10;Description automatically generated">
            <a:extLst>
              <a:ext uri="{FF2B5EF4-FFF2-40B4-BE49-F238E27FC236}">
                <a16:creationId xmlns:a16="http://schemas.microsoft.com/office/drawing/2014/main" id="{4FB8C7B2-935D-B9FD-1F4D-3F661A80AE74}"/>
              </a:ext>
            </a:extLst>
          </p:cNvPr>
          <p:cNvPicPr>
            <a:picLocks noChangeAspect="1"/>
          </p:cNvPicPr>
          <p:nvPr/>
        </p:nvPicPr>
        <p:blipFill>
          <a:blip r:embed="rId3"/>
          <a:stretch>
            <a:fillRect/>
          </a:stretch>
        </p:blipFill>
        <p:spPr>
          <a:xfrm>
            <a:off x="1047630" y="840237"/>
            <a:ext cx="2578100" cy="2590800"/>
          </a:xfrm>
          <a:prstGeom prst="rect">
            <a:avLst/>
          </a:prstGeom>
        </p:spPr>
      </p:pic>
      <p:pic>
        <p:nvPicPr>
          <p:cNvPr id="9" name="Picture 9">
            <a:extLst>
              <a:ext uri="{FF2B5EF4-FFF2-40B4-BE49-F238E27FC236}">
                <a16:creationId xmlns:a16="http://schemas.microsoft.com/office/drawing/2014/main" id="{46FF52CC-705D-CE86-2B78-2FFD3596F37A}"/>
              </a:ext>
            </a:extLst>
          </p:cNvPr>
          <p:cNvPicPr>
            <a:picLocks noChangeAspect="1"/>
          </p:cNvPicPr>
          <p:nvPr/>
        </p:nvPicPr>
        <p:blipFill rotWithShape="1">
          <a:blip r:embed="rId4"/>
          <a:srcRect l="-315" t="10920" r="9373" b="12644"/>
          <a:stretch/>
        </p:blipFill>
        <p:spPr>
          <a:xfrm rot="-5400000">
            <a:off x="1366141" y="2881985"/>
            <a:ext cx="2042672" cy="3778256"/>
          </a:xfrm>
          <a:prstGeom prst="rect">
            <a:avLst/>
          </a:prstGeom>
        </p:spPr>
      </p:pic>
    </p:spTree>
    <p:extLst>
      <p:ext uri="{BB962C8B-B14F-4D97-AF65-F5344CB8AC3E}">
        <p14:creationId xmlns:p14="http://schemas.microsoft.com/office/powerpoint/2010/main" val="2788237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923330"/>
          </a:xfrm>
          <a:prstGeom prst="rect">
            <a:avLst/>
          </a:prstGeom>
        </p:spPr>
        <p:txBody>
          <a:bodyPr lIns="91440" tIns="45720" rIns="91440" bIns="45720" anchor="t">
            <a:spAutoFit/>
          </a:bodyPr>
          <a:lstStyle/>
          <a:p>
            <a:pPr algn="ctr"/>
            <a:endParaRPr lang="en-US" b="1">
              <a:solidFill>
                <a:srgbClr val="163EF5"/>
              </a:solidFill>
              <a:latin typeface="Nunito"/>
            </a:endParaRPr>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p>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797353" y="806958"/>
            <a:ext cx="7814477" cy="5386090"/>
          </a:xfrm>
          <a:prstGeom prst="rect">
            <a:avLst/>
          </a:prstGeom>
        </p:spPr>
        <p:txBody>
          <a:bodyPr wrap="square" lIns="91440" tIns="45720" rIns="91440" bIns="45720" anchor="t">
            <a:spAutoFit/>
          </a:bodyPr>
          <a:lstStyle/>
          <a:p>
            <a:r>
              <a:rPr lang="en-US" sz="1600" b="1">
                <a:solidFill>
                  <a:srgbClr val="000000"/>
                </a:solidFill>
                <a:latin typeface="Calibri"/>
                <a:cs typeface="Calibri"/>
              </a:rPr>
              <a:t>Alias: </a:t>
            </a:r>
            <a:r>
              <a:rPr lang="en-US" sz="1600">
                <a:solidFill>
                  <a:srgbClr val="000000"/>
                </a:solidFill>
                <a:latin typeface="Calibri"/>
                <a:cs typeface="Calibri"/>
              </a:rPr>
              <a:t>MAPS</a:t>
            </a:r>
          </a:p>
          <a:p>
            <a:r>
              <a:rPr lang="en-US" sz="1600" b="1">
                <a:solidFill>
                  <a:srgbClr val="000000"/>
                </a:solidFill>
                <a:latin typeface="Calibri"/>
                <a:cs typeface="Calibri"/>
              </a:rPr>
              <a:t>Chartered  at ASU:</a:t>
            </a:r>
            <a:endParaRPr lang="en-US" sz="1600">
              <a:latin typeface="Calibri"/>
              <a:ea typeface="Calibri"/>
              <a:cs typeface="Calibri"/>
            </a:endParaRPr>
          </a:p>
          <a:p>
            <a:br>
              <a:rPr lang="en-US" sz="1600"/>
            </a:br>
            <a:r>
              <a:rPr lang="en-US" sz="1600" b="1">
                <a:solidFill>
                  <a:srgbClr val="000000"/>
                </a:solidFill>
                <a:latin typeface="Calibri"/>
                <a:cs typeface="Calibri"/>
              </a:rPr>
              <a:t>Current President: </a:t>
            </a:r>
            <a:r>
              <a:rPr lang="en-US" sz="1600">
                <a:solidFill>
                  <a:srgbClr val="000000"/>
                </a:solidFill>
                <a:latin typeface="Calibri"/>
                <a:cs typeface="Calibri"/>
              </a:rPr>
              <a:t>Sonya Whitaker</a:t>
            </a:r>
          </a:p>
          <a:p>
            <a:r>
              <a:rPr lang="en-US" sz="1600" b="1">
                <a:solidFill>
                  <a:srgbClr val="000000"/>
                </a:solidFill>
                <a:latin typeface="Calibri"/>
                <a:cs typeface="Calibri"/>
              </a:rPr>
              <a:t>Current Advisor (s)</a:t>
            </a:r>
            <a:r>
              <a:rPr lang="en-US" sz="1600">
                <a:solidFill>
                  <a:srgbClr val="000000"/>
                </a:solidFill>
                <a:latin typeface="Calibri"/>
                <a:cs typeface="Calibri"/>
              </a:rPr>
              <a:t>: Dr. John L. Williams</a:t>
            </a:r>
            <a:endParaRPr lang="en-US" sz="1600">
              <a:solidFill>
                <a:srgbClr val="000000"/>
              </a:solidFill>
              <a:latin typeface="Calibri"/>
              <a:ea typeface="Calibri"/>
              <a:cs typeface="Calibri"/>
            </a:endParaRPr>
          </a:p>
          <a:p>
            <a:br>
              <a:rPr lang="en-US" sz="1600"/>
            </a:br>
            <a:r>
              <a:rPr lang="en-US" sz="1600" b="1">
                <a:solidFill>
                  <a:srgbClr val="000000"/>
                </a:solidFill>
                <a:latin typeface="Calibri"/>
                <a:cs typeface="Calibri"/>
              </a:rPr>
              <a:t>Mission: </a:t>
            </a:r>
            <a:endParaRPr lang="en-US" sz="1600">
              <a:cs typeface="Calibri"/>
            </a:endParaRPr>
          </a:p>
          <a:p>
            <a:r>
              <a:rPr lang="en-US" sz="1600">
                <a:ea typeface="+mn-lt"/>
                <a:cs typeface="+mn-lt"/>
              </a:rPr>
              <a:t>The Minority Association of Premedical Students (MAPS) is committed to supporting current and future underrepresented minority medical students, addressing the needs of underserved communities, and increasing the number of clinically excellent, culturally competent and socially conscious physicians.</a:t>
            </a:r>
            <a:br>
              <a:rPr lang="en-US" sz="1600"/>
            </a:br>
            <a:endParaRPr lang="en-US" sz="1600">
              <a:ea typeface="Calibri"/>
              <a:cs typeface="Calibri"/>
            </a:endParaRPr>
          </a:p>
          <a:p>
            <a:r>
              <a:rPr lang="en-US" sz="1600" b="1">
                <a:solidFill>
                  <a:srgbClr val="000000"/>
                </a:solidFill>
                <a:latin typeface="Calibri"/>
                <a:cs typeface="Calibri"/>
              </a:rPr>
              <a:t>Signature Events: </a:t>
            </a:r>
            <a:r>
              <a:rPr lang="en-US" sz="1600">
                <a:ea typeface="+mn-lt"/>
                <a:cs typeface="+mn-lt"/>
              </a:rPr>
              <a:t>Health Fair Day:  CPR training, Suture Event, and vitals training</a:t>
            </a:r>
            <a:endParaRPr lang="en-US" sz="1600">
              <a:latin typeface="Calibri"/>
              <a:ea typeface="Calibri"/>
              <a:cs typeface="Calibri"/>
            </a:endParaRPr>
          </a:p>
          <a:p>
            <a:br>
              <a:rPr lang="en-US" sz="1600"/>
            </a:br>
            <a:r>
              <a:rPr lang="en-US" sz="1600" b="1">
                <a:solidFill>
                  <a:srgbClr val="000000"/>
                </a:solidFill>
                <a:latin typeface="Calibri"/>
                <a:cs typeface="Calibri"/>
              </a:rPr>
              <a:t>Membership Requirements:</a:t>
            </a:r>
            <a:endParaRPr lang="en-US" sz="1600">
              <a:latin typeface="Calibri"/>
              <a:cs typeface="Calibri"/>
            </a:endParaRPr>
          </a:p>
          <a:p>
            <a:r>
              <a:rPr lang="en-US" sz="1400">
                <a:ea typeface="+mn-lt"/>
                <a:cs typeface="+mn-lt"/>
              </a:rPr>
              <a:t>The Members of MAPS shall be any premedical student.  Any undergraduate or graduate allied health student, health professions student or anyone who is interested in the mission and understands the purpose MAPS. Such membership shall be granted, upon payment of prescribed dues, to any student belonging to the aforementioned categories who recognizes the need for existence of the MAPS, and who believes in the ideas, aims and purposes upon which it was founded.</a:t>
            </a:r>
            <a:endParaRPr lang="en-US" sz="1400">
              <a:ea typeface="Calibri"/>
              <a:cs typeface="Calibri"/>
            </a:endParaRPr>
          </a:p>
          <a:p>
            <a:r>
              <a:rPr lang="en-US" sz="1600" b="1"/>
              <a:t>Keep Up With Us: @asu.maps on Instagram</a:t>
            </a:r>
            <a:br>
              <a:rPr lang="en-US"/>
            </a:br>
            <a:endParaRPr lang="en-US"/>
          </a:p>
        </p:txBody>
      </p:sp>
      <p:sp>
        <p:nvSpPr>
          <p:cNvPr id="6" name="TextBox 5">
            <a:extLst>
              <a:ext uri="{FF2B5EF4-FFF2-40B4-BE49-F238E27FC236}">
                <a16:creationId xmlns:a16="http://schemas.microsoft.com/office/drawing/2014/main" id="{FBAA74F6-1AAC-4953-5A31-56DC10274FC8}"/>
              </a:ext>
            </a:extLst>
          </p:cNvPr>
          <p:cNvSpPr txBox="1"/>
          <p:nvPr/>
        </p:nvSpPr>
        <p:spPr>
          <a:xfrm>
            <a:off x="2496552" y="20053"/>
            <a:ext cx="70865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a:solidFill>
                  <a:srgbClr val="0033A0"/>
                </a:solidFill>
                <a:ea typeface="+mn-lt"/>
                <a:cs typeface="+mn-lt"/>
              </a:rPr>
              <a:t>Minority Association of Premedical Students</a:t>
            </a:r>
            <a:endParaRPr lang="en-US" sz="2800" u="sng">
              <a:solidFill>
                <a:srgbClr val="0033A0"/>
              </a:solidFill>
              <a:ea typeface="Calibri"/>
              <a:cs typeface="Calibri"/>
            </a:endParaRPr>
          </a:p>
        </p:txBody>
      </p:sp>
      <p:pic>
        <p:nvPicPr>
          <p:cNvPr id="9" name="Picture 9">
            <a:extLst>
              <a:ext uri="{FF2B5EF4-FFF2-40B4-BE49-F238E27FC236}">
                <a16:creationId xmlns:a16="http://schemas.microsoft.com/office/drawing/2014/main" id="{CA067448-8D82-BD6E-97A4-F9FA20344804}"/>
              </a:ext>
            </a:extLst>
          </p:cNvPr>
          <p:cNvPicPr>
            <a:picLocks noChangeAspect="1"/>
          </p:cNvPicPr>
          <p:nvPr/>
        </p:nvPicPr>
        <p:blipFill>
          <a:blip r:embed="rId3"/>
          <a:stretch>
            <a:fillRect/>
          </a:stretch>
        </p:blipFill>
        <p:spPr>
          <a:xfrm>
            <a:off x="484522" y="432301"/>
            <a:ext cx="2212640" cy="2203449"/>
          </a:xfrm>
          <a:prstGeom prst="rect">
            <a:avLst/>
          </a:prstGeom>
        </p:spPr>
      </p:pic>
      <p:pic>
        <p:nvPicPr>
          <p:cNvPr id="10" name="Picture 10" descr="A group of people posing for a photo&#10;&#10;Description automatically generated">
            <a:extLst>
              <a:ext uri="{FF2B5EF4-FFF2-40B4-BE49-F238E27FC236}">
                <a16:creationId xmlns:a16="http://schemas.microsoft.com/office/drawing/2014/main" id="{1B97C2EA-12C5-E3EA-AB86-7C9D1B8DAC33}"/>
              </a:ext>
            </a:extLst>
          </p:cNvPr>
          <p:cNvPicPr>
            <a:picLocks noChangeAspect="1"/>
          </p:cNvPicPr>
          <p:nvPr/>
        </p:nvPicPr>
        <p:blipFill>
          <a:blip r:embed="rId4"/>
          <a:stretch>
            <a:fillRect/>
          </a:stretch>
        </p:blipFill>
        <p:spPr>
          <a:xfrm>
            <a:off x="139032" y="2683347"/>
            <a:ext cx="3344779" cy="3336149"/>
          </a:xfrm>
          <a:prstGeom prst="rect">
            <a:avLst/>
          </a:prstGeom>
        </p:spPr>
      </p:pic>
    </p:spTree>
    <p:extLst>
      <p:ext uri="{BB962C8B-B14F-4D97-AF65-F5344CB8AC3E}">
        <p14:creationId xmlns:p14="http://schemas.microsoft.com/office/powerpoint/2010/main" val="1707153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923330"/>
          </a:xfrm>
          <a:prstGeom prst="rect">
            <a:avLst/>
          </a:prstGeom>
        </p:spPr>
        <p:txBody>
          <a:bodyPr>
            <a:spAutoFit/>
          </a:bodyPr>
          <a:lstStyle/>
          <a:p>
            <a:pPr algn="ctr"/>
            <a:r>
              <a:rPr lang="en-US" b="1">
                <a:solidFill>
                  <a:srgbClr val="163EF5"/>
                </a:solidFill>
                <a:latin typeface="Nunito" panose="020B0604020202020204" charset="0"/>
              </a:rPr>
              <a:t>Student Activities Advisory Board</a:t>
            </a:r>
            <a:endParaRPr lang="en-US"/>
          </a:p>
          <a:p>
            <a:br>
              <a:rPr lang="en-US"/>
            </a:br>
            <a:endParaRPr lang="en-US"/>
          </a:p>
        </p:txBody>
      </p:sp>
      <p:pic>
        <p:nvPicPr>
          <p:cNvPr id="1026" name="Picture 2" descr="https://lh3.googleusercontent.com/-5v0RG8_VUqj885K81Fr4D4QQ_FlnmMLmp_Iw_XCgbprGoEqu-jNlrT_4qTwt_MCrq177K1GflvbLMQYmTe74SJPUxgQMxETHFKhSWhfe6qe4m-DZvv30dHXLBVFnba8W8ElYdPNIINHTfbxJImKBSS9YA=s2048">
            <a:extLst>
              <a:ext uri="{FF2B5EF4-FFF2-40B4-BE49-F238E27FC236}">
                <a16:creationId xmlns:a16="http://schemas.microsoft.com/office/drawing/2014/main" id="{E8989CE2-D2CA-4255-B681-47C01DC582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805" b="22012"/>
          <a:stretch/>
        </p:blipFill>
        <p:spPr bwMode="auto">
          <a:xfrm>
            <a:off x="739976" y="1234727"/>
            <a:ext cx="2613408" cy="12853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EA5E399-0017-40C6-9A5C-44D2D25A18A6}"/>
              </a:ext>
            </a:extLst>
          </p:cNvPr>
          <p:cNvSpPr/>
          <p:nvPr/>
        </p:nvSpPr>
        <p:spPr>
          <a:xfrm>
            <a:off x="3956959" y="1284149"/>
            <a:ext cx="3703689" cy="5078313"/>
          </a:xfrm>
          <a:prstGeom prst="rect">
            <a:avLst/>
          </a:prstGeom>
        </p:spPr>
        <p:txBody>
          <a:bodyPr wrap="square">
            <a:spAutoFit/>
          </a:bodyPr>
          <a:lstStyle/>
          <a:p>
            <a:r>
              <a:rPr lang="en-US" b="1">
                <a:solidFill>
                  <a:srgbClr val="000000"/>
                </a:solidFill>
                <a:latin typeface="Calibri" panose="020F0502020204030204" pitchFamily="34" charset="0"/>
              </a:rPr>
              <a:t>Alias:</a:t>
            </a:r>
            <a:endParaRPr lang="en-US"/>
          </a:p>
          <a:p>
            <a:br>
              <a:rPr lang="en-US"/>
            </a:br>
            <a:r>
              <a:rPr lang="en-US" b="1">
                <a:solidFill>
                  <a:srgbClr val="000000"/>
                </a:solidFill>
                <a:latin typeface="Calibri" panose="020F0502020204030204" pitchFamily="34" charset="0"/>
              </a:rPr>
              <a:t>Chartered  at ASU:</a:t>
            </a:r>
            <a:endParaRPr lang="en-US"/>
          </a:p>
          <a:p>
            <a:br>
              <a:rPr lang="en-US"/>
            </a:br>
            <a:r>
              <a:rPr lang="en-US" b="1">
                <a:solidFill>
                  <a:srgbClr val="000000"/>
                </a:solidFill>
                <a:latin typeface="Calibri" panose="020F0502020204030204" pitchFamily="34" charset="0"/>
              </a:rPr>
              <a:t>Current President:</a:t>
            </a:r>
            <a:endParaRPr lang="en-US"/>
          </a:p>
          <a:p>
            <a:r>
              <a:rPr lang="en-US" b="1">
                <a:solidFill>
                  <a:srgbClr val="000000"/>
                </a:solidFill>
                <a:latin typeface="Calibri" panose="020F0502020204030204" pitchFamily="34" charset="0"/>
              </a:rPr>
              <a:t>Current Advisor (s)</a:t>
            </a:r>
            <a:r>
              <a:rPr lang="en-US">
                <a:solidFill>
                  <a:srgbClr val="000000"/>
                </a:solidFill>
                <a:latin typeface="Calibri" panose="020F0502020204030204" pitchFamily="34" charset="0"/>
              </a:rPr>
              <a:t>:</a:t>
            </a:r>
            <a:endParaRPr lang="en-US"/>
          </a:p>
          <a:p>
            <a:br>
              <a:rPr lang="en-US"/>
            </a:br>
            <a:r>
              <a:rPr lang="en-US" b="1">
                <a:solidFill>
                  <a:srgbClr val="000000"/>
                </a:solidFill>
                <a:latin typeface="Calibri" panose="020F0502020204030204" pitchFamily="34" charset="0"/>
              </a:rPr>
              <a:t>Mission: </a:t>
            </a:r>
            <a:endParaRPr lang="en-US"/>
          </a:p>
          <a:p>
            <a:br>
              <a:rPr lang="en-US"/>
            </a:br>
            <a:endParaRPr lang="en-US"/>
          </a:p>
          <a:p>
            <a:endParaRPr lang="en-US" b="1">
              <a:solidFill>
                <a:srgbClr val="000000"/>
              </a:solidFill>
              <a:latin typeface="Calibri" panose="020F0502020204030204" pitchFamily="34" charset="0"/>
            </a:endParaRPr>
          </a:p>
          <a:p>
            <a:r>
              <a:rPr lang="en-US" b="1">
                <a:solidFill>
                  <a:srgbClr val="000000"/>
                </a:solidFill>
                <a:latin typeface="Calibri" panose="020F0502020204030204" pitchFamily="34" charset="0"/>
              </a:rPr>
              <a:t>Signature Events:</a:t>
            </a:r>
            <a:endParaRPr lang="en-US"/>
          </a:p>
          <a:p>
            <a:br>
              <a:rPr lang="en-US"/>
            </a:br>
            <a:r>
              <a:rPr lang="en-US" b="1">
                <a:solidFill>
                  <a:srgbClr val="000000"/>
                </a:solidFill>
                <a:latin typeface="Calibri" panose="020F0502020204030204" pitchFamily="34" charset="0"/>
              </a:rPr>
              <a:t>Membership Requirements:</a:t>
            </a:r>
            <a:endParaRPr lang="en-US"/>
          </a:p>
          <a:p>
            <a:endParaRPr lang="en-US"/>
          </a:p>
          <a:p>
            <a:endParaRPr lang="en-US"/>
          </a:p>
          <a:p>
            <a:r>
              <a:rPr lang="en-US" b="1"/>
              <a:t>Keep Up With Us:</a:t>
            </a:r>
            <a:br>
              <a:rPr lang="en-US"/>
            </a:br>
            <a:endParaRPr lang="en-US"/>
          </a:p>
        </p:txBody>
      </p:sp>
      <p:sp>
        <p:nvSpPr>
          <p:cNvPr id="10" name="Rectangle 9">
            <a:extLst>
              <a:ext uri="{FF2B5EF4-FFF2-40B4-BE49-F238E27FC236}">
                <a16:creationId xmlns:a16="http://schemas.microsoft.com/office/drawing/2014/main" id="{24039721-0B58-4E3B-A40B-962970F79067}"/>
              </a:ext>
            </a:extLst>
          </p:cNvPr>
          <p:cNvSpPr/>
          <p:nvPr/>
        </p:nvSpPr>
        <p:spPr>
          <a:xfrm>
            <a:off x="5880417" y="1247057"/>
            <a:ext cx="679930" cy="369332"/>
          </a:xfrm>
          <a:prstGeom prst="rect">
            <a:avLst/>
          </a:prstGeom>
        </p:spPr>
        <p:txBody>
          <a:bodyPr wrap="none">
            <a:spAutoFit/>
          </a:bodyPr>
          <a:lstStyle/>
          <a:p>
            <a:r>
              <a:rPr lang="en-US">
                <a:solidFill>
                  <a:srgbClr val="000000"/>
                </a:solidFill>
                <a:latin typeface="Calibri" panose="020F0502020204030204" pitchFamily="34" charset="0"/>
              </a:rPr>
              <a:t>SAAB</a:t>
            </a:r>
            <a:endParaRPr lang="en-US"/>
          </a:p>
        </p:txBody>
      </p:sp>
      <p:sp>
        <p:nvSpPr>
          <p:cNvPr id="11" name="Rectangle 10">
            <a:extLst>
              <a:ext uri="{FF2B5EF4-FFF2-40B4-BE49-F238E27FC236}">
                <a16:creationId xmlns:a16="http://schemas.microsoft.com/office/drawing/2014/main" id="{DA8EDB45-956E-4DE9-ABBD-2A1F99FC8895}"/>
              </a:ext>
            </a:extLst>
          </p:cNvPr>
          <p:cNvSpPr/>
          <p:nvPr/>
        </p:nvSpPr>
        <p:spPr>
          <a:xfrm>
            <a:off x="5892453" y="1877764"/>
            <a:ext cx="6096000" cy="923330"/>
          </a:xfrm>
          <a:prstGeom prst="rect">
            <a:avLst/>
          </a:prstGeom>
        </p:spPr>
        <p:txBody>
          <a:bodyPr>
            <a:spAutoFit/>
          </a:bodyPr>
          <a:lstStyle/>
          <a:p>
            <a:r>
              <a:rPr lang="en-US">
                <a:solidFill>
                  <a:srgbClr val="000000"/>
                </a:solidFill>
                <a:latin typeface="Calibri" panose="020F0502020204030204" pitchFamily="34" charset="0"/>
              </a:rPr>
              <a:t>1903</a:t>
            </a:r>
            <a:endParaRPr lang="en-US"/>
          </a:p>
          <a:p>
            <a:br>
              <a:rPr lang="en-US"/>
            </a:br>
            <a:endParaRPr lang="en-US"/>
          </a:p>
        </p:txBody>
      </p:sp>
      <p:sp>
        <p:nvSpPr>
          <p:cNvPr id="12" name="Rectangle 11">
            <a:extLst>
              <a:ext uri="{FF2B5EF4-FFF2-40B4-BE49-F238E27FC236}">
                <a16:creationId xmlns:a16="http://schemas.microsoft.com/office/drawing/2014/main" id="{ECC772EE-6E66-479E-9C86-6D43177FD6CE}"/>
              </a:ext>
            </a:extLst>
          </p:cNvPr>
          <p:cNvSpPr/>
          <p:nvPr/>
        </p:nvSpPr>
        <p:spPr>
          <a:xfrm>
            <a:off x="5889995" y="2343438"/>
            <a:ext cx="1529586" cy="369332"/>
          </a:xfrm>
          <a:prstGeom prst="rect">
            <a:avLst/>
          </a:prstGeom>
        </p:spPr>
        <p:txBody>
          <a:bodyPr wrap="none">
            <a:spAutoFit/>
          </a:bodyPr>
          <a:lstStyle/>
          <a:p>
            <a:r>
              <a:rPr lang="en-US">
                <a:solidFill>
                  <a:srgbClr val="000000"/>
                </a:solidFill>
                <a:latin typeface="Calibri" panose="020F0502020204030204" pitchFamily="34" charset="0"/>
              </a:rPr>
              <a:t>Jade Woodard</a:t>
            </a:r>
            <a:endParaRPr lang="en-US"/>
          </a:p>
        </p:txBody>
      </p:sp>
      <p:sp>
        <p:nvSpPr>
          <p:cNvPr id="13" name="Rectangle 12">
            <a:extLst>
              <a:ext uri="{FF2B5EF4-FFF2-40B4-BE49-F238E27FC236}">
                <a16:creationId xmlns:a16="http://schemas.microsoft.com/office/drawing/2014/main" id="{73AA5FC7-94F2-42CD-A0D6-D5421249A876}"/>
              </a:ext>
            </a:extLst>
          </p:cNvPr>
          <p:cNvSpPr/>
          <p:nvPr/>
        </p:nvSpPr>
        <p:spPr>
          <a:xfrm>
            <a:off x="5880417" y="2719280"/>
            <a:ext cx="3514808" cy="369332"/>
          </a:xfrm>
          <a:prstGeom prst="rect">
            <a:avLst/>
          </a:prstGeom>
        </p:spPr>
        <p:txBody>
          <a:bodyPr wrap="none">
            <a:spAutoFit/>
          </a:bodyPr>
          <a:lstStyle/>
          <a:p>
            <a:r>
              <a:rPr lang="en-US">
                <a:solidFill>
                  <a:srgbClr val="000000"/>
                </a:solidFill>
                <a:latin typeface="Calibri" panose="020F0502020204030204" pitchFamily="34" charset="0"/>
              </a:rPr>
              <a:t>Venessa McKinney, Brian Covington</a:t>
            </a:r>
            <a:endParaRPr lang="en-US"/>
          </a:p>
        </p:txBody>
      </p:sp>
      <p:sp>
        <p:nvSpPr>
          <p:cNvPr id="14" name="Rectangle 13">
            <a:extLst>
              <a:ext uri="{FF2B5EF4-FFF2-40B4-BE49-F238E27FC236}">
                <a16:creationId xmlns:a16="http://schemas.microsoft.com/office/drawing/2014/main" id="{0C6E82BA-3ACD-4952-A636-4B42A46F6C5D}"/>
              </a:ext>
            </a:extLst>
          </p:cNvPr>
          <p:cNvSpPr/>
          <p:nvPr/>
        </p:nvSpPr>
        <p:spPr>
          <a:xfrm>
            <a:off x="5930535" y="3122874"/>
            <a:ext cx="6096000" cy="1169551"/>
          </a:xfrm>
          <a:prstGeom prst="rect">
            <a:avLst/>
          </a:prstGeom>
        </p:spPr>
        <p:txBody>
          <a:bodyPr>
            <a:spAutoFit/>
          </a:bodyPr>
          <a:lstStyle/>
          <a:p>
            <a:r>
              <a:rPr lang="en-US" sz="1400">
                <a:solidFill>
                  <a:srgbClr val="333333"/>
                </a:solidFill>
                <a:latin typeface="Arial" panose="020B0604020202020204" pitchFamily="34" charset="0"/>
              </a:rPr>
              <a:t>The Student Activities Advisory Board at Albany State University is a branch of the Office of Student Engagement. Its mission is to provide cultural, social, civic and recreational outlets for the student body.  This group also complements those educational goals and values of the University and the Office of Student Engagement.</a:t>
            </a:r>
            <a:endParaRPr lang="en-US" sz="1400"/>
          </a:p>
        </p:txBody>
      </p:sp>
      <p:sp>
        <p:nvSpPr>
          <p:cNvPr id="15" name="Rectangle 14">
            <a:extLst>
              <a:ext uri="{FF2B5EF4-FFF2-40B4-BE49-F238E27FC236}">
                <a16:creationId xmlns:a16="http://schemas.microsoft.com/office/drawing/2014/main" id="{25092D5A-F732-481E-A120-09E811DC8FBC}"/>
              </a:ext>
            </a:extLst>
          </p:cNvPr>
          <p:cNvSpPr/>
          <p:nvPr/>
        </p:nvSpPr>
        <p:spPr>
          <a:xfrm>
            <a:off x="5990125" y="4312693"/>
            <a:ext cx="5087868" cy="307777"/>
          </a:xfrm>
          <a:prstGeom prst="rect">
            <a:avLst/>
          </a:prstGeom>
        </p:spPr>
        <p:txBody>
          <a:bodyPr wrap="none">
            <a:spAutoFit/>
          </a:bodyPr>
          <a:lstStyle/>
          <a:p>
            <a:r>
              <a:rPr lang="en-US" sz="1400">
                <a:solidFill>
                  <a:srgbClr val="333333"/>
                </a:solidFill>
                <a:latin typeface="Arial" panose="020B0604020202020204" pitchFamily="34" charset="0"/>
              </a:rPr>
              <a:t>Buck Back Weeks, Homecoming, Student Appreciation Week </a:t>
            </a:r>
            <a:endParaRPr lang="en-US" sz="1400"/>
          </a:p>
        </p:txBody>
      </p:sp>
      <p:sp>
        <p:nvSpPr>
          <p:cNvPr id="16" name="Rectangle 15">
            <a:extLst>
              <a:ext uri="{FF2B5EF4-FFF2-40B4-BE49-F238E27FC236}">
                <a16:creationId xmlns:a16="http://schemas.microsoft.com/office/drawing/2014/main" id="{1CB4A8F8-839E-442C-9466-97DD82D3BD81}"/>
              </a:ext>
            </a:extLst>
          </p:cNvPr>
          <p:cNvSpPr/>
          <p:nvPr/>
        </p:nvSpPr>
        <p:spPr>
          <a:xfrm>
            <a:off x="6612047" y="4728505"/>
            <a:ext cx="5285428" cy="954107"/>
          </a:xfrm>
          <a:prstGeom prst="rect">
            <a:avLst/>
          </a:prstGeom>
        </p:spPr>
        <p:txBody>
          <a:bodyPr wrap="square">
            <a:spAutoFit/>
          </a:bodyPr>
          <a:lstStyle/>
          <a:p>
            <a:pPr algn="just"/>
            <a:r>
              <a:rPr lang="en-US" sz="1400">
                <a:solidFill>
                  <a:srgbClr val="333333"/>
                </a:solidFill>
                <a:latin typeface="Arial" panose="020B0604020202020204" pitchFamily="34" charset="0"/>
              </a:rPr>
              <a:t>SAAB hosts information sessions twice an academic year. SAAB elects to accepts members on an as needed basis. At minimum candidates for membership should possess at 3.0 GPA on all coursework and be in good standing with the university.</a:t>
            </a:r>
            <a:endParaRPr lang="en-US" sz="1400"/>
          </a:p>
        </p:txBody>
      </p:sp>
      <p:sp>
        <p:nvSpPr>
          <p:cNvPr id="17" name="Rectangle 16">
            <a:extLst>
              <a:ext uri="{FF2B5EF4-FFF2-40B4-BE49-F238E27FC236}">
                <a16:creationId xmlns:a16="http://schemas.microsoft.com/office/drawing/2014/main" id="{82F6A8E1-382F-4D14-9696-1BE8AB11D4A7}"/>
              </a:ext>
            </a:extLst>
          </p:cNvPr>
          <p:cNvSpPr/>
          <p:nvPr/>
        </p:nvSpPr>
        <p:spPr>
          <a:xfrm>
            <a:off x="5817390" y="5710756"/>
            <a:ext cx="2679067" cy="369332"/>
          </a:xfrm>
          <a:prstGeom prst="rect">
            <a:avLst/>
          </a:prstGeom>
        </p:spPr>
        <p:txBody>
          <a:bodyPr wrap="none">
            <a:spAutoFit/>
          </a:bodyPr>
          <a:lstStyle/>
          <a:p>
            <a:r>
              <a:rPr lang="en-US">
                <a:latin typeface="Calibri" panose="020F0502020204030204" pitchFamily="34" charset="0"/>
              </a:rPr>
              <a:t>@SAAB1903 on Instagram</a:t>
            </a:r>
            <a:endParaRPr lang="en-US"/>
          </a:p>
        </p:txBody>
      </p:sp>
      <p:pic>
        <p:nvPicPr>
          <p:cNvPr id="5" name="Picture 4" descr="A group of people posing for a photo&#10;&#10;Description automatically generated">
            <a:extLst>
              <a:ext uri="{FF2B5EF4-FFF2-40B4-BE49-F238E27FC236}">
                <a16:creationId xmlns:a16="http://schemas.microsoft.com/office/drawing/2014/main" id="{DB9A09F2-1309-15BC-2D9B-BBA56B180EF9}"/>
              </a:ext>
            </a:extLst>
          </p:cNvPr>
          <p:cNvPicPr>
            <a:picLocks noChangeAspect="1"/>
          </p:cNvPicPr>
          <p:nvPr/>
        </p:nvPicPr>
        <p:blipFill>
          <a:blip r:embed="rId4"/>
          <a:stretch>
            <a:fillRect/>
          </a:stretch>
        </p:blipFill>
        <p:spPr>
          <a:xfrm>
            <a:off x="325120" y="3082988"/>
            <a:ext cx="3545840" cy="2378584"/>
          </a:xfrm>
          <a:prstGeom prst="rect">
            <a:avLst/>
          </a:prstGeom>
        </p:spPr>
      </p:pic>
    </p:spTree>
    <p:extLst>
      <p:ext uri="{BB962C8B-B14F-4D97-AF65-F5344CB8AC3E}">
        <p14:creationId xmlns:p14="http://schemas.microsoft.com/office/powerpoint/2010/main" val="1069419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923330"/>
          </a:xfrm>
          <a:prstGeom prst="rect">
            <a:avLst/>
          </a:prstGeom>
        </p:spPr>
        <p:txBody>
          <a:bodyPr lIns="91440" tIns="45720" rIns="91440" bIns="45720" anchor="t">
            <a:spAutoFit/>
          </a:bodyPr>
          <a:lstStyle/>
          <a:p>
            <a:pPr algn="ctr"/>
            <a:r>
              <a:rPr lang="en-US" b="1">
                <a:solidFill>
                  <a:srgbClr val="163EF5"/>
                </a:solidFill>
                <a:latin typeface="Nunito"/>
              </a:rPr>
              <a:t>Thee Anointed Albany State University Gospel Choir </a:t>
            </a:r>
            <a:endParaRPr lang="en-US"/>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p>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latin typeface="Nunito"/>
            </a:endParaRPr>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4193816" y="1281991"/>
            <a:ext cx="7590838" cy="5078313"/>
          </a:xfrm>
          <a:prstGeom prst="rect">
            <a:avLst/>
          </a:prstGeom>
        </p:spPr>
        <p:txBody>
          <a:bodyPr wrap="square" lIns="91440" tIns="45720" rIns="91440" bIns="45720" anchor="t">
            <a:spAutoFit/>
          </a:bodyPr>
          <a:lstStyle/>
          <a:p>
            <a:r>
              <a:rPr lang="en-US" b="1">
                <a:solidFill>
                  <a:srgbClr val="000000"/>
                </a:solidFill>
                <a:latin typeface="Calibri"/>
                <a:cs typeface="Calibri"/>
              </a:rPr>
              <a:t>Alias: </a:t>
            </a:r>
            <a:r>
              <a:rPr lang="en-US">
                <a:solidFill>
                  <a:srgbClr val="000000"/>
                </a:solidFill>
                <a:latin typeface="Calibri"/>
                <a:cs typeface="Calibri"/>
              </a:rPr>
              <a:t>AASUGC</a:t>
            </a:r>
            <a:r>
              <a:rPr lang="en-US" b="1">
                <a:solidFill>
                  <a:srgbClr val="000000"/>
                </a:solidFill>
                <a:latin typeface="Calibri"/>
                <a:cs typeface="Calibri"/>
              </a:rPr>
              <a:t> </a:t>
            </a:r>
            <a:endParaRPr lang="en-US" sz="1200">
              <a:solidFill>
                <a:srgbClr val="000000"/>
              </a:solidFill>
              <a:latin typeface="Times New Roman"/>
              <a:cs typeface="Calibri"/>
            </a:endParaRPr>
          </a:p>
          <a:p>
            <a:br>
              <a:rPr lang="en-US"/>
            </a:br>
            <a:r>
              <a:rPr lang="en-US" b="1">
                <a:solidFill>
                  <a:srgbClr val="000000"/>
                </a:solidFill>
                <a:latin typeface="Calibri"/>
                <a:cs typeface="Calibri"/>
              </a:rPr>
              <a:t>Chartered  at ASU:</a:t>
            </a:r>
            <a:r>
              <a:rPr lang="en-US">
                <a:solidFill>
                  <a:srgbClr val="000000"/>
                </a:solidFill>
                <a:latin typeface="Calibri"/>
                <a:cs typeface="Calibri"/>
              </a:rPr>
              <a:t> </a:t>
            </a:r>
            <a:r>
              <a:rPr lang="en-US" sz="1200">
                <a:solidFill>
                  <a:srgbClr val="000000"/>
                </a:solidFill>
                <a:latin typeface="Times New Roman"/>
                <a:cs typeface="Calibri"/>
              </a:rPr>
              <a:t>September 1991</a:t>
            </a:r>
          </a:p>
          <a:p>
            <a:br>
              <a:rPr lang="en-US"/>
            </a:br>
            <a:r>
              <a:rPr lang="en-US" b="1">
                <a:solidFill>
                  <a:srgbClr val="000000"/>
                </a:solidFill>
                <a:latin typeface="Calibri"/>
                <a:cs typeface="Calibri"/>
              </a:rPr>
              <a:t>Current President:  </a:t>
            </a:r>
            <a:r>
              <a:rPr lang="en-US" sz="1200">
                <a:solidFill>
                  <a:srgbClr val="000000"/>
                </a:solidFill>
                <a:latin typeface="Times New Roman"/>
                <a:cs typeface="Calibri"/>
              </a:rPr>
              <a:t>Michala Maddox </a:t>
            </a:r>
            <a:endParaRPr lang="en-US" sz="1200">
              <a:latin typeface="Times New Roman"/>
              <a:cs typeface="Calibri"/>
            </a:endParaRPr>
          </a:p>
          <a:p>
            <a:endParaRPr lang="en-US" sz="1200">
              <a:solidFill>
                <a:srgbClr val="000000"/>
              </a:solidFill>
              <a:latin typeface="Times New Roman"/>
              <a:cs typeface="Calibri"/>
            </a:endParaRPr>
          </a:p>
          <a:p>
            <a:r>
              <a:rPr lang="en-US" b="1">
                <a:solidFill>
                  <a:srgbClr val="000000"/>
                </a:solidFill>
                <a:latin typeface="Calibri"/>
                <a:cs typeface="Calibri"/>
              </a:rPr>
              <a:t>Current Advisor (s)</a:t>
            </a:r>
            <a:r>
              <a:rPr lang="en-US">
                <a:solidFill>
                  <a:srgbClr val="000000"/>
                </a:solidFill>
                <a:latin typeface="Calibri"/>
                <a:cs typeface="Calibri"/>
              </a:rPr>
              <a:t>: </a:t>
            </a:r>
            <a:r>
              <a:rPr lang="en-US" sz="1200">
                <a:solidFill>
                  <a:srgbClr val="000000"/>
                </a:solidFill>
                <a:latin typeface="Times New Roman"/>
                <a:cs typeface="Calibri"/>
              </a:rPr>
              <a:t>James Brown</a:t>
            </a:r>
          </a:p>
          <a:p>
            <a:r>
              <a:rPr lang="en-US">
                <a:solidFill>
                  <a:srgbClr val="000000"/>
                </a:solidFill>
                <a:latin typeface="Calibri"/>
                <a:cs typeface="Calibri"/>
              </a:rPr>
              <a:t> </a:t>
            </a:r>
            <a:br>
              <a:rPr lang="en-US"/>
            </a:br>
            <a:r>
              <a:rPr lang="en-US" b="1">
                <a:solidFill>
                  <a:srgbClr val="000000"/>
                </a:solidFill>
                <a:latin typeface="Calibri"/>
                <a:cs typeface="Calibri"/>
              </a:rPr>
              <a:t>Mission:  </a:t>
            </a:r>
            <a:r>
              <a:rPr lang="en-US" sz="1200">
                <a:solidFill>
                  <a:srgbClr val="000000"/>
                </a:solidFill>
                <a:latin typeface="Times New Roman"/>
                <a:cs typeface="Calibri"/>
              </a:rPr>
              <a:t>The organization's purpose shall be to train singers, musicians, directors, and leaders while also serving as a source of encouragement to the university campus as well as the Albany Community.</a:t>
            </a:r>
            <a:endParaRPr lang="en-US" sz="1200">
              <a:latin typeface="Times New Roman"/>
              <a:cs typeface="Calibri"/>
            </a:endParaRPr>
          </a:p>
          <a:p>
            <a:endParaRPr lang="en-US" sz="1200">
              <a:solidFill>
                <a:srgbClr val="000000"/>
              </a:solidFill>
              <a:latin typeface="Times New Roman"/>
              <a:cs typeface="Calibri"/>
            </a:endParaRPr>
          </a:p>
          <a:p>
            <a:r>
              <a:rPr lang="en-US" b="1">
                <a:solidFill>
                  <a:srgbClr val="000000"/>
                </a:solidFill>
                <a:latin typeface="Calibri"/>
                <a:cs typeface="Calibri"/>
              </a:rPr>
              <a:t>Signature Events: </a:t>
            </a:r>
            <a:r>
              <a:rPr lang="en-US" sz="1200" err="1">
                <a:solidFill>
                  <a:srgbClr val="000000"/>
                </a:solidFill>
                <a:latin typeface="Times New Roman"/>
                <a:cs typeface="Calibri"/>
              </a:rPr>
              <a:t>RAMspiration</a:t>
            </a:r>
            <a:r>
              <a:rPr lang="en-US" sz="1200">
                <a:solidFill>
                  <a:srgbClr val="000000"/>
                </a:solidFill>
                <a:latin typeface="Times New Roman"/>
                <a:cs typeface="Calibri"/>
              </a:rPr>
              <a:t>, Homecoming Gospel Explosion, Fall Concert, Spring Concert</a:t>
            </a:r>
          </a:p>
          <a:p>
            <a:br>
              <a:rPr lang="en-US" sz="1200">
                <a:latin typeface="Times New Roman"/>
              </a:rPr>
            </a:br>
            <a:r>
              <a:rPr lang="en-US" b="1">
                <a:solidFill>
                  <a:srgbClr val="000000"/>
                </a:solidFill>
                <a:latin typeface="Calibri"/>
                <a:cs typeface="Calibri"/>
              </a:rPr>
              <a:t>Membership Requirements: </a:t>
            </a:r>
            <a:r>
              <a:rPr lang="en-US" sz="1200">
                <a:solidFill>
                  <a:srgbClr val="000000"/>
                </a:solidFill>
                <a:latin typeface="Times New Roman"/>
                <a:cs typeface="Calibri"/>
              </a:rPr>
              <a:t>To be a member of the Anointed ASU Gospel Choir, you will need higher than a 2.5. If you receive a 2.5 during your time in the choir, you will have a semester to get that 2.5 up or you will be dismissed from the choir.  </a:t>
            </a:r>
            <a:r>
              <a:rPr lang="en-US" sz="1200" b="1">
                <a:solidFill>
                  <a:srgbClr val="000000"/>
                </a:solidFill>
                <a:latin typeface="Times New Roman"/>
                <a:cs typeface="Calibri"/>
              </a:rPr>
              <a:t>Before becoming official members, each interested student must audition and make it through the audition process. </a:t>
            </a:r>
            <a:endParaRPr lang="en-US" sz="1200" b="1">
              <a:latin typeface="Times New Roman"/>
              <a:cs typeface="Calibri"/>
            </a:endParaRPr>
          </a:p>
          <a:p>
            <a:endParaRPr lang="en-US" sz="1200">
              <a:latin typeface="Times New Roman"/>
            </a:endParaRPr>
          </a:p>
          <a:p>
            <a:r>
              <a:rPr lang="en-US" b="1"/>
              <a:t>Keep Up With Us: </a:t>
            </a:r>
            <a:r>
              <a:rPr lang="en-US" sz="1200">
                <a:latin typeface="Times New Roman"/>
                <a:cs typeface="Times New Roman"/>
              </a:rPr>
              <a:t>@theeanointedasugospelchoir </a:t>
            </a:r>
            <a:endParaRPr lang="en-US">
              <a:latin typeface="Calibri"/>
              <a:cs typeface="Calibri"/>
            </a:endParaRPr>
          </a:p>
          <a:p>
            <a:br>
              <a:rPr lang="en-US" sz="1200">
                <a:latin typeface="Times New Roman"/>
              </a:rPr>
            </a:br>
            <a:endParaRPr lang="en-US">
              <a:cs typeface="Calibri"/>
            </a:endParaRPr>
          </a:p>
        </p:txBody>
      </p:sp>
      <p:pic>
        <p:nvPicPr>
          <p:cNvPr id="9" name="Picture 9" descr="A logo for a company&#10;&#10;Description automatically generated">
            <a:extLst>
              <a:ext uri="{FF2B5EF4-FFF2-40B4-BE49-F238E27FC236}">
                <a16:creationId xmlns:a16="http://schemas.microsoft.com/office/drawing/2014/main" id="{1F7D3FD5-AB03-A610-E0F3-C97C6B214D1D}"/>
              </a:ext>
            </a:extLst>
          </p:cNvPr>
          <p:cNvPicPr>
            <a:picLocks noChangeAspect="1"/>
          </p:cNvPicPr>
          <p:nvPr/>
        </p:nvPicPr>
        <p:blipFill>
          <a:blip r:embed="rId3"/>
          <a:stretch>
            <a:fillRect/>
          </a:stretch>
        </p:blipFill>
        <p:spPr>
          <a:xfrm>
            <a:off x="9111194" y="1255711"/>
            <a:ext cx="2743200" cy="1309383"/>
          </a:xfrm>
          <a:prstGeom prst="rect">
            <a:avLst/>
          </a:prstGeom>
        </p:spPr>
      </p:pic>
      <p:pic>
        <p:nvPicPr>
          <p:cNvPr id="10" name="Picture 10" descr="A group of people singing on a stage&#10;&#10;Description automatically generated">
            <a:extLst>
              <a:ext uri="{FF2B5EF4-FFF2-40B4-BE49-F238E27FC236}">
                <a16:creationId xmlns:a16="http://schemas.microsoft.com/office/drawing/2014/main" id="{7DCDF627-38CB-BC5A-8AF5-22C58B135102}"/>
              </a:ext>
            </a:extLst>
          </p:cNvPr>
          <p:cNvPicPr>
            <a:picLocks noChangeAspect="1"/>
          </p:cNvPicPr>
          <p:nvPr/>
        </p:nvPicPr>
        <p:blipFill>
          <a:blip r:embed="rId4"/>
          <a:stretch>
            <a:fillRect/>
          </a:stretch>
        </p:blipFill>
        <p:spPr>
          <a:xfrm>
            <a:off x="281111" y="1336115"/>
            <a:ext cx="3839736" cy="1431999"/>
          </a:xfrm>
          <a:prstGeom prst="rect">
            <a:avLst/>
          </a:prstGeom>
        </p:spPr>
      </p:pic>
      <p:pic>
        <p:nvPicPr>
          <p:cNvPr id="6" name="Picture 10" descr="A group of people posing for a photo&#10;&#10;Description automatically generated">
            <a:extLst>
              <a:ext uri="{FF2B5EF4-FFF2-40B4-BE49-F238E27FC236}">
                <a16:creationId xmlns:a16="http://schemas.microsoft.com/office/drawing/2014/main" id="{DA4AA0AD-4C34-E9D7-4717-25619AC9052C}"/>
              </a:ext>
            </a:extLst>
          </p:cNvPr>
          <p:cNvPicPr>
            <a:picLocks noChangeAspect="1"/>
          </p:cNvPicPr>
          <p:nvPr/>
        </p:nvPicPr>
        <p:blipFill>
          <a:blip r:embed="rId5"/>
          <a:stretch>
            <a:fillRect/>
          </a:stretch>
        </p:blipFill>
        <p:spPr>
          <a:xfrm>
            <a:off x="745835" y="3148037"/>
            <a:ext cx="2970762" cy="2225748"/>
          </a:xfrm>
          <a:prstGeom prst="rect">
            <a:avLst/>
          </a:prstGeom>
        </p:spPr>
      </p:pic>
    </p:spTree>
    <p:extLst>
      <p:ext uri="{BB962C8B-B14F-4D97-AF65-F5344CB8AC3E}">
        <p14:creationId xmlns:p14="http://schemas.microsoft.com/office/powerpoint/2010/main" val="755453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rot="10800000" flipV="1">
            <a:off x="3048000" y="-98381"/>
            <a:ext cx="7418716" cy="954107"/>
          </a:xfrm>
          <a:prstGeom prst="rect">
            <a:avLst/>
          </a:prstGeom>
        </p:spPr>
        <p:txBody>
          <a:bodyPr wrap="square" lIns="91440" tIns="45720" rIns="91440" bIns="45720" anchor="t">
            <a:spAutoFit/>
          </a:bodyPr>
          <a:lstStyle/>
          <a:p>
            <a:r>
              <a:rPr lang="en-US" sz="2800" u="sng">
                <a:solidFill>
                  <a:schemeClr val="tx2"/>
                </a:solidFill>
              </a:rPr>
              <a:t>Albany State University Theatre Ensemble</a:t>
            </a:r>
            <a:br>
              <a:rPr lang="en-US" sz="2800" u="sng"/>
            </a:br>
            <a:endParaRPr lang="en-US" sz="2800" u="sng">
              <a:solidFill>
                <a:schemeClr val="tx2"/>
              </a:solidFill>
              <a:cs typeface="Calibri"/>
            </a:endParaRPr>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583149" y="723432"/>
            <a:ext cx="8793273" cy="5909310"/>
          </a:xfrm>
          <a:prstGeom prst="rect">
            <a:avLst/>
          </a:prstGeom>
        </p:spPr>
        <p:txBody>
          <a:bodyPr wrap="square" lIns="91440" tIns="45720" rIns="91440" bIns="45720" anchor="t">
            <a:spAutoFit/>
          </a:bodyPr>
          <a:lstStyle/>
          <a:p>
            <a:r>
              <a:rPr lang="en-US" b="1">
                <a:solidFill>
                  <a:srgbClr val="000000"/>
                </a:solidFill>
                <a:latin typeface="Calibri"/>
                <a:cs typeface="Calibri"/>
              </a:rPr>
              <a:t>Alias: Theatre Ensemble</a:t>
            </a:r>
            <a:endParaRPr lang="en-US"/>
          </a:p>
          <a:p>
            <a:br>
              <a:rPr lang="en-US"/>
            </a:br>
            <a:r>
              <a:rPr lang="en-US" b="1">
                <a:solidFill>
                  <a:srgbClr val="000000"/>
                </a:solidFill>
                <a:latin typeface="Calibri"/>
                <a:cs typeface="Calibri"/>
              </a:rPr>
              <a:t>Chartered  at ASU: 1970</a:t>
            </a:r>
            <a:endParaRPr lang="en-US">
              <a:latin typeface="Calibri"/>
              <a:cs typeface="Calibri"/>
            </a:endParaRPr>
          </a:p>
          <a:p>
            <a:br>
              <a:rPr lang="en-US"/>
            </a:br>
            <a:r>
              <a:rPr lang="en-US" b="1">
                <a:solidFill>
                  <a:srgbClr val="000000"/>
                </a:solidFill>
                <a:latin typeface="Calibri"/>
                <a:cs typeface="Calibri"/>
              </a:rPr>
              <a:t>Current President: </a:t>
            </a:r>
            <a:r>
              <a:rPr lang="en-US" b="1" err="1">
                <a:solidFill>
                  <a:srgbClr val="000000"/>
                </a:solidFill>
                <a:latin typeface="Calibri"/>
                <a:cs typeface="Calibri"/>
              </a:rPr>
              <a:t>C'Aira</a:t>
            </a:r>
            <a:r>
              <a:rPr lang="en-US" b="1">
                <a:solidFill>
                  <a:srgbClr val="000000"/>
                </a:solidFill>
                <a:latin typeface="Calibri"/>
                <a:cs typeface="Calibri"/>
              </a:rPr>
              <a:t> </a:t>
            </a:r>
            <a:r>
              <a:rPr lang="en-US" b="1" err="1">
                <a:solidFill>
                  <a:srgbClr val="000000"/>
                </a:solidFill>
                <a:latin typeface="Calibri"/>
                <a:cs typeface="Calibri"/>
              </a:rPr>
              <a:t>Merckson</a:t>
            </a:r>
            <a:endParaRPr lang="en-US" err="1"/>
          </a:p>
          <a:p>
            <a:r>
              <a:rPr lang="en-US" b="1">
                <a:solidFill>
                  <a:srgbClr val="000000"/>
                </a:solidFill>
                <a:latin typeface="Calibri"/>
                <a:cs typeface="Calibri"/>
              </a:rPr>
              <a:t>Current Advisor (s)</a:t>
            </a:r>
            <a:r>
              <a:rPr lang="en-US">
                <a:solidFill>
                  <a:srgbClr val="000000"/>
                </a:solidFill>
                <a:latin typeface="Calibri"/>
                <a:cs typeface="Calibri"/>
              </a:rPr>
              <a:t>: </a:t>
            </a:r>
            <a:r>
              <a:rPr lang="en-US" b="1" err="1">
                <a:solidFill>
                  <a:srgbClr val="000000"/>
                </a:solidFill>
                <a:latin typeface="Calibri"/>
                <a:cs typeface="Calibri"/>
              </a:rPr>
              <a:t>Ta'Varis</a:t>
            </a:r>
            <a:r>
              <a:rPr lang="en-US" b="1">
                <a:solidFill>
                  <a:srgbClr val="000000"/>
                </a:solidFill>
                <a:latin typeface="Calibri"/>
                <a:cs typeface="Calibri"/>
              </a:rPr>
              <a:t> Wilson</a:t>
            </a:r>
            <a:endParaRPr lang="en-US" b="1"/>
          </a:p>
          <a:p>
            <a:br>
              <a:rPr lang="en-US"/>
            </a:br>
            <a:r>
              <a:rPr lang="en-US" b="1">
                <a:solidFill>
                  <a:srgbClr val="000000"/>
                </a:solidFill>
                <a:latin typeface="Calibri"/>
                <a:cs typeface="Calibri"/>
              </a:rPr>
              <a:t>Mission: </a:t>
            </a:r>
            <a:r>
              <a:rPr lang="en-US" b="1">
                <a:solidFill>
                  <a:srgbClr val="000000"/>
                </a:solidFill>
                <a:latin typeface="Times New Roman"/>
                <a:cs typeface="Times New Roman"/>
              </a:rPr>
              <a:t>We, the members of The Albany State University Theatre Ensemble, a student organization of the Albany State University (hereafter referred to as ASU Theatre Ensemble) are devoted to the promotion and production of theatre on campus through the forum of musical and non-musical productions.</a:t>
            </a:r>
            <a:endParaRPr lang="en-US" b="1"/>
          </a:p>
          <a:p>
            <a:endParaRPr lang="en-US"/>
          </a:p>
          <a:p>
            <a:endParaRPr lang="en-US" b="1">
              <a:solidFill>
                <a:srgbClr val="000000"/>
              </a:solidFill>
              <a:latin typeface="Calibri" panose="020F0502020204030204" pitchFamily="34" charset="0"/>
            </a:endParaRPr>
          </a:p>
          <a:p>
            <a:r>
              <a:rPr lang="en-US" b="1">
                <a:solidFill>
                  <a:srgbClr val="000000"/>
                </a:solidFill>
                <a:latin typeface="Calibri"/>
                <a:cs typeface="Calibri"/>
              </a:rPr>
              <a:t>Signature Events: Single's Drip- A Valentines Day event meant to celebrate love in all relationships. Love of self, friends, and partners. This is an event where everyone is welcome.</a:t>
            </a:r>
            <a:endParaRPr lang="en-US"/>
          </a:p>
          <a:p>
            <a:br>
              <a:rPr lang="en-US"/>
            </a:br>
            <a:r>
              <a:rPr lang="en-US" b="1">
                <a:solidFill>
                  <a:srgbClr val="000000"/>
                </a:solidFill>
                <a:latin typeface="Calibri"/>
                <a:cs typeface="Calibri"/>
              </a:rPr>
              <a:t>Membership Requirements: Have a passion for theatre!</a:t>
            </a:r>
            <a:endParaRPr lang="en-US"/>
          </a:p>
          <a:p>
            <a:endParaRPr lang="en-US"/>
          </a:p>
          <a:p>
            <a:r>
              <a:rPr lang="en-US" b="1"/>
              <a:t>Keep Up With Us: On Instagram @albanystatetheatre</a:t>
            </a:r>
            <a:br>
              <a:rPr lang="en-US"/>
            </a:br>
            <a:endParaRPr lang="en-US"/>
          </a:p>
        </p:txBody>
      </p:sp>
      <p:pic>
        <p:nvPicPr>
          <p:cNvPr id="6" name="Picture 8" descr="A group of people posing for a photo&#10;&#10;Description automatically generated">
            <a:extLst>
              <a:ext uri="{FF2B5EF4-FFF2-40B4-BE49-F238E27FC236}">
                <a16:creationId xmlns:a16="http://schemas.microsoft.com/office/drawing/2014/main" id="{40F709C6-5015-BEDD-B679-0E3DE91D5342}"/>
              </a:ext>
            </a:extLst>
          </p:cNvPr>
          <p:cNvPicPr>
            <a:picLocks noChangeAspect="1"/>
          </p:cNvPicPr>
          <p:nvPr/>
        </p:nvPicPr>
        <p:blipFill>
          <a:blip r:embed="rId3"/>
          <a:stretch>
            <a:fillRect/>
          </a:stretch>
        </p:blipFill>
        <p:spPr>
          <a:xfrm>
            <a:off x="497457" y="4053696"/>
            <a:ext cx="2743200" cy="2057400"/>
          </a:xfrm>
          <a:prstGeom prst="rect">
            <a:avLst/>
          </a:prstGeom>
        </p:spPr>
      </p:pic>
      <p:pic>
        <p:nvPicPr>
          <p:cNvPr id="9" name="Picture 9" descr="A person standing next to a table with a poster&#10;&#10;Description automatically generated">
            <a:extLst>
              <a:ext uri="{FF2B5EF4-FFF2-40B4-BE49-F238E27FC236}">
                <a16:creationId xmlns:a16="http://schemas.microsoft.com/office/drawing/2014/main" id="{71C8DB68-E68E-4C38-4F9A-2E277EB7E8D6}"/>
              </a:ext>
            </a:extLst>
          </p:cNvPr>
          <p:cNvPicPr>
            <a:picLocks noChangeAspect="1"/>
          </p:cNvPicPr>
          <p:nvPr/>
        </p:nvPicPr>
        <p:blipFill>
          <a:blip r:embed="rId4"/>
          <a:stretch>
            <a:fillRect/>
          </a:stretch>
        </p:blipFill>
        <p:spPr>
          <a:xfrm>
            <a:off x="497457" y="378125"/>
            <a:ext cx="2743200" cy="3657600"/>
          </a:xfrm>
          <a:prstGeom prst="rect">
            <a:avLst/>
          </a:prstGeom>
        </p:spPr>
      </p:pic>
    </p:spTree>
    <p:extLst>
      <p:ext uri="{BB962C8B-B14F-4D97-AF65-F5344CB8AC3E}">
        <p14:creationId xmlns:p14="http://schemas.microsoft.com/office/powerpoint/2010/main" val="45594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367157" y="369945"/>
            <a:ext cx="6096000" cy="1077218"/>
          </a:xfrm>
          <a:prstGeom prst="rect">
            <a:avLst/>
          </a:prstGeom>
        </p:spPr>
        <p:txBody>
          <a:bodyPr lIns="91440" tIns="45720" rIns="91440" bIns="45720" anchor="t">
            <a:spAutoFit/>
          </a:bodyPr>
          <a:lstStyle/>
          <a:p>
            <a:pPr algn="ctr"/>
            <a:r>
              <a:rPr lang="en-US" sz="2800" i="1">
                <a:solidFill>
                  <a:schemeClr val="accent4"/>
                </a:solidFill>
                <a:latin typeface="Sitka Heading"/>
              </a:rPr>
              <a:t>Collegiate Women of Empowerment</a:t>
            </a:r>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a:spAutoFit/>
          </a:bodyPr>
          <a:lstStyle/>
          <a:p>
            <a:pPr algn="ctr"/>
            <a:r>
              <a:rPr lang="en-US" b="1">
                <a:solidFill>
                  <a:srgbClr val="FF0000"/>
                </a:solidFill>
                <a:latin typeface="Nunito" panose="020B0604020202020204" charset="0"/>
              </a:rPr>
              <a:t>                   Insert Org. Logo</a:t>
            </a:r>
            <a:endParaRPr lang="en-US"/>
          </a:p>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923330"/>
          </a:xfrm>
          <a:prstGeom prst="rect">
            <a:avLst/>
          </a:prstGeom>
        </p:spPr>
        <p:txBody>
          <a:bodyPr>
            <a:spAutoFit/>
          </a:bodyPr>
          <a:lstStyle/>
          <a:p>
            <a:pPr algn="ctr"/>
            <a:r>
              <a:rPr lang="en-US" b="1">
                <a:solidFill>
                  <a:srgbClr val="FF0000"/>
                </a:solidFill>
                <a:latin typeface="Nunito" panose="020B0604020202020204" charset="0"/>
              </a:rPr>
              <a:t>                   Insert Group/Event Photo</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4000029" y="978245"/>
            <a:ext cx="6547249" cy="4909036"/>
          </a:xfrm>
          <a:prstGeom prst="rect">
            <a:avLst/>
          </a:prstGeom>
        </p:spPr>
        <p:txBody>
          <a:bodyPr wrap="square" lIns="91440" tIns="45720" rIns="91440" bIns="45720" anchor="t">
            <a:spAutoFit/>
          </a:bodyPr>
          <a:lstStyle/>
          <a:p>
            <a:r>
              <a:rPr lang="en-US" sz="1400" b="1">
                <a:solidFill>
                  <a:srgbClr val="000000"/>
                </a:solidFill>
                <a:latin typeface="Georgia"/>
                <a:cs typeface="Calibri"/>
              </a:rPr>
              <a:t>Alias: </a:t>
            </a:r>
            <a:r>
              <a:rPr lang="en-US" sz="1400" b="1">
                <a:solidFill>
                  <a:schemeClr val="accent4"/>
                </a:solidFill>
                <a:latin typeface="Georgia"/>
                <a:cs typeface="Calibri"/>
              </a:rPr>
              <a:t>CWOE</a:t>
            </a:r>
          </a:p>
          <a:p>
            <a:br>
              <a:rPr lang="en-US" sz="1400" b="1">
                <a:latin typeface="Georgia"/>
              </a:rPr>
            </a:br>
            <a:r>
              <a:rPr lang="en-US" sz="1400" b="1">
                <a:solidFill>
                  <a:srgbClr val="000000"/>
                </a:solidFill>
                <a:latin typeface="Georgia"/>
                <a:cs typeface="Calibri"/>
              </a:rPr>
              <a:t>Chartered  at ASU:</a:t>
            </a:r>
            <a:r>
              <a:rPr lang="en-US" sz="1400" b="1">
                <a:solidFill>
                  <a:schemeClr val="accent4"/>
                </a:solidFill>
                <a:latin typeface="Georgia"/>
                <a:cs typeface="Calibri"/>
              </a:rPr>
              <a:t> 2019</a:t>
            </a:r>
          </a:p>
          <a:p>
            <a:br>
              <a:rPr lang="en-US" sz="1400" b="1">
                <a:latin typeface="Georgia"/>
              </a:rPr>
            </a:br>
            <a:r>
              <a:rPr lang="en-US" sz="1400" b="1">
                <a:solidFill>
                  <a:srgbClr val="000000"/>
                </a:solidFill>
                <a:latin typeface="Georgia"/>
                <a:cs typeface="Calibri"/>
              </a:rPr>
              <a:t>Current President: </a:t>
            </a:r>
          </a:p>
          <a:p>
            <a:r>
              <a:rPr lang="en-US" sz="1400" b="1">
                <a:solidFill>
                  <a:schemeClr val="accent4"/>
                </a:solidFill>
                <a:latin typeface="Georgia"/>
                <a:cs typeface="Calibri"/>
              </a:rPr>
              <a:t>Chanel Fairley</a:t>
            </a:r>
          </a:p>
          <a:p>
            <a:r>
              <a:rPr lang="en-US" sz="1400" b="1">
                <a:solidFill>
                  <a:srgbClr val="000000"/>
                </a:solidFill>
                <a:latin typeface="Georgia"/>
                <a:cs typeface="Calibri"/>
              </a:rPr>
              <a:t>Current Advisor (s): </a:t>
            </a:r>
          </a:p>
          <a:p>
            <a:r>
              <a:rPr lang="en-US" sz="1400" b="1" err="1">
                <a:solidFill>
                  <a:schemeClr val="accent4"/>
                </a:solidFill>
                <a:latin typeface="Georgia"/>
                <a:cs typeface="Calibri"/>
              </a:rPr>
              <a:t>Uzell</a:t>
            </a:r>
            <a:r>
              <a:rPr lang="en-US" sz="1400" b="1">
                <a:solidFill>
                  <a:schemeClr val="accent4"/>
                </a:solidFill>
                <a:latin typeface="Georgia"/>
                <a:cs typeface="Calibri"/>
              </a:rPr>
              <a:t> Williams</a:t>
            </a:r>
          </a:p>
          <a:p>
            <a:br>
              <a:rPr lang="en-US" sz="1400" b="1">
                <a:latin typeface="Georgia"/>
              </a:rPr>
            </a:br>
            <a:r>
              <a:rPr lang="en-US" sz="1400" b="1">
                <a:solidFill>
                  <a:srgbClr val="000000"/>
                </a:solidFill>
                <a:latin typeface="Georgia"/>
                <a:cs typeface="Calibri"/>
              </a:rPr>
              <a:t>Mission:</a:t>
            </a:r>
            <a:r>
              <a:rPr lang="en-US" sz="1400" b="1">
                <a:solidFill>
                  <a:schemeClr val="accent4"/>
                </a:solidFill>
                <a:latin typeface="Georgia"/>
                <a:cs typeface="Calibri"/>
              </a:rPr>
              <a:t> </a:t>
            </a:r>
            <a:r>
              <a:rPr lang="en-US" sz="1050" b="1">
                <a:solidFill>
                  <a:schemeClr val="accent4"/>
                </a:solidFill>
                <a:latin typeface="Georgia"/>
                <a:cs typeface="Calibri"/>
              </a:rPr>
              <a:t>Through full participation, these young women will transition into fierce, bold, and acclaimed women; with unbreakable self-confidence, strength, and beauty. Additionally, this organization will work to provide community service and support to all those in need.</a:t>
            </a:r>
            <a:endParaRPr lang="en-US" sz="1050" b="1">
              <a:solidFill>
                <a:schemeClr val="accent4"/>
              </a:solidFill>
              <a:latin typeface="Georgia"/>
            </a:endParaRPr>
          </a:p>
          <a:p>
            <a:endParaRPr lang="en-US" sz="1400">
              <a:cs typeface="Calibri"/>
            </a:endParaRPr>
          </a:p>
          <a:p>
            <a:r>
              <a:rPr lang="en-US" sz="1400" b="1">
                <a:solidFill>
                  <a:srgbClr val="000000"/>
                </a:solidFill>
                <a:latin typeface="Georgia"/>
                <a:cs typeface="Calibri"/>
              </a:rPr>
              <a:t>Signature Events: </a:t>
            </a:r>
          </a:p>
          <a:p>
            <a:r>
              <a:rPr lang="en-US" sz="1400" b="1">
                <a:solidFill>
                  <a:schemeClr val="accent4"/>
                </a:solidFill>
                <a:latin typeface="Georgia"/>
                <a:cs typeface="Calibri"/>
              </a:rPr>
              <a:t>Chill &amp; Chat</a:t>
            </a:r>
          </a:p>
          <a:p>
            <a:br>
              <a:rPr lang="en-US" sz="1400" b="1">
                <a:latin typeface="Georgia"/>
              </a:rPr>
            </a:br>
            <a:r>
              <a:rPr lang="en-US" sz="1400" b="1">
                <a:solidFill>
                  <a:srgbClr val="000000"/>
                </a:solidFill>
                <a:latin typeface="Georgia"/>
                <a:cs typeface="Calibri"/>
              </a:rPr>
              <a:t>Membership Requirements: </a:t>
            </a:r>
            <a:r>
              <a:rPr lang="en-US" sz="1200">
                <a:solidFill>
                  <a:srgbClr val="000000"/>
                </a:solidFill>
                <a:latin typeface="Book Antiqua"/>
                <a:cs typeface="Calibri"/>
              </a:rPr>
              <a:t>Must be currently enrolled at Albany State University  </a:t>
            </a:r>
            <a:endParaRPr lang="en-US" sz="1400" b="1">
              <a:solidFill>
                <a:srgbClr val="000000"/>
              </a:solidFill>
              <a:latin typeface="Georgia"/>
              <a:cs typeface="Calibri"/>
            </a:endParaRPr>
          </a:p>
          <a:p>
            <a:pPr marL="285750" indent="-285750">
              <a:buFont typeface="Arial"/>
              <a:buChar char="•"/>
            </a:pPr>
            <a:r>
              <a:rPr lang="en-US" sz="1200">
                <a:solidFill>
                  <a:srgbClr val="000000"/>
                </a:solidFill>
                <a:latin typeface="Book Antiqua"/>
                <a:cs typeface="Calibri"/>
              </a:rPr>
              <a:t>Must possess a minimum of 2.0 GPA  </a:t>
            </a:r>
            <a:endParaRPr lang="en-US"/>
          </a:p>
          <a:p>
            <a:pPr marL="285750" indent="-285750">
              <a:buFont typeface="Arial"/>
              <a:buChar char="•"/>
            </a:pPr>
            <a:r>
              <a:rPr lang="en-US" sz="1200">
                <a:solidFill>
                  <a:srgbClr val="000000"/>
                </a:solidFill>
                <a:latin typeface="Book Antiqua"/>
                <a:cs typeface="Calibri"/>
              </a:rPr>
              <a:t>Must be free from any university or court sanction  </a:t>
            </a:r>
            <a:endParaRPr lang="en-US"/>
          </a:p>
          <a:p>
            <a:pPr marL="285750" indent="-285750">
              <a:buFont typeface="Arial"/>
              <a:buChar char="•"/>
            </a:pPr>
            <a:r>
              <a:rPr lang="en-US" sz="1200">
                <a:solidFill>
                  <a:srgbClr val="000000"/>
                </a:solidFill>
                <a:latin typeface="Book Antiqua"/>
                <a:cs typeface="Calibri"/>
              </a:rPr>
              <a:t>Must participate in a minimum of 9 hours of community service per semester  </a:t>
            </a:r>
            <a:endParaRPr lang="en-US">
              <a:latin typeface="Calibri"/>
              <a:cs typeface="Calibri"/>
            </a:endParaRPr>
          </a:p>
          <a:p>
            <a:r>
              <a:rPr lang="en-US" sz="1400" b="1">
                <a:latin typeface="Georgia"/>
              </a:rPr>
              <a:t>Keep Up With Us: Follow us on IG </a:t>
            </a:r>
            <a:r>
              <a:rPr lang="en-US" sz="2800" b="1">
                <a:solidFill>
                  <a:schemeClr val="accent4"/>
                </a:solidFill>
                <a:latin typeface="Georgia"/>
              </a:rPr>
              <a:t>@asu_cwoe</a:t>
            </a:r>
            <a:br>
              <a:rPr lang="en-US"/>
            </a:br>
            <a:endParaRPr lang="en-US"/>
          </a:p>
        </p:txBody>
      </p:sp>
      <p:pic>
        <p:nvPicPr>
          <p:cNvPr id="9" name="Picture 9" descr="A group of women in white dresses&#10;&#10;Description automatically generated">
            <a:extLst>
              <a:ext uri="{FF2B5EF4-FFF2-40B4-BE49-F238E27FC236}">
                <a16:creationId xmlns:a16="http://schemas.microsoft.com/office/drawing/2014/main" id="{03E2EEB5-BEA0-9BEA-0358-E9FDE4DA6192}"/>
              </a:ext>
            </a:extLst>
          </p:cNvPr>
          <p:cNvPicPr>
            <a:picLocks noChangeAspect="1"/>
          </p:cNvPicPr>
          <p:nvPr/>
        </p:nvPicPr>
        <p:blipFill>
          <a:blip r:embed="rId3"/>
          <a:stretch>
            <a:fillRect/>
          </a:stretch>
        </p:blipFill>
        <p:spPr>
          <a:xfrm>
            <a:off x="457200" y="685358"/>
            <a:ext cx="3200400" cy="2667883"/>
          </a:xfrm>
          <a:prstGeom prst="rect">
            <a:avLst/>
          </a:prstGeom>
        </p:spPr>
      </p:pic>
      <p:pic>
        <p:nvPicPr>
          <p:cNvPr id="10" name="Picture 10" descr="A group of people posing for a photo&#10;&#10;Description automatically generated">
            <a:extLst>
              <a:ext uri="{FF2B5EF4-FFF2-40B4-BE49-F238E27FC236}">
                <a16:creationId xmlns:a16="http://schemas.microsoft.com/office/drawing/2014/main" id="{A8FBFF9E-8E2E-D0E8-1A90-726E8A582F94}"/>
              </a:ext>
            </a:extLst>
          </p:cNvPr>
          <p:cNvPicPr>
            <a:picLocks noChangeAspect="1"/>
          </p:cNvPicPr>
          <p:nvPr/>
        </p:nvPicPr>
        <p:blipFill>
          <a:blip r:embed="rId4"/>
          <a:stretch>
            <a:fillRect/>
          </a:stretch>
        </p:blipFill>
        <p:spPr>
          <a:xfrm>
            <a:off x="457200" y="3793562"/>
            <a:ext cx="3314700" cy="1937876"/>
          </a:xfrm>
          <a:prstGeom prst="rect">
            <a:avLst/>
          </a:prstGeom>
        </p:spPr>
      </p:pic>
    </p:spTree>
    <p:extLst>
      <p:ext uri="{BB962C8B-B14F-4D97-AF65-F5344CB8AC3E}">
        <p14:creationId xmlns:p14="http://schemas.microsoft.com/office/powerpoint/2010/main" val="710072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1200329"/>
          </a:xfrm>
          <a:prstGeom prst="rect">
            <a:avLst/>
          </a:prstGeom>
        </p:spPr>
        <p:txBody>
          <a:bodyPr lIns="91440" tIns="45720" rIns="91440" bIns="45720" anchor="t">
            <a:spAutoFit/>
          </a:bodyPr>
          <a:lstStyle/>
          <a:p>
            <a:pPr algn="ctr"/>
            <a:r>
              <a:rPr lang="en-US" b="1">
                <a:solidFill>
                  <a:srgbClr val="163EF5"/>
                </a:solidFill>
                <a:latin typeface="Nunito"/>
              </a:rPr>
              <a:t>Student Organization Name: Paraprofessional Promoting Progression </a:t>
            </a:r>
            <a:endParaRPr lang="en-US">
              <a:latin typeface="Nunito"/>
            </a:endParaRPr>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a:spAutoFit/>
          </a:bodyPr>
          <a:lstStyle/>
          <a:p>
            <a:pPr algn="ctr"/>
            <a:r>
              <a:rPr lang="en-US" b="1">
                <a:solidFill>
                  <a:srgbClr val="FF0000"/>
                </a:solidFill>
                <a:latin typeface="Nunito" panose="020B0604020202020204" charset="0"/>
              </a:rPr>
              <a:t>                   Insert Org. Logo</a:t>
            </a:r>
            <a:endParaRPr lang="en-US"/>
          </a:p>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923330"/>
          </a:xfrm>
          <a:prstGeom prst="rect">
            <a:avLst/>
          </a:prstGeom>
        </p:spPr>
        <p:txBody>
          <a:bodyPr>
            <a:spAutoFit/>
          </a:bodyPr>
          <a:lstStyle/>
          <a:p>
            <a:pPr algn="ctr"/>
            <a:r>
              <a:rPr lang="en-US" b="1">
                <a:solidFill>
                  <a:srgbClr val="FF0000"/>
                </a:solidFill>
                <a:latin typeface="Nunito" panose="020B0604020202020204" charset="0"/>
              </a:rPr>
              <a:t>                   Insert Group/Event Photo</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956959" y="1284149"/>
            <a:ext cx="3703689" cy="5909310"/>
          </a:xfrm>
          <a:prstGeom prst="rect">
            <a:avLst/>
          </a:prstGeom>
        </p:spPr>
        <p:txBody>
          <a:bodyPr wrap="square" lIns="91440" tIns="45720" rIns="91440" bIns="45720" anchor="t">
            <a:spAutoFit/>
          </a:bodyPr>
          <a:lstStyle/>
          <a:p>
            <a:r>
              <a:rPr lang="en-US" b="1">
                <a:solidFill>
                  <a:srgbClr val="000000"/>
                </a:solidFill>
                <a:latin typeface="Calibri"/>
                <a:ea typeface="Calibri"/>
                <a:cs typeface="Calibri"/>
              </a:rPr>
              <a:t>Alias: P3</a:t>
            </a:r>
            <a:endParaRPr lang="en-US"/>
          </a:p>
          <a:p>
            <a:br>
              <a:rPr lang="en-US"/>
            </a:br>
            <a:r>
              <a:rPr lang="en-US" b="1">
                <a:solidFill>
                  <a:srgbClr val="000000"/>
                </a:solidFill>
                <a:latin typeface="Calibri"/>
                <a:ea typeface="Calibri"/>
                <a:cs typeface="Calibri"/>
              </a:rPr>
              <a:t>Chartered  at ASU:1990</a:t>
            </a:r>
            <a:endParaRPr lang="en-US">
              <a:latin typeface="Calibri"/>
              <a:ea typeface="Calibri"/>
              <a:cs typeface="Calibri"/>
            </a:endParaRPr>
          </a:p>
          <a:p>
            <a:br>
              <a:rPr lang="en-US"/>
            </a:br>
            <a:r>
              <a:rPr lang="en-US" b="1">
                <a:solidFill>
                  <a:srgbClr val="000000"/>
                </a:solidFill>
                <a:latin typeface="Calibri"/>
                <a:ea typeface="Calibri"/>
                <a:cs typeface="Calibri"/>
              </a:rPr>
              <a:t>Current President: Antone Jenkins</a:t>
            </a:r>
            <a:endParaRPr lang="en-US">
              <a:latin typeface="Calibri"/>
              <a:ea typeface="Calibri"/>
              <a:cs typeface="Calibri"/>
            </a:endParaRPr>
          </a:p>
          <a:p>
            <a:r>
              <a:rPr lang="en-US" b="1">
                <a:solidFill>
                  <a:srgbClr val="000000"/>
                </a:solidFill>
                <a:latin typeface="Calibri"/>
                <a:ea typeface="Calibri"/>
                <a:cs typeface="Calibri"/>
              </a:rPr>
              <a:t>Current Advisor (s)</a:t>
            </a:r>
            <a:r>
              <a:rPr lang="en-US">
                <a:solidFill>
                  <a:srgbClr val="000000"/>
                </a:solidFill>
                <a:latin typeface="Calibri"/>
                <a:ea typeface="Calibri"/>
                <a:cs typeface="Calibri"/>
              </a:rPr>
              <a:t>: Dean Williams</a:t>
            </a:r>
            <a:endParaRPr lang="en-US">
              <a:latin typeface="Calibri"/>
              <a:ea typeface="Calibri"/>
              <a:cs typeface="Calibri"/>
            </a:endParaRPr>
          </a:p>
          <a:p>
            <a:br>
              <a:rPr lang="en-US"/>
            </a:br>
            <a:r>
              <a:rPr lang="en-US" b="1">
                <a:solidFill>
                  <a:srgbClr val="000000"/>
                </a:solidFill>
                <a:latin typeface="Calibri"/>
                <a:ea typeface="Calibri"/>
                <a:cs typeface="Calibri"/>
              </a:rPr>
              <a:t>Mission: Para</a:t>
            </a:r>
            <a:endParaRPr lang="en-US">
              <a:solidFill>
                <a:srgbClr val="000000"/>
              </a:solidFill>
              <a:latin typeface="Calibri"/>
              <a:ea typeface="Calibri"/>
              <a:cs typeface="Calibri"/>
            </a:endParaRPr>
          </a:p>
          <a:p>
            <a:br>
              <a:rPr lang="en-US"/>
            </a:br>
            <a:endParaRPr lang="en-US">
              <a:cs typeface="Calibri"/>
            </a:endParaRPr>
          </a:p>
          <a:p>
            <a:endParaRPr lang="en-US" b="1">
              <a:solidFill>
                <a:srgbClr val="000000"/>
              </a:solidFill>
              <a:latin typeface="Calibri" panose="020F0502020204030204" pitchFamily="34" charset="0"/>
            </a:endParaRPr>
          </a:p>
          <a:p>
            <a:r>
              <a:rPr lang="en-US" b="1">
                <a:solidFill>
                  <a:srgbClr val="000000"/>
                </a:solidFill>
                <a:latin typeface="Calibri"/>
                <a:ea typeface="Calibri"/>
                <a:cs typeface="Calibri"/>
              </a:rPr>
              <a:t>Signature events: FYE teacher assistants, campus champions</a:t>
            </a:r>
            <a:endParaRPr lang="en-US" b="1">
              <a:latin typeface="Calibri"/>
              <a:ea typeface="Calibri"/>
              <a:cs typeface="Calibri"/>
            </a:endParaRPr>
          </a:p>
          <a:p>
            <a:br>
              <a:rPr lang="en-US"/>
            </a:br>
            <a:r>
              <a:rPr lang="en-US" b="1">
                <a:solidFill>
                  <a:srgbClr val="000000"/>
                </a:solidFill>
                <a:latin typeface="Calibri"/>
                <a:ea typeface="Calibri"/>
                <a:cs typeface="Calibri"/>
              </a:rPr>
              <a:t>Membership Requirements: must have at least a 2.5 </a:t>
            </a:r>
            <a:r>
              <a:rPr lang="en-US" b="1" err="1">
                <a:solidFill>
                  <a:srgbClr val="000000"/>
                </a:solidFill>
                <a:latin typeface="Calibri"/>
                <a:ea typeface="Calibri"/>
                <a:cs typeface="Calibri"/>
              </a:rPr>
              <a:t>gpa</a:t>
            </a:r>
            <a:r>
              <a:rPr lang="en-US" b="1">
                <a:solidFill>
                  <a:srgbClr val="000000"/>
                </a:solidFill>
                <a:latin typeface="Calibri"/>
                <a:ea typeface="Calibri"/>
                <a:cs typeface="Calibri"/>
              </a:rPr>
              <a:t>, campus involvement </a:t>
            </a:r>
            <a:endParaRPr lang="en-US" b="1">
              <a:latin typeface="Calibri"/>
              <a:ea typeface="Calibri"/>
              <a:cs typeface="Calibri"/>
            </a:endParaRPr>
          </a:p>
          <a:p>
            <a:endParaRPr lang="en-US"/>
          </a:p>
          <a:p>
            <a:endParaRPr lang="en-US"/>
          </a:p>
          <a:p>
            <a:r>
              <a:rPr lang="en-US" b="1"/>
              <a:t>Keep Up With Us:</a:t>
            </a:r>
            <a:br>
              <a:rPr lang="en-US"/>
            </a:br>
            <a:endParaRPr lang="en-US"/>
          </a:p>
        </p:txBody>
      </p:sp>
      <p:pic>
        <p:nvPicPr>
          <p:cNvPr id="6" name="Picture 8" descr="A blue and yellow logo&#10;&#10;Description automatically generated">
            <a:extLst>
              <a:ext uri="{FF2B5EF4-FFF2-40B4-BE49-F238E27FC236}">
                <a16:creationId xmlns:a16="http://schemas.microsoft.com/office/drawing/2014/main" id="{C26F87F2-CB2C-16C7-3406-D724E03929E5}"/>
              </a:ext>
            </a:extLst>
          </p:cNvPr>
          <p:cNvPicPr>
            <a:picLocks noChangeAspect="1"/>
          </p:cNvPicPr>
          <p:nvPr/>
        </p:nvPicPr>
        <p:blipFill>
          <a:blip r:embed="rId3"/>
          <a:stretch>
            <a:fillRect/>
          </a:stretch>
        </p:blipFill>
        <p:spPr>
          <a:xfrm>
            <a:off x="842996" y="132455"/>
            <a:ext cx="2743200" cy="2893925"/>
          </a:xfrm>
          <a:prstGeom prst="rect">
            <a:avLst/>
          </a:prstGeom>
        </p:spPr>
      </p:pic>
      <p:pic>
        <p:nvPicPr>
          <p:cNvPr id="9" name="Picture 9" descr="A group of people wearing face masks&#10;&#10;Description automatically generated">
            <a:extLst>
              <a:ext uri="{FF2B5EF4-FFF2-40B4-BE49-F238E27FC236}">
                <a16:creationId xmlns:a16="http://schemas.microsoft.com/office/drawing/2014/main" id="{B022A64F-3072-16EF-5E16-9AB345EA3C12}"/>
              </a:ext>
            </a:extLst>
          </p:cNvPr>
          <p:cNvPicPr>
            <a:picLocks noChangeAspect="1"/>
          </p:cNvPicPr>
          <p:nvPr/>
        </p:nvPicPr>
        <p:blipFill>
          <a:blip r:embed="rId4"/>
          <a:stretch>
            <a:fillRect/>
          </a:stretch>
        </p:blipFill>
        <p:spPr>
          <a:xfrm>
            <a:off x="916531" y="3027477"/>
            <a:ext cx="2743200" cy="3225457"/>
          </a:xfrm>
          <a:prstGeom prst="rect">
            <a:avLst/>
          </a:prstGeom>
        </p:spPr>
      </p:pic>
    </p:spTree>
    <p:extLst>
      <p:ext uri="{BB962C8B-B14F-4D97-AF65-F5344CB8AC3E}">
        <p14:creationId xmlns:p14="http://schemas.microsoft.com/office/powerpoint/2010/main" val="2013084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1524000" y="-674"/>
            <a:ext cx="9997440" cy="1138773"/>
          </a:xfrm>
          <a:prstGeom prst="rect">
            <a:avLst/>
          </a:prstGeom>
        </p:spPr>
        <p:txBody>
          <a:bodyPr wrap="square" lIns="91440" tIns="45720" rIns="91440" bIns="45720" anchor="t">
            <a:spAutoFit/>
          </a:bodyPr>
          <a:lstStyle/>
          <a:p>
            <a:pPr algn="ctr"/>
            <a:r>
              <a:rPr lang="en-US" sz="3200" b="1">
                <a:solidFill>
                  <a:srgbClr val="163EF5"/>
                </a:solidFill>
                <a:latin typeface="Nunito"/>
              </a:rPr>
              <a:t>Women In Leadership</a:t>
            </a:r>
            <a:endParaRPr lang="en-US" sz="2800">
              <a:cs typeface="Calibri"/>
            </a:endParaRPr>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4363359" y="613589"/>
            <a:ext cx="6568809" cy="5632311"/>
          </a:xfrm>
          <a:prstGeom prst="rect">
            <a:avLst/>
          </a:prstGeom>
        </p:spPr>
        <p:txBody>
          <a:bodyPr wrap="square" lIns="91440" tIns="45720" rIns="91440" bIns="45720" anchor="t">
            <a:spAutoFit/>
          </a:bodyPr>
          <a:lstStyle/>
          <a:p>
            <a:r>
              <a:rPr lang="en-US" b="1">
                <a:solidFill>
                  <a:srgbClr val="000000"/>
                </a:solidFill>
                <a:latin typeface="Calibri"/>
                <a:cs typeface="Calibri"/>
              </a:rPr>
              <a:t>Alias: WIL or GNI</a:t>
            </a:r>
            <a:endParaRPr lang="en-US"/>
          </a:p>
          <a:p>
            <a:br>
              <a:rPr lang="en-US"/>
            </a:br>
            <a:r>
              <a:rPr lang="en-US" b="1">
                <a:solidFill>
                  <a:srgbClr val="000000"/>
                </a:solidFill>
                <a:latin typeface="Calibri"/>
                <a:cs typeface="Calibri"/>
              </a:rPr>
              <a:t>Chartered  at ASU: Fall 2000</a:t>
            </a:r>
            <a:endParaRPr lang="en-US">
              <a:latin typeface="Calibri"/>
              <a:cs typeface="Calibri"/>
            </a:endParaRPr>
          </a:p>
          <a:p>
            <a:br>
              <a:rPr lang="en-US"/>
            </a:br>
            <a:r>
              <a:rPr lang="en-US" b="1">
                <a:solidFill>
                  <a:srgbClr val="000000"/>
                </a:solidFill>
                <a:latin typeface="Calibri"/>
                <a:cs typeface="Calibri"/>
              </a:rPr>
              <a:t>Current President: </a:t>
            </a:r>
            <a:r>
              <a:rPr lang="en-US">
                <a:solidFill>
                  <a:srgbClr val="000000"/>
                </a:solidFill>
                <a:latin typeface="Calibri"/>
                <a:cs typeface="Calibri"/>
              </a:rPr>
              <a:t>Courtney Bailey</a:t>
            </a:r>
            <a:endParaRPr lang="en-US">
              <a:latin typeface="Calibri"/>
              <a:cs typeface="Calibri"/>
            </a:endParaRPr>
          </a:p>
          <a:p>
            <a:r>
              <a:rPr lang="en-US" b="1">
                <a:solidFill>
                  <a:srgbClr val="000000"/>
                </a:solidFill>
                <a:latin typeface="Calibri"/>
                <a:cs typeface="Calibri"/>
              </a:rPr>
              <a:t>Current Advisor (s)</a:t>
            </a:r>
            <a:r>
              <a:rPr lang="en-US">
                <a:solidFill>
                  <a:srgbClr val="000000"/>
                </a:solidFill>
                <a:latin typeface="Calibri"/>
                <a:cs typeface="Calibri"/>
              </a:rPr>
              <a:t>: Dedra Williams, Venessa McKinney </a:t>
            </a:r>
            <a:endParaRPr lang="en-US">
              <a:latin typeface="Calibri"/>
              <a:cs typeface="Calibri"/>
            </a:endParaRPr>
          </a:p>
          <a:p>
            <a:br>
              <a:rPr lang="en-US"/>
            </a:br>
            <a:r>
              <a:rPr lang="en-US" b="1">
                <a:solidFill>
                  <a:srgbClr val="000000"/>
                </a:solidFill>
                <a:latin typeface="Calibri"/>
                <a:cs typeface="Calibri"/>
              </a:rPr>
              <a:t>Mission: </a:t>
            </a:r>
            <a:r>
              <a:rPr lang="en-US">
                <a:solidFill>
                  <a:srgbClr val="000000"/>
                </a:solidFill>
                <a:latin typeface="Calibri"/>
                <a:cs typeface="Calibri"/>
              </a:rPr>
              <a:t>O</a:t>
            </a:r>
            <a:r>
              <a:rPr lang="en-US">
                <a:ea typeface="+mn-lt"/>
                <a:cs typeface="+mn-lt"/>
              </a:rPr>
              <a:t>ur mission is to champion the voices and experiences of marginalized women in South Georgia, nurturing their holistic development through advocacy, educational programs, and support services. We strive to create a community where all women feel empowered, valued, and encouraged to achieve their full potential.</a:t>
            </a:r>
            <a:endParaRPr lang="en-US">
              <a:solidFill>
                <a:srgbClr val="000000"/>
              </a:solidFill>
              <a:latin typeface="Calibri"/>
              <a:cs typeface="Calibri"/>
            </a:endParaRPr>
          </a:p>
          <a:p>
            <a:endParaRPr lang="en-US"/>
          </a:p>
          <a:p>
            <a:r>
              <a:rPr lang="en-US" b="1">
                <a:solidFill>
                  <a:srgbClr val="000000"/>
                </a:solidFill>
                <a:latin typeface="Calibri"/>
                <a:cs typeface="Calibri"/>
              </a:rPr>
              <a:t>Signature Events: </a:t>
            </a:r>
            <a:r>
              <a:rPr lang="en-US">
                <a:solidFill>
                  <a:srgbClr val="000000"/>
                </a:solidFill>
                <a:latin typeface="Calibri"/>
                <a:cs typeface="Calibri"/>
              </a:rPr>
              <a:t>Women's Rites of Passage Ceremony, Women's History Brunch, Girl Scouts Troop 40606</a:t>
            </a:r>
            <a:endParaRPr lang="en-US">
              <a:latin typeface="Calibri"/>
              <a:cs typeface="Calibri"/>
            </a:endParaRPr>
          </a:p>
          <a:p>
            <a:br>
              <a:rPr lang="en-US"/>
            </a:br>
            <a:r>
              <a:rPr lang="en-US" b="1">
                <a:solidFill>
                  <a:srgbClr val="000000"/>
                </a:solidFill>
                <a:latin typeface="Calibri"/>
                <a:cs typeface="Calibri"/>
              </a:rPr>
              <a:t>Membership Requirements: Identify as a woman </a:t>
            </a:r>
            <a:endParaRPr lang="en-US">
              <a:latin typeface="Calibri"/>
              <a:cs typeface="Calibri"/>
            </a:endParaRPr>
          </a:p>
          <a:p>
            <a:endParaRPr lang="en-US"/>
          </a:p>
          <a:p>
            <a:r>
              <a:rPr lang="en-US" b="1"/>
              <a:t>Keep Up With Us: @GNI1903</a:t>
            </a:r>
            <a:br>
              <a:rPr lang="en-US"/>
            </a:br>
            <a:endParaRPr lang="en-US"/>
          </a:p>
        </p:txBody>
      </p:sp>
      <p:pic>
        <p:nvPicPr>
          <p:cNvPr id="6" name="Picture 5" descr="A poster for a child chat&#10;&#10;Description automatically generated">
            <a:extLst>
              <a:ext uri="{FF2B5EF4-FFF2-40B4-BE49-F238E27FC236}">
                <a16:creationId xmlns:a16="http://schemas.microsoft.com/office/drawing/2014/main" id="{1AC5BF63-A570-C599-9A88-AFA8830A9876}"/>
              </a:ext>
            </a:extLst>
          </p:cNvPr>
          <p:cNvPicPr>
            <a:picLocks noChangeAspect="1"/>
          </p:cNvPicPr>
          <p:nvPr/>
        </p:nvPicPr>
        <p:blipFill>
          <a:blip r:embed="rId3"/>
          <a:stretch>
            <a:fillRect/>
          </a:stretch>
        </p:blipFill>
        <p:spPr>
          <a:xfrm>
            <a:off x="223520" y="3480435"/>
            <a:ext cx="3799840" cy="2132330"/>
          </a:xfrm>
          <a:prstGeom prst="rect">
            <a:avLst/>
          </a:prstGeom>
        </p:spPr>
      </p:pic>
      <p:pic>
        <p:nvPicPr>
          <p:cNvPr id="9" name="Picture 8" descr="A person in a red shirt&#10;&#10;Description automatically generated">
            <a:extLst>
              <a:ext uri="{FF2B5EF4-FFF2-40B4-BE49-F238E27FC236}">
                <a16:creationId xmlns:a16="http://schemas.microsoft.com/office/drawing/2014/main" id="{0D6B13D0-6819-9B60-F536-A51186A8973C}"/>
              </a:ext>
            </a:extLst>
          </p:cNvPr>
          <p:cNvPicPr>
            <a:picLocks noChangeAspect="1"/>
          </p:cNvPicPr>
          <p:nvPr/>
        </p:nvPicPr>
        <p:blipFill>
          <a:blip r:embed="rId4"/>
          <a:stretch>
            <a:fillRect/>
          </a:stretch>
        </p:blipFill>
        <p:spPr>
          <a:xfrm rot="5400000">
            <a:off x="655320" y="924560"/>
            <a:ext cx="2804160" cy="2082800"/>
          </a:xfrm>
          <a:prstGeom prst="rect">
            <a:avLst/>
          </a:prstGeom>
        </p:spPr>
      </p:pic>
    </p:spTree>
    <p:extLst>
      <p:ext uri="{BB962C8B-B14F-4D97-AF65-F5344CB8AC3E}">
        <p14:creationId xmlns:p14="http://schemas.microsoft.com/office/powerpoint/2010/main" val="319549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286373"/>
            <a:ext cx="8762182" cy="923330"/>
          </a:xfrm>
          <a:prstGeom prst="rect">
            <a:avLst/>
          </a:prstGeom>
        </p:spPr>
        <p:txBody>
          <a:bodyPr wrap="square">
            <a:spAutoFit/>
          </a:bodyPr>
          <a:lstStyle/>
          <a:p>
            <a:pPr algn="ctr"/>
            <a:r>
              <a:rPr lang="en-US" err="1"/>
              <a:t>PHRESHLYFE</a:t>
            </a:r>
            <a:r>
              <a:rPr lang="en-US"/>
              <a:t> </a:t>
            </a:r>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a:spAutoFit/>
          </a:bodyPr>
          <a:lstStyle/>
          <a:p>
            <a:pPr algn="ctr"/>
            <a:r>
              <a:rPr lang="en-US" b="1">
                <a:solidFill>
                  <a:srgbClr val="FF0000"/>
                </a:solidFill>
                <a:latin typeface="Nunito" panose="020B0604020202020204" charset="0"/>
              </a:rPr>
              <a:t>                   Insert Org. Logo</a:t>
            </a:r>
            <a:endParaRPr lang="en-US"/>
          </a:p>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923330"/>
          </a:xfrm>
          <a:prstGeom prst="rect">
            <a:avLst/>
          </a:prstGeom>
        </p:spPr>
        <p:txBody>
          <a:bodyPr>
            <a:spAutoFit/>
          </a:bodyPr>
          <a:lstStyle/>
          <a:p>
            <a:pPr algn="ctr"/>
            <a:r>
              <a:rPr lang="en-US" b="1">
                <a:solidFill>
                  <a:srgbClr val="FF0000"/>
                </a:solidFill>
                <a:latin typeface="Nunito" panose="020B0604020202020204" charset="0"/>
              </a:rPr>
              <a:t>                   Insert Group/Event Photo</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4149214" y="560458"/>
            <a:ext cx="3703689" cy="6463308"/>
          </a:xfrm>
          <a:prstGeom prst="rect">
            <a:avLst/>
          </a:prstGeom>
        </p:spPr>
        <p:txBody>
          <a:bodyPr wrap="square">
            <a:spAutoFit/>
          </a:bodyPr>
          <a:lstStyle/>
          <a:p>
            <a:r>
              <a:rPr lang="en-US" b="1">
                <a:solidFill>
                  <a:srgbClr val="000000"/>
                </a:solidFill>
                <a:latin typeface="Calibri" panose="020F0502020204030204" pitchFamily="34" charset="0"/>
              </a:rPr>
              <a:t>Alias: </a:t>
            </a:r>
            <a:r>
              <a:rPr lang="en-US" b="1" err="1">
                <a:solidFill>
                  <a:srgbClr val="000000"/>
                </a:solidFill>
                <a:latin typeface="Calibri" panose="020F0502020204030204" pitchFamily="34" charset="0"/>
              </a:rPr>
              <a:t>Phreshlyfe</a:t>
            </a:r>
            <a:r>
              <a:rPr lang="en-US" b="1">
                <a:solidFill>
                  <a:srgbClr val="000000"/>
                </a:solidFill>
                <a:latin typeface="Calibri" panose="020F0502020204030204" pitchFamily="34" charset="0"/>
              </a:rPr>
              <a:t> </a:t>
            </a:r>
            <a:endParaRPr lang="en-US"/>
          </a:p>
          <a:p>
            <a:br>
              <a:rPr lang="en-US"/>
            </a:br>
            <a:r>
              <a:rPr lang="en-US" b="1">
                <a:solidFill>
                  <a:srgbClr val="000000"/>
                </a:solidFill>
                <a:latin typeface="Calibri" panose="020F0502020204030204" pitchFamily="34" charset="0"/>
              </a:rPr>
              <a:t>Chartered  at ASU: 2022</a:t>
            </a:r>
            <a:endParaRPr lang="en-US"/>
          </a:p>
          <a:p>
            <a:br>
              <a:rPr lang="en-US"/>
            </a:br>
            <a:r>
              <a:rPr lang="en-US" b="1">
                <a:solidFill>
                  <a:srgbClr val="000000"/>
                </a:solidFill>
                <a:latin typeface="Calibri" panose="020F0502020204030204" pitchFamily="34" charset="0"/>
              </a:rPr>
              <a:t>Current President: De’Montae </a:t>
            </a:r>
            <a:endParaRPr lang="en-US"/>
          </a:p>
          <a:p>
            <a:r>
              <a:rPr lang="en-US" b="1">
                <a:solidFill>
                  <a:srgbClr val="000000"/>
                </a:solidFill>
                <a:latin typeface="Calibri" panose="020F0502020204030204" pitchFamily="34" charset="0"/>
              </a:rPr>
              <a:t>Current Advisor (s)</a:t>
            </a:r>
            <a:r>
              <a:rPr lang="en-US">
                <a:solidFill>
                  <a:srgbClr val="000000"/>
                </a:solidFill>
                <a:latin typeface="Calibri" panose="020F0502020204030204" pitchFamily="34" charset="0"/>
              </a:rPr>
              <a:t>: </a:t>
            </a:r>
            <a:r>
              <a:rPr lang="en-US" err="1">
                <a:solidFill>
                  <a:srgbClr val="000000"/>
                </a:solidFill>
                <a:latin typeface="Calibri" panose="020F0502020204030204" pitchFamily="34" charset="0"/>
              </a:rPr>
              <a:t>Toderick</a:t>
            </a:r>
            <a:r>
              <a:rPr lang="en-US">
                <a:solidFill>
                  <a:srgbClr val="000000"/>
                </a:solidFill>
                <a:latin typeface="Calibri" panose="020F0502020204030204" pitchFamily="34" charset="0"/>
              </a:rPr>
              <a:t> </a:t>
            </a:r>
            <a:r>
              <a:rPr lang="en-US" err="1">
                <a:solidFill>
                  <a:srgbClr val="000000"/>
                </a:solidFill>
                <a:latin typeface="Calibri" panose="020F0502020204030204" pitchFamily="34" charset="0"/>
              </a:rPr>
              <a:t>Devoe</a:t>
            </a:r>
            <a:endParaRPr lang="en-US"/>
          </a:p>
          <a:p>
            <a:br>
              <a:rPr lang="en-US"/>
            </a:br>
            <a:r>
              <a:rPr lang="en-US" b="1">
                <a:solidFill>
                  <a:srgbClr val="000000"/>
                </a:solidFill>
                <a:latin typeface="Calibri" panose="020F0502020204030204" pitchFamily="34" charset="0"/>
              </a:rPr>
              <a:t>Mission: We as a organization want to show confidence and strength in the way we Model </a:t>
            </a:r>
            <a:endParaRPr lang="en-US"/>
          </a:p>
          <a:p>
            <a:br>
              <a:rPr lang="en-US"/>
            </a:br>
            <a:endParaRPr lang="en-US"/>
          </a:p>
          <a:p>
            <a:endParaRPr lang="en-US" b="1">
              <a:solidFill>
                <a:srgbClr val="000000"/>
              </a:solidFill>
              <a:latin typeface="Calibri" panose="020F0502020204030204" pitchFamily="34" charset="0"/>
            </a:endParaRPr>
          </a:p>
          <a:p>
            <a:r>
              <a:rPr lang="en-US" b="1">
                <a:solidFill>
                  <a:srgbClr val="000000"/>
                </a:solidFill>
                <a:latin typeface="Calibri" panose="020F0502020204030204" pitchFamily="34" charset="0"/>
              </a:rPr>
              <a:t>Signature Events: End of the semester show</a:t>
            </a:r>
            <a:endParaRPr lang="en-US"/>
          </a:p>
          <a:p>
            <a:br>
              <a:rPr lang="en-US"/>
            </a:br>
            <a:r>
              <a:rPr lang="en-US" b="1">
                <a:solidFill>
                  <a:srgbClr val="000000"/>
                </a:solidFill>
                <a:latin typeface="Calibri" panose="020F0502020204030204" pitchFamily="34" charset="0"/>
              </a:rPr>
              <a:t>Membership Requirements: </a:t>
            </a:r>
            <a:r>
              <a:rPr lang="en-US" b="1" err="1">
                <a:solidFill>
                  <a:srgbClr val="000000"/>
                </a:solidFill>
                <a:latin typeface="Calibri" panose="020F0502020204030204" pitchFamily="34" charset="0"/>
              </a:rPr>
              <a:t>Gpa:2.5,campus</a:t>
            </a:r>
            <a:r>
              <a:rPr lang="en-US" b="1">
                <a:solidFill>
                  <a:srgbClr val="000000"/>
                </a:solidFill>
                <a:latin typeface="Calibri" panose="020F0502020204030204" pitchFamily="34" charset="0"/>
              </a:rPr>
              <a:t> involvement </a:t>
            </a:r>
            <a:endParaRPr lang="en-US"/>
          </a:p>
          <a:p>
            <a:endParaRPr lang="en-US"/>
          </a:p>
          <a:p>
            <a:endParaRPr lang="en-US"/>
          </a:p>
          <a:p>
            <a:r>
              <a:rPr lang="en-US" b="1"/>
              <a:t>Keep Up With Us: Follow us on Ig: </a:t>
            </a:r>
          </a:p>
          <a:p>
            <a:r>
              <a:rPr lang="en-US" b="1" err="1"/>
              <a:t>Phreshlyfe_asu</a:t>
            </a:r>
            <a:br>
              <a:rPr lang="en-US"/>
            </a:br>
            <a:endParaRPr lang="en-US"/>
          </a:p>
        </p:txBody>
      </p:sp>
      <p:pic>
        <p:nvPicPr>
          <p:cNvPr id="6" name="Picture 8">
            <a:extLst>
              <a:ext uri="{FF2B5EF4-FFF2-40B4-BE49-F238E27FC236}">
                <a16:creationId xmlns:a16="http://schemas.microsoft.com/office/drawing/2014/main" id="{FD8E9A7B-1922-2F07-CFF0-DD755F102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98" y="1151871"/>
            <a:ext cx="2860453" cy="2860453"/>
          </a:xfrm>
          <a:prstGeom prst="rect">
            <a:avLst/>
          </a:prstGeom>
        </p:spPr>
      </p:pic>
      <p:pic>
        <p:nvPicPr>
          <p:cNvPr id="9" name="Picture 9">
            <a:extLst>
              <a:ext uri="{FF2B5EF4-FFF2-40B4-BE49-F238E27FC236}">
                <a16:creationId xmlns:a16="http://schemas.microsoft.com/office/drawing/2014/main" id="{FAE69425-E6C6-005B-004C-1D990DE611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98" y="4069276"/>
            <a:ext cx="3215516" cy="2140984"/>
          </a:xfrm>
          <a:prstGeom prst="rect">
            <a:avLst/>
          </a:prstGeom>
        </p:spPr>
      </p:pic>
    </p:spTree>
    <p:extLst>
      <p:ext uri="{BB962C8B-B14F-4D97-AF65-F5344CB8AC3E}">
        <p14:creationId xmlns:p14="http://schemas.microsoft.com/office/powerpoint/2010/main" val="2354743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275284"/>
            <a:ext cx="6096000" cy="969496"/>
          </a:xfrm>
          <a:prstGeom prst="rect">
            <a:avLst/>
          </a:prstGeom>
        </p:spPr>
        <p:txBody>
          <a:bodyPr>
            <a:spAutoFit/>
          </a:bodyPr>
          <a:lstStyle/>
          <a:p>
            <a:pPr algn="ctr"/>
            <a:r>
              <a:rPr lang="en-US" sz="1900" b="1">
                <a:solidFill>
                  <a:srgbClr val="163EF5"/>
                </a:solidFill>
                <a:latin typeface="Nunito" panose="020B0604020202020204" charset="0"/>
              </a:rPr>
              <a:t>Council for LGBTQIA+ and Ally Student Syndicate</a:t>
            </a:r>
            <a:endParaRPr lang="en-US" sz="1900"/>
          </a:p>
          <a:p>
            <a:br>
              <a:rPr lang="en-US" sz="1900"/>
            </a:br>
            <a:endParaRPr lang="en-US" sz="1900"/>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a:spAutoFit/>
          </a:bodyPr>
          <a:lstStyle/>
          <a:p>
            <a:pPr algn="ctr"/>
            <a:r>
              <a:rPr lang="en-US" b="1">
                <a:solidFill>
                  <a:srgbClr val="FF0000"/>
                </a:solidFill>
                <a:latin typeface="Nunito" panose="020B0604020202020204" charset="0"/>
              </a:rPr>
              <a:t>                   Insert Org. Logo</a:t>
            </a:r>
            <a:endParaRPr lang="en-US"/>
          </a:p>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923330"/>
          </a:xfrm>
          <a:prstGeom prst="rect">
            <a:avLst/>
          </a:prstGeom>
        </p:spPr>
        <p:txBody>
          <a:bodyPr>
            <a:spAutoFit/>
          </a:bodyPr>
          <a:lstStyle/>
          <a:p>
            <a:pPr algn="ctr"/>
            <a:r>
              <a:rPr lang="en-US" b="1">
                <a:solidFill>
                  <a:srgbClr val="FF0000"/>
                </a:solidFill>
                <a:latin typeface="Nunito" panose="020B0604020202020204" charset="0"/>
              </a:rPr>
              <a:t>                   </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943710" y="1028290"/>
            <a:ext cx="5637874" cy="5355312"/>
          </a:xfrm>
          <a:prstGeom prst="rect">
            <a:avLst/>
          </a:prstGeom>
        </p:spPr>
        <p:txBody>
          <a:bodyPr wrap="square">
            <a:spAutoFit/>
          </a:bodyPr>
          <a:lstStyle/>
          <a:p>
            <a:r>
              <a:rPr lang="en-US" b="1">
                <a:solidFill>
                  <a:srgbClr val="000000"/>
                </a:solidFill>
                <a:latin typeface="Calibri" panose="020F0502020204030204" pitchFamily="34" charset="0"/>
              </a:rPr>
              <a:t>Alias: </a:t>
            </a:r>
            <a:r>
              <a:rPr lang="en-US">
                <a:solidFill>
                  <a:srgbClr val="000000"/>
                </a:solidFill>
                <a:latin typeface="Calibri" panose="020F0502020204030204" pitchFamily="34" charset="0"/>
              </a:rPr>
              <a:t>C.L.A.S.S</a:t>
            </a:r>
            <a:endParaRPr lang="en-US"/>
          </a:p>
          <a:p>
            <a:br>
              <a:rPr lang="en-US"/>
            </a:br>
            <a:r>
              <a:rPr lang="en-US" b="1">
                <a:solidFill>
                  <a:srgbClr val="000000"/>
                </a:solidFill>
                <a:latin typeface="Calibri" panose="020F0502020204030204" pitchFamily="34" charset="0"/>
              </a:rPr>
              <a:t>Chartered  at ASU: </a:t>
            </a:r>
            <a:r>
              <a:rPr lang="en-US">
                <a:solidFill>
                  <a:srgbClr val="000000"/>
                </a:solidFill>
                <a:latin typeface="Calibri" panose="020F0502020204030204" pitchFamily="34" charset="0"/>
              </a:rPr>
              <a:t>August 2021</a:t>
            </a:r>
            <a:endParaRPr lang="en-US"/>
          </a:p>
          <a:p>
            <a:br>
              <a:rPr lang="en-US"/>
            </a:br>
            <a:r>
              <a:rPr lang="en-US" b="1">
                <a:solidFill>
                  <a:srgbClr val="000000"/>
                </a:solidFill>
                <a:latin typeface="Calibri" panose="020F0502020204030204" pitchFamily="34" charset="0"/>
              </a:rPr>
              <a:t>Current President: </a:t>
            </a:r>
            <a:r>
              <a:rPr lang="en-US">
                <a:solidFill>
                  <a:srgbClr val="000000"/>
                </a:solidFill>
                <a:latin typeface="Calibri" panose="020F0502020204030204" pitchFamily="34" charset="0"/>
              </a:rPr>
              <a:t>Kaitlyn Winn</a:t>
            </a:r>
            <a:endParaRPr lang="en-US"/>
          </a:p>
          <a:p>
            <a:r>
              <a:rPr lang="en-US" b="1">
                <a:solidFill>
                  <a:srgbClr val="000000"/>
                </a:solidFill>
                <a:latin typeface="Calibri" panose="020F0502020204030204" pitchFamily="34" charset="0"/>
              </a:rPr>
              <a:t>Current Advisor (s)</a:t>
            </a:r>
            <a:r>
              <a:rPr lang="en-US">
                <a:solidFill>
                  <a:srgbClr val="000000"/>
                </a:solidFill>
                <a:latin typeface="Calibri" panose="020F0502020204030204" pitchFamily="34" charset="0"/>
              </a:rPr>
              <a:t>: Dedra Williams, Venessa McKinney</a:t>
            </a:r>
            <a:endParaRPr lang="en-US"/>
          </a:p>
          <a:p>
            <a:br>
              <a:rPr lang="en-US"/>
            </a:br>
            <a:r>
              <a:rPr lang="en-US" b="1">
                <a:solidFill>
                  <a:srgbClr val="000000"/>
                </a:solidFill>
                <a:latin typeface="Calibri" panose="020F0502020204030204" pitchFamily="34" charset="0"/>
              </a:rPr>
              <a:t>Mission: </a:t>
            </a:r>
            <a:r>
              <a:rPr lang="en-US" b="0" i="0" u="none" strike="noStrike">
                <a:solidFill>
                  <a:srgbClr val="000000"/>
                </a:solidFill>
                <a:effectLst/>
              </a:rPr>
              <a:t>To enrich the lives of queer people while seeking to broaden community transformation; encompassing issues of social and racial justice that LGBTQ people face on campus and in life.</a:t>
            </a:r>
            <a:endParaRPr lang="en-US"/>
          </a:p>
          <a:p>
            <a:endParaRPr lang="en-US" b="1">
              <a:solidFill>
                <a:srgbClr val="000000"/>
              </a:solidFill>
              <a:latin typeface="Calibri" panose="020F0502020204030204" pitchFamily="34" charset="0"/>
            </a:endParaRPr>
          </a:p>
          <a:p>
            <a:r>
              <a:rPr lang="en-US" b="1">
                <a:solidFill>
                  <a:srgbClr val="000000"/>
                </a:solidFill>
                <a:latin typeface="Calibri" panose="020F0502020204030204" pitchFamily="34" charset="0"/>
              </a:rPr>
              <a:t>Signature Events: </a:t>
            </a:r>
            <a:r>
              <a:rPr lang="en-US">
                <a:solidFill>
                  <a:srgbClr val="000000"/>
                </a:solidFill>
                <a:latin typeface="Calibri" panose="020F0502020204030204" pitchFamily="34" charset="0"/>
              </a:rPr>
              <a:t>Wellness Fair, HIV/AIDS Awareness, Black Pride Festival </a:t>
            </a:r>
            <a:endParaRPr lang="en-US"/>
          </a:p>
          <a:p>
            <a:br>
              <a:rPr lang="en-US"/>
            </a:br>
            <a:r>
              <a:rPr lang="en-US" b="1">
                <a:solidFill>
                  <a:srgbClr val="000000"/>
                </a:solidFill>
                <a:latin typeface="Calibri" panose="020F0502020204030204" pitchFamily="34" charset="0"/>
              </a:rPr>
              <a:t>Membership Requirements: </a:t>
            </a:r>
            <a:r>
              <a:rPr lang="en-US">
                <a:solidFill>
                  <a:srgbClr val="000000"/>
                </a:solidFill>
                <a:latin typeface="Calibri" panose="020F0502020204030204" pitchFamily="34" charset="0"/>
              </a:rPr>
              <a:t>There are no requirements </a:t>
            </a:r>
            <a:endParaRPr lang="en-US"/>
          </a:p>
          <a:p>
            <a:endParaRPr lang="en-US" b="1"/>
          </a:p>
          <a:p>
            <a:r>
              <a:rPr lang="en-US" b="1"/>
              <a:t>Keep Up With Us: </a:t>
            </a:r>
            <a:r>
              <a:rPr lang="en-US"/>
              <a:t>@asu_c.l.a.s.s</a:t>
            </a:r>
            <a:br>
              <a:rPr lang="en-US"/>
            </a:br>
            <a:endParaRPr lang="en-US"/>
          </a:p>
        </p:txBody>
      </p:sp>
      <p:pic>
        <p:nvPicPr>
          <p:cNvPr id="6" name="Picture 8">
            <a:extLst>
              <a:ext uri="{FF2B5EF4-FFF2-40B4-BE49-F238E27FC236}">
                <a16:creationId xmlns:a16="http://schemas.microsoft.com/office/drawing/2014/main" id="{19A8A4B9-FE36-1BF1-A7C7-73B1C40EF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9339"/>
            <a:ext cx="3846866" cy="3846866"/>
          </a:xfrm>
          <a:prstGeom prst="rect">
            <a:avLst/>
          </a:prstGeom>
        </p:spPr>
      </p:pic>
    </p:spTree>
    <p:extLst>
      <p:ext uri="{BB962C8B-B14F-4D97-AF65-F5344CB8AC3E}">
        <p14:creationId xmlns:p14="http://schemas.microsoft.com/office/powerpoint/2010/main" val="3296262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91492"/>
            <a:ext cx="6096000" cy="923330"/>
          </a:xfrm>
          <a:prstGeom prst="rect">
            <a:avLst/>
          </a:prstGeom>
        </p:spPr>
        <p:txBody>
          <a:bodyPr lIns="91440" tIns="45720" rIns="91440" bIns="45720" anchor="t">
            <a:spAutoFit/>
          </a:bodyPr>
          <a:lstStyle/>
          <a:p>
            <a:pPr algn="ctr"/>
            <a:r>
              <a:rPr lang="en-US" b="1">
                <a:solidFill>
                  <a:srgbClr val="163EF5"/>
                </a:solidFill>
                <a:latin typeface="Palatino Linotype"/>
              </a:rPr>
              <a:t>Pre-Alumni Council</a:t>
            </a:r>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4106637" y="739864"/>
            <a:ext cx="8085188" cy="5386090"/>
          </a:xfrm>
          <a:prstGeom prst="rect">
            <a:avLst/>
          </a:prstGeom>
        </p:spPr>
        <p:txBody>
          <a:bodyPr wrap="square" lIns="91440" tIns="45720" rIns="91440" bIns="45720" anchor="t">
            <a:spAutoFit/>
          </a:bodyPr>
          <a:lstStyle/>
          <a:p>
            <a:r>
              <a:rPr lang="en-US" sz="1400" b="1">
                <a:solidFill>
                  <a:srgbClr val="000000"/>
                </a:solidFill>
                <a:latin typeface="Palatino Linotype"/>
                <a:cs typeface="Calibri"/>
              </a:rPr>
              <a:t>Alias: PAC, ASU-PAC, ASU Pre Alumni Council, Albany State University Pre-Alumni Council</a:t>
            </a:r>
            <a:endParaRPr lang="en-US" sz="1400">
              <a:latin typeface="Palatino Linotype"/>
              <a:cs typeface="Calibri"/>
            </a:endParaRPr>
          </a:p>
          <a:p>
            <a:br>
              <a:rPr lang="en-US" sz="1400">
                <a:latin typeface="Palatino Linotype"/>
              </a:rPr>
            </a:br>
            <a:r>
              <a:rPr lang="en-US" sz="1400" b="1">
                <a:solidFill>
                  <a:srgbClr val="000000"/>
                </a:solidFill>
                <a:latin typeface="Palatino Linotype"/>
                <a:cs typeface="Calibri"/>
              </a:rPr>
              <a:t>Chartered  at ASU: October 2000</a:t>
            </a:r>
            <a:endParaRPr lang="en-US" sz="1400">
              <a:latin typeface="Palatino Linotype"/>
              <a:cs typeface="Calibri"/>
            </a:endParaRPr>
          </a:p>
          <a:p>
            <a:br>
              <a:rPr lang="en-US" sz="1400">
                <a:latin typeface="Palatino Linotype"/>
              </a:rPr>
            </a:br>
            <a:r>
              <a:rPr lang="en-US" sz="1400" b="1">
                <a:solidFill>
                  <a:srgbClr val="000000"/>
                </a:solidFill>
                <a:latin typeface="Palatino Linotype"/>
                <a:cs typeface="Calibri"/>
              </a:rPr>
              <a:t>Current President: Jericho Robinson</a:t>
            </a:r>
            <a:endParaRPr lang="en-US" sz="1400">
              <a:latin typeface="Palatino Linotype"/>
            </a:endParaRPr>
          </a:p>
          <a:p>
            <a:r>
              <a:rPr lang="en-US" sz="1400" b="1">
                <a:solidFill>
                  <a:srgbClr val="000000"/>
                </a:solidFill>
                <a:latin typeface="Palatino Linotype"/>
                <a:cs typeface="Calibri"/>
              </a:rPr>
              <a:t>Current Advisor (s)</a:t>
            </a:r>
            <a:r>
              <a:rPr lang="en-US" sz="1400">
                <a:solidFill>
                  <a:srgbClr val="000000"/>
                </a:solidFill>
                <a:latin typeface="Palatino Linotype"/>
                <a:cs typeface="Calibri"/>
              </a:rPr>
              <a:t>: </a:t>
            </a:r>
            <a:r>
              <a:rPr lang="en-US" sz="1400" b="1">
                <a:solidFill>
                  <a:srgbClr val="000000"/>
                </a:solidFill>
                <a:latin typeface="Palatino Linotype"/>
                <a:cs typeface="Calibri"/>
              </a:rPr>
              <a:t>Joslyn DiPasalegne and Janet Puckett</a:t>
            </a:r>
            <a:endParaRPr lang="en-US" sz="1400" b="1">
              <a:latin typeface="Palatino Linotype"/>
            </a:endParaRPr>
          </a:p>
          <a:p>
            <a:br>
              <a:rPr lang="en-US" sz="1400">
                <a:latin typeface="Palatino Linotype"/>
              </a:rPr>
            </a:br>
            <a:r>
              <a:rPr lang="en-US" sz="1400" b="1">
                <a:solidFill>
                  <a:srgbClr val="000000"/>
                </a:solidFill>
                <a:latin typeface="Palatino Linotype"/>
                <a:cs typeface="Calibri"/>
              </a:rPr>
              <a:t>Mission: </a:t>
            </a:r>
            <a:r>
              <a:rPr lang="en-US" sz="1400">
                <a:solidFill>
                  <a:srgbClr val="000000"/>
                </a:solidFill>
                <a:latin typeface="Palatino Linotype"/>
                <a:cs typeface="Calibri"/>
              </a:rPr>
              <a:t>To promote and enhance University Pride; build a culture of philanthropy to advance Albany State University and create opportunities to balance long term relationships with current students and Alumni.</a:t>
            </a:r>
            <a:endParaRPr lang="en-US" sz="1400">
              <a:latin typeface="Palatino Linotype"/>
              <a:cs typeface="Arial"/>
            </a:endParaRPr>
          </a:p>
          <a:p>
            <a:br>
              <a:rPr lang="en-US"/>
            </a:br>
            <a:endParaRPr lang="en-US" sz="1400">
              <a:latin typeface="Palatino Linotype"/>
            </a:endParaRPr>
          </a:p>
          <a:p>
            <a:endParaRPr lang="en-US" sz="1400" b="1">
              <a:solidFill>
                <a:srgbClr val="000000"/>
              </a:solidFill>
              <a:latin typeface="Palatino Linotype"/>
            </a:endParaRPr>
          </a:p>
          <a:p>
            <a:r>
              <a:rPr lang="en-US" sz="1400" b="1">
                <a:solidFill>
                  <a:srgbClr val="000000"/>
                </a:solidFill>
                <a:latin typeface="Palatino Linotype"/>
                <a:cs typeface="Calibri"/>
              </a:rPr>
              <a:t>Signature Events: Pre-Alumni council Annual PAC Week- </a:t>
            </a:r>
            <a:r>
              <a:rPr lang="en-US" sz="1400">
                <a:solidFill>
                  <a:srgbClr val="000000"/>
                </a:solidFill>
                <a:latin typeface="Palatino Linotype"/>
                <a:cs typeface="Calibri"/>
              </a:rPr>
              <a:t>This year we will be celebrating</a:t>
            </a:r>
            <a:r>
              <a:rPr lang="en-US" sz="1400">
                <a:latin typeface="Palatino Linotype"/>
                <a:cs typeface="Calibri"/>
              </a:rPr>
              <a:t> the 23rd</a:t>
            </a:r>
            <a:r>
              <a:rPr lang="en-US" sz="1400" b="1">
                <a:latin typeface="Palatino Linotype"/>
                <a:cs typeface="Calibri"/>
              </a:rPr>
              <a:t> </a:t>
            </a:r>
            <a:r>
              <a:rPr lang="en" sz="1400">
                <a:latin typeface="Palatino Linotype"/>
                <a:cs typeface="Times New Roman"/>
              </a:rPr>
              <a:t>anniversary of PAC and allow staff, students, and alumni to bond and have fun. </a:t>
            </a:r>
            <a:r>
              <a:rPr lang="en" sz="1400" b="1">
                <a:latin typeface="Palatino Linotype"/>
                <a:cs typeface="Times New Roman"/>
              </a:rPr>
              <a:t>Ice Cream social, PAC Movie night</a:t>
            </a:r>
          </a:p>
          <a:p>
            <a:br>
              <a:rPr lang="en-US" sz="1400">
                <a:latin typeface="Palatino Linotype"/>
              </a:rPr>
            </a:br>
            <a:r>
              <a:rPr lang="en-US" sz="1400" b="1">
                <a:solidFill>
                  <a:srgbClr val="000000"/>
                </a:solidFill>
                <a:latin typeface="Palatino Linotype"/>
                <a:cs typeface="Calibri"/>
              </a:rPr>
              <a:t>Membership Requirements: </a:t>
            </a:r>
            <a:r>
              <a:rPr lang="en-US" sz="1400">
                <a:solidFill>
                  <a:srgbClr val="000000"/>
                </a:solidFill>
                <a:latin typeface="Palatino Linotype"/>
                <a:cs typeface="Calibri"/>
              </a:rPr>
              <a:t>Must be currently enrolled at Albany State University  </a:t>
            </a:r>
          </a:p>
          <a:p>
            <a:pPr marL="285750" indent="-285750">
              <a:buFont typeface="Arial,Sans-Serif"/>
              <a:buChar char="•"/>
            </a:pPr>
            <a:r>
              <a:rPr lang="en-US" sz="1400">
                <a:solidFill>
                  <a:srgbClr val="000000"/>
                </a:solidFill>
                <a:latin typeface="Palatino Linotype"/>
                <a:cs typeface="Calibri"/>
              </a:rPr>
              <a:t>Must possess a minimum of 2.8 GPA  </a:t>
            </a:r>
          </a:p>
          <a:p>
            <a:pPr marL="285750" indent="-285750">
              <a:buFont typeface="Arial,Sans-Serif"/>
              <a:buChar char="•"/>
            </a:pPr>
            <a:r>
              <a:rPr lang="en-US" sz="1400">
                <a:solidFill>
                  <a:srgbClr val="000000"/>
                </a:solidFill>
                <a:latin typeface="Palatino Linotype"/>
                <a:cs typeface="Calibri"/>
              </a:rPr>
              <a:t>Must be free from any university or court sanction</a:t>
            </a:r>
            <a:endParaRPr lang="en-US" sz="1400">
              <a:latin typeface="Palatino Linotype"/>
              <a:cs typeface="Arial"/>
            </a:endParaRPr>
          </a:p>
          <a:p>
            <a:endParaRPr lang="en-US" sz="1400">
              <a:latin typeface="Palatino Linotype"/>
              <a:cs typeface="Arial"/>
            </a:endParaRPr>
          </a:p>
          <a:p>
            <a:endParaRPr lang="en-US" sz="1400">
              <a:latin typeface="Palatino Linotype"/>
            </a:endParaRPr>
          </a:p>
          <a:p>
            <a:r>
              <a:rPr lang="en-US" sz="1400" b="1">
                <a:latin typeface="Palatino Linotype"/>
                <a:cs typeface="Arial"/>
              </a:rPr>
              <a:t>Keep Up With Us: Instagram @asuprealumni_</a:t>
            </a:r>
            <a:br>
              <a:rPr lang="en-US" sz="1400">
                <a:latin typeface="Palatino Linotype"/>
              </a:rPr>
            </a:br>
            <a:endParaRPr lang="en-US">
              <a:latin typeface="Palatino Linotype"/>
            </a:endParaRPr>
          </a:p>
        </p:txBody>
      </p:sp>
      <p:pic>
        <p:nvPicPr>
          <p:cNvPr id="6" name="Picture 5" descr="A group of people in blue shirts&#10;&#10;Description automatically generated">
            <a:extLst>
              <a:ext uri="{FF2B5EF4-FFF2-40B4-BE49-F238E27FC236}">
                <a16:creationId xmlns:a16="http://schemas.microsoft.com/office/drawing/2014/main" id="{AEB5AA63-9CB1-B660-3911-A205441489AB}"/>
              </a:ext>
            </a:extLst>
          </p:cNvPr>
          <p:cNvPicPr>
            <a:picLocks noChangeAspect="1"/>
          </p:cNvPicPr>
          <p:nvPr/>
        </p:nvPicPr>
        <p:blipFill>
          <a:blip r:embed="rId3"/>
          <a:stretch>
            <a:fillRect/>
          </a:stretch>
        </p:blipFill>
        <p:spPr>
          <a:xfrm>
            <a:off x="125187" y="2713265"/>
            <a:ext cx="3763735" cy="2805793"/>
          </a:xfrm>
          <a:prstGeom prst="rect">
            <a:avLst/>
          </a:prstGeom>
        </p:spPr>
      </p:pic>
      <p:pic>
        <p:nvPicPr>
          <p:cNvPr id="9" name="Picture 8" descr="A blue and white text on a black background&#10;&#10;Description automatically generated">
            <a:extLst>
              <a:ext uri="{FF2B5EF4-FFF2-40B4-BE49-F238E27FC236}">
                <a16:creationId xmlns:a16="http://schemas.microsoft.com/office/drawing/2014/main" id="{650D3971-6888-7124-6BA4-33CAE84AC7A9}"/>
              </a:ext>
            </a:extLst>
          </p:cNvPr>
          <p:cNvPicPr>
            <a:picLocks noChangeAspect="1"/>
          </p:cNvPicPr>
          <p:nvPr/>
        </p:nvPicPr>
        <p:blipFill>
          <a:blip r:embed="rId4"/>
          <a:stretch>
            <a:fillRect/>
          </a:stretch>
        </p:blipFill>
        <p:spPr>
          <a:xfrm>
            <a:off x="247650" y="1020808"/>
            <a:ext cx="3641271" cy="1060812"/>
          </a:xfrm>
          <a:prstGeom prst="rect">
            <a:avLst/>
          </a:prstGeom>
        </p:spPr>
      </p:pic>
    </p:spTree>
    <p:extLst>
      <p:ext uri="{BB962C8B-B14F-4D97-AF65-F5344CB8AC3E}">
        <p14:creationId xmlns:p14="http://schemas.microsoft.com/office/powerpoint/2010/main" val="581902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923330"/>
          </a:xfrm>
          <a:prstGeom prst="rect">
            <a:avLst/>
          </a:prstGeom>
        </p:spPr>
        <p:txBody>
          <a:bodyPr>
            <a:spAutoFit/>
          </a:bodyPr>
          <a:lstStyle/>
          <a:p>
            <a:pPr algn="ctr"/>
            <a:r>
              <a:rPr lang="en-US" b="1">
                <a:solidFill>
                  <a:srgbClr val="163EF5"/>
                </a:solidFill>
                <a:latin typeface="Nunito" panose="020B0604020202020204" charset="0"/>
              </a:rPr>
              <a:t> Marketing and Advertising Club</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4313858" y="1119457"/>
            <a:ext cx="3703689" cy="4662815"/>
          </a:xfrm>
          <a:prstGeom prst="rect">
            <a:avLst/>
          </a:prstGeom>
        </p:spPr>
        <p:txBody>
          <a:bodyPr wrap="square" lIns="91440" tIns="45720" rIns="91440" bIns="45720" anchor="t">
            <a:spAutoFit/>
          </a:bodyPr>
          <a:lstStyle/>
          <a:p>
            <a:r>
              <a:rPr lang="en-US" sz="900" b="1">
                <a:solidFill>
                  <a:srgbClr val="000000"/>
                </a:solidFill>
                <a:latin typeface="Calibri" panose="020F0502020204030204" pitchFamily="34" charset="0"/>
              </a:rPr>
              <a:t>Alias: M&amp;A Club</a:t>
            </a:r>
            <a:endParaRPr lang="en-US" sz="900"/>
          </a:p>
          <a:p>
            <a:br>
              <a:rPr lang="en-US" sz="900"/>
            </a:br>
            <a:r>
              <a:rPr lang="en-US" sz="900" b="1">
                <a:solidFill>
                  <a:srgbClr val="000000"/>
                </a:solidFill>
                <a:latin typeface="Calibri" panose="020F0502020204030204" pitchFamily="34" charset="0"/>
              </a:rPr>
              <a:t>Chartered  at ASU: 2022</a:t>
            </a:r>
            <a:endParaRPr lang="en-US" sz="900"/>
          </a:p>
          <a:p>
            <a:br>
              <a:rPr lang="en-US" sz="900"/>
            </a:br>
            <a:r>
              <a:rPr lang="en-US" sz="900" b="1">
                <a:solidFill>
                  <a:srgbClr val="000000"/>
                </a:solidFill>
                <a:latin typeface="Calibri"/>
                <a:cs typeface="Calibri"/>
              </a:rPr>
              <a:t>Current President: Jazlyn </a:t>
            </a:r>
            <a:r>
              <a:rPr lang="en-US" sz="900" b="1" err="1">
                <a:solidFill>
                  <a:srgbClr val="000000"/>
                </a:solidFill>
                <a:latin typeface="Calibri"/>
                <a:cs typeface="Calibri"/>
              </a:rPr>
              <a:t>Romer</a:t>
            </a:r>
            <a:r>
              <a:rPr lang="en-US" sz="900" b="1">
                <a:solidFill>
                  <a:srgbClr val="000000"/>
                </a:solidFill>
                <a:latin typeface="Calibri"/>
                <a:cs typeface="Calibri"/>
              </a:rPr>
              <a:t>  </a:t>
            </a:r>
            <a:endParaRPr lang="en-US" sz="900"/>
          </a:p>
          <a:p>
            <a:r>
              <a:rPr lang="en-US" sz="900" b="1">
                <a:solidFill>
                  <a:srgbClr val="000000"/>
                </a:solidFill>
                <a:latin typeface="Calibri" panose="020F0502020204030204" pitchFamily="34" charset="0"/>
              </a:rPr>
              <a:t>Current Advisor (s)</a:t>
            </a:r>
            <a:r>
              <a:rPr lang="en-US" sz="900">
                <a:solidFill>
                  <a:srgbClr val="000000"/>
                </a:solidFill>
                <a:latin typeface="Calibri" panose="020F0502020204030204" pitchFamily="34" charset="0"/>
              </a:rPr>
              <a:t>:  Edwin </a:t>
            </a:r>
            <a:r>
              <a:rPr lang="en-US" sz="900" err="1">
                <a:solidFill>
                  <a:srgbClr val="000000"/>
                </a:solidFill>
                <a:latin typeface="Calibri" panose="020F0502020204030204" pitchFamily="34" charset="0"/>
              </a:rPr>
              <a:t>Odipo</a:t>
            </a:r>
            <a:r>
              <a:rPr lang="en-US" sz="900">
                <a:solidFill>
                  <a:srgbClr val="000000"/>
                </a:solidFill>
                <a:latin typeface="Calibri" panose="020F0502020204030204" pitchFamily="34" charset="0"/>
              </a:rPr>
              <a:t> </a:t>
            </a:r>
            <a:r>
              <a:rPr lang="en-US" sz="900" err="1">
                <a:solidFill>
                  <a:srgbClr val="000000"/>
                </a:solidFill>
                <a:latin typeface="Calibri" panose="020F0502020204030204" pitchFamily="34" charset="0"/>
              </a:rPr>
              <a:t>Nyanwala</a:t>
            </a:r>
            <a:r>
              <a:rPr lang="en-US" sz="900">
                <a:solidFill>
                  <a:srgbClr val="000000"/>
                </a:solidFill>
                <a:latin typeface="Calibri" panose="020F0502020204030204" pitchFamily="34" charset="0"/>
              </a:rPr>
              <a:t> </a:t>
            </a:r>
            <a:r>
              <a:rPr lang="en-US" sz="900">
                <a:solidFill>
                  <a:srgbClr val="000000"/>
                </a:solidFill>
                <a:latin typeface=".AppleSystemUIFont"/>
              </a:rPr>
              <a:t>,</a:t>
            </a:r>
            <a:r>
              <a:rPr lang="en-US" sz="900" b="0" i="0">
                <a:effectLst/>
                <a:latin typeface="UICTFontTextStyleBody"/>
              </a:rPr>
              <a:t>Imani Zackery Bennett ,</a:t>
            </a:r>
            <a:endParaRPr lang="en-US" sz="900">
              <a:effectLst/>
              <a:latin typeface=".AppleSystemUIFont"/>
            </a:endParaRPr>
          </a:p>
          <a:p>
            <a:r>
              <a:rPr lang="en-US" sz="900" b="0" i="0">
                <a:effectLst/>
                <a:latin typeface="UICTFontTextStyleBody"/>
              </a:rPr>
              <a:t>Victor Williams </a:t>
            </a:r>
            <a:endParaRPr lang="en-US" sz="900">
              <a:effectLst/>
              <a:latin typeface=".AppleSystemUIFont"/>
            </a:endParaRPr>
          </a:p>
          <a:p>
            <a:endParaRPr lang="en-US" sz="900"/>
          </a:p>
          <a:p>
            <a:br>
              <a:rPr lang="en-US" sz="900"/>
            </a:br>
            <a:r>
              <a:rPr lang="en-US" sz="900" b="1">
                <a:solidFill>
                  <a:srgbClr val="000000"/>
                </a:solidFill>
                <a:latin typeface="Calibri" panose="020F0502020204030204" pitchFamily="34" charset="0"/>
              </a:rPr>
              <a:t>Mission: </a:t>
            </a:r>
            <a:r>
              <a:rPr lang="en-US" sz="900" b="0" i="0">
                <a:effectLst/>
                <a:latin typeface="UICTFontTextStyleBody"/>
              </a:rPr>
              <a:t>At the ASU Marketing and Advertising Club, we are dedicated to fostering a dynamic community of aspiring marketers and creators who are passionate about transforming ideas into impactful designs. Our mission is to provide a platform where students can empower each other and strive to their fullest creative potential. Through leadership, workshops, seminars, and guest speaker panels.</a:t>
            </a:r>
            <a:endParaRPr lang="en-US" sz="900">
              <a:effectLst/>
              <a:latin typeface=".AppleSystemUIFont"/>
            </a:endParaRPr>
          </a:p>
          <a:p>
            <a:endParaRPr lang="en-US" sz="900" b="1">
              <a:solidFill>
                <a:srgbClr val="000000"/>
              </a:solidFill>
              <a:latin typeface="Calibri" panose="020F0502020204030204" pitchFamily="34" charset="0"/>
            </a:endParaRPr>
          </a:p>
          <a:p>
            <a:r>
              <a:rPr lang="en-US" sz="900" b="1">
                <a:solidFill>
                  <a:srgbClr val="000000"/>
                </a:solidFill>
                <a:latin typeface="Calibri" panose="020F0502020204030204" pitchFamily="34" charset="0"/>
              </a:rPr>
              <a:t>Signature Events: </a:t>
            </a:r>
            <a:r>
              <a:rPr lang="en-US" sz="900" b="0" i="0">
                <a:effectLst/>
                <a:latin typeface="UICTFontTextStyleBody"/>
              </a:rPr>
              <a:t>Marketing and Advertising Week: This year for Marketing week will be centered around a movie theme, offering students the opportunity to delve into marketing, establish real-life connections, and participate in events such as the Pursuit of Business panel, Business After Hours, the Pandora workshop, and many more.</a:t>
            </a:r>
            <a:endParaRPr lang="en-US" sz="900">
              <a:effectLst/>
              <a:latin typeface=".AppleSystemUIFont"/>
            </a:endParaRPr>
          </a:p>
          <a:p>
            <a:endParaRPr lang="en-US" sz="900"/>
          </a:p>
          <a:p>
            <a:br>
              <a:rPr lang="en-US" sz="900"/>
            </a:br>
            <a:r>
              <a:rPr lang="en-US" sz="900" b="1">
                <a:solidFill>
                  <a:srgbClr val="000000"/>
                </a:solidFill>
                <a:latin typeface="Calibri" panose="020F0502020204030204" pitchFamily="34" charset="0"/>
              </a:rPr>
              <a:t>Membership Requirements: </a:t>
            </a:r>
            <a:r>
              <a:rPr lang="en-US" sz="900" b="0" i="0">
                <a:effectLst/>
                <a:latin typeface="UICTFontTextStyleBody"/>
              </a:rPr>
              <a:t>- Must be currently enrolled as a student.</a:t>
            </a:r>
            <a:endParaRPr lang="en-US" sz="900">
              <a:effectLst/>
              <a:latin typeface=".AppleSystemUIFont"/>
            </a:endParaRPr>
          </a:p>
          <a:p>
            <a:r>
              <a:rPr lang="en-US" sz="900" b="0" i="0">
                <a:effectLst/>
                <a:latin typeface="UICTFontTextStyleBody"/>
              </a:rPr>
              <a:t>- Must have a minimum GPA of 2.75</a:t>
            </a:r>
            <a:endParaRPr lang="en-US" sz="900">
              <a:effectLst/>
              <a:latin typeface=".AppleSystemUIFont"/>
            </a:endParaRPr>
          </a:p>
          <a:p>
            <a:r>
              <a:rPr lang="en-US" sz="900" b="0" i="0">
                <a:effectLst/>
                <a:latin typeface="UICTFontTextStyleBody"/>
              </a:rPr>
              <a:t>- Must be in good standing with the school.</a:t>
            </a:r>
            <a:endParaRPr lang="en-US" sz="900">
              <a:effectLst/>
              <a:latin typeface=".AppleSystemUIFont"/>
            </a:endParaRPr>
          </a:p>
          <a:p>
            <a:r>
              <a:rPr lang="en-US" sz="900" b="0" i="0">
                <a:effectLst/>
                <a:latin typeface="UICTFontTextStyleBody"/>
              </a:rPr>
              <a:t>- Attendance requirements include being present at a minimum of 2 meetings and attending or assisting in at least 2 club events</a:t>
            </a:r>
            <a:endParaRPr lang="en-US" sz="900">
              <a:effectLst/>
              <a:latin typeface=".AppleSystemUIFont"/>
            </a:endParaRPr>
          </a:p>
          <a:p>
            <a:endParaRPr lang="en-US" sz="900"/>
          </a:p>
          <a:p>
            <a:endParaRPr lang="en-US" sz="900"/>
          </a:p>
          <a:p>
            <a:endParaRPr lang="en-US" sz="900"/>
          </a:p>
          <a:p>
            <a:r>
              <a:rPr lang="en-US" sz="900" b="1"/>
              <a:t>Keep Up With Us:  Instagram : </a:t>
            </a:r>
            <a:r>
              <a:rPr lang="en-US" sz="900" b="1" err="1"/>
              <a:t>M_Aclub</a:t>
            </a:r>
            <a:r>
              <a:rPr lang="en-US" sz="900" b="1"/>
              <a:t> </a:t>
            </a:r>
            <a:br>
              <a:rPr lang="en-US" sz="900"/>
            </a:br>
            <a:endParaRPr lang="en-US" sz="900"/>
          </a:p>
        </p:txBody>
      </p:sp>
      <p:pic>
        <p:nvPicPr>
          <p:cNvPr id="9" name="Picture 9">
            <a:extLst>
              <a:ext uri="{FF2B5EF4-FFF2-40B4-BE49-F238E27FC236}">
                <a16:creationId xmlns:a16="http://schemas.microsoft.com/office/drawing/2014/main" id="{42E4F5D0-31B1-9A48-054D-FA1DF2E51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5" y="3219289"/>
            <a:ext cx="4070236" cy="2529084"/>
          </a:xfrm>
          <a:prstGeom prst="rect">
            <a:avLst/>
          </a:prstGeom>
        </p:spPr>
      </p:pic>
      <p:pic>
        <p:nvPicPr>
          <p:cNvPr id="10" name="Picture 10">
            <a:extLst>
              <a:ext uri="{FF2B5EF4-FFF2-40B4-BE49-F238E27FC236}">
                <a16:creationId xmlns:a16="http://schemas.microsoft.com/office/drawing/2014/main" id="{9A6AE766-53D9-B8C1-15AB-2A06492F6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59" y="266420"/>
            <a:ext cx="3035246" cy="2694231"/>
          </a:xfrm>
          <a:prstGeom prst="rect">
            <a:avLst/>
          </a:prstGeom>
        </p:spPr>
      </p:pic>
    </p:spTree>
    <p:extLst>
      <p:ext uri="{BB962C8B-B14F-4D97-AF65-F5344CB8AC3E}">
        <p14:creationId xmlns:p14="http://schemas.microsoft.com/office/powerpoint/2010/main" val="3691701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363635"/>
            <a:ext cx="6096000" cy="923330"/>
          </a:xfrm>
          <a:prstGeom prst="rect">
            <a:avLst/>
          </a:prstGeom>
        </p:spPr>
        <p:txBody>
          <a:bodyPr lIns="91440" tIns="45720" rIns="91440" bIns="45720" anchor="t">
            <a:spAutoFit/>
          </a:bodyPr>
          <a:lstStyle/>
          <a:p>
            <a:pPr algn="ctr"/>
            <a:r>
              <a:rPr lang="en-US" b="1">
                <a:solidFill>
                  <a:srgbClr val="163EF5"/>
                </a:solidFill>
                <a:latin typeface="Nunito"/>
              </a:rPr>
              <a:t>Platinum Divas</a:t>
            </a:r>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latin typeface="Nunito"/>
            </a:endParaRPr>
          </a:p>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4041626" y="885006"/>
            <a:ext cx="3703689" cy="5724644"/>
          </a:xfrm>
          <a:prstGeom prst="rect">
            <a:avLst/>
          </a:prstGeom>
        </p:spPr>
        <p:txBody>
          <a:bodyPr wrap="square" lIns="91440" tIns="45720" rIns="91440" bIns="45720" anchor="t">
            <a:spAutoFit/>
          </a:bodyPr>
          <a:lstStyle/>
          <a:p>
            <a:r>
              <a:rPr lang="en-US" sz="1200" b="1">
                <a:solidFill>
                  <a:srgbClr val="000000"/>
                </a:solidFill>
                <a:latin typeface="Calibri"/>
                <a:cs typeface="Calibri"/>
              </a:rPr>
              <a:t>Alias: Divas</a:t>
            </a:r>
            <a:endParaRPr lang="en-US" sz="1200">
              <a:cs typeface="Calibri"/>
            </a:endParaRPr>
          </a:p>
          <a:p>
            <a:br>
              <a:rPr lang="en-US" sz="1200"/>
            </a:br>
            <a:r>
              <a:rPr lang="en-US" sz="1200" b="1">
                <a:solidFill>
                  <a:srgbClr val="000000"/>
                </a:solidFill>
                <a:latin typeface="Calibri"/>
                <a:cs typeface="Calibri"/>
              </a:rPr>
              <a:t>Chartered  at ASU: 2000</a:t>
            </a:r>
            <a:endParaRPr lang="en-US" sz="1200">
              <a:latin typeface="Calibri"/>
              <a:cs typeface="Calibri"/>
            </a:endParaRPr>
          </a:p>
          <a:p>
            <a:br>
              <a:rPr lang="en-US" sz="1200"/>
            </a:br>
            <a:r>
              <a:rPr lang="en-US" sz="1200" b="1">
                <a:solidFill>
                  <a:srgbClr val="000000"/>
                </a:solidFill>
                <a:latin typeface="Calibri"/>
                <a:cs typeface="Calibri"/>
              </a:rPr>
              <a:t>Current President: Precious Evans &amp; Priya </a:t>
            </a:r>
            <a:r>
              <a:rPr lang="en-US" sz="1200" b="1" err="1">
                <a:solidFill>
                  <a:srgbClr val="000000"/>
                </a:solidFill>
                <a:latin typeface="Calibri"/>
                <a:cs typeface="Calibri"/>
              </a:rPr>
              <a:t>Oyagha</a:t>
            </a:r>
            <a:endParaRPr lang="en-US" sz="1200" b="1">
              <a:latin typeface="Calibri"/>
              <a:cs typeface="Calibri"/>
            </a:endParaRPr>
          </a:p>
          <a:p>
            <a:r>
              <a:rPr lang="en-US" sz="1200" b="1">
                <a:solidFill>
                  <a:srgbClr val="000000"/>
                </a:solidFill>
                <a:latin typeface="Calibri"/>
                <a:cs typeface="Calibri"/>
              </a:rPr>
              <a:t>Current Advisor (s)</a:t>
            </a:r>
            <a:r>
              <a:rPr lang="en-US" sz="1200">
                <a:solidFill>
                  <a:srgbClr val="000000"/>
                </a:solidFill>
                <a:latin typeface="Calibri"/>
                <a:cs typeface="Calibri"/>
              </a:rPr>
              <a:t>: Quenton Matthews, Robert Smith</a:t>
            </a:r>
            <a:endParaRPr lang="en-US" sz="1200">
              <a:latin typeface="Calibri"/>
              <a:cs typeface="Calibri"/>
            </a:endParaRPr>
          </a:p>
          <a:p>
            <a:br>
              <a:rPr lang="en-US" sz="1200"/>
            </a:br>
            <a:r>
              <a:rPr lang="en-US" sz="1200" b="1">
                <a:solidFill>
                  <a:srgbClr val="000000"/>
                </a:solidFill>
                <a:latin typeface="Calibri"/>
                <a:cs typeface="Calibri"/>
              </a:rPr>
              <a:t>Mission: To provide a dance outlet to the ladies of Albany State University and to help express creativity and promote unity and strong friendships amongst the students. Also, to promote school spirit and provide entertainment to represent the school and community.</a:t>
            </a:r>
            <a:endParaRPr lang="en-US" sz="1200">
              <a:solidFill>
                <a:srgbClr val="000000"/>
              </a:solidFill>
              <a:latin typeface="Calibri"/>
              <a:cs typeface="Calibri"/>
            </a:endParaRPr>
          </a:p>
          <a:p>
            <a:br>
              <a:rPr lang="en-US"/>
            </a:br>
            <a:r>
              <a:rPr lang="en-US" sz="1200" b="1">
                <a:solidFill>
                  <a:srgbClr val="000000"/>
                </a:solidFill>
                <a:latin typeface="Calibri"/>
                <a:cs typeface="Calibri"/>
              </a:rPr>
              <a:t>Signature Events: The Platinum Divas dance during basketball season. During fall semester we host dance clinics, showcases, study tables, community service events, and fundraise to give back to the community. </a:t>
            </a:r>
            <a:endParaRPr lang="en-US" sz="1200" b="1">
              <a:latin typeface="Calibri"/>
              <a:cs typeface="Calibri"/>
            </a:endParaRPr>
          </a:p>
          <a:p>
            <a:br>
              <a:rPr lang="en-US" sz="1200"/>
            </a:br>
            <a:r>
              <a:rPr lang="en-US" sz="1200" b="1">
                <a:solidFill>
                  <a:srgbClr val="000000"/>
                </a:solidFill>
                <a:latin typeface="Calibri"/>
                <a:cs typeface="Calibri"/>
              </a:rPr>
              <a:t>Membership Requirements:  - Must be currently enrolled as a student.</a:t>
            </a:r>
          </a:p>
          <a:p>
            <a:r>
              <a:rPr lang="en-US" sz="1200" b="1">
                <a:solidFill>
                  <a:srgbClr val="000000"/>
                </a:solidFill>
                <a:latin typeface="Calibri"/>
                <a:cs typeface="Calibri"/>
              </a:rPr>
              <a:t>- Must have a minimum GPA of 2.5</a:t>
            </a:r>
          </a:p>
          <a:p>
            <a:r>
              <a:rPr lang="en-US" sz="1200" b="1">
                <a:solidFill>
                  <a:srgbClr val="000000"/>
                </a:solidFill>
                <a:latin typeface="Calibri"/>
                <a:cs typeface="Calibri"/>
              </a:rPr>
              <a:t>- Must be in good standing with the school.</a:t>
            </a:r>
          </a:p>
          <a:p>
            <a:r>
              <a:rPr lang="en-US" sz="1200" b="1">
                <a:solidFill>
                  <a:srgbClr val="000000"/>
                </a:solidFill>
                <a:latin typeface="Calibri"/>
                <a:cs typeface="Calibri"/>
              </a:rPr>
              <a:t>- Tryout requirements includes an interview and an open tryout where students will be taught a routine for the upcoming season 2023-2024</a:t>
            </a:r>
          </a:p>
          <a:p>
            <a:endParaRPr lang="en-US" sz="1200" b="1">
              <a:cs typeface="Calibri"/>
            </a:endParaRPr>
          </a:p>
          <a:p>
            <a:r>
              <a:rPr lang="en-US" sz="1200" b="1"/>
              <a:t>Keep Up With Us: Instagram : @asuplatinumdivas</a:t>
            </a:r>
            <a:endParaRPr lang="en-US"/>
          </a:p>
          <a:p>
            <a:r>
              <a:rPr lang="en-US" sz="1200"/>
              <a:t>Twitter: @asuplatinumdiv1</a:t>
            </a:r>
            <a:br>
              <a:rPr lang="en-US" sz="1200"/>
            </a:br>
            <a:endParaRPr lang="en-US">
              <a:cs typeface="Calibri"/>
            </a:endParaRPr>
          </a:p>
        </p:txBody>
      </p:sp>
      <p:pic>
        <p:nvPicPr>
          <p:cNvPr id="6" name="Picture 5" descr="A logo of a person&#10;&#10;Description automatically generated">
            <a:extLst>
              <a:ext uri="{FF2B5EF4-FFF2-40B4-BE49-F238E27FC236}">
                <a16:creationId xmlns:a16="http://schemas.microsoft.com/office/drawing/2014/main" id="{F94B8F1D-A8B6-A439-A5FB-4C7B04CF0523}"/>
              </a:ext>
            </a:extLst>
          </p:cNvPr>
          <p:cNvPicPr>
            <a:picLocks noChangeAspect="1"/>
          </p:cNvPicPr>
          <p:nvPr/>
        </p:nvPicPr>
        <p:blipFill>
          <a:blip r:embed="rId3"/>
          <a:stretch>
            <a:fillRect/>
          </a:stretch>
        </p:blipFill>
        <p:spPr>
          <a:xfrm>
            <a:off x="333829" y="85876"/>
            <a:ext cx="3287484" cy="3323770"/>
          </a:xfrm>
          <a:prstGeom prst="rect">
            <a:avLst/>
          </a:prstGeom>
        </p:spPr>
      </p:pic>
      <p:pic>
        <p:nvPicPr>
          <p:cNvPr id="14" name="Picture 13" descr="A group of women in matching outfits&#10;&#10;Description automatically generated">
            <a:extLst>
              <a:ext uri="{FF2B5EF4-FFF2-40B4-BE49-F238E27FC236}">
                <a16:creationId xmlns:a16="http://schemas.microsoft.com/office/drawing/2014/main" id="{56277573-C29A-EE41-EE3C-96907E75D5EB}"/>
              </a:ext>
            </a:extLst>
          </p:cNvPr>
          <p:cNvPicPr>
            <a:picLocks noChangeAspect="1"/>
          </p:cNvPicPr>
          <p:nvPr/>
        </p:nvPicPr>
        <p:blipFill>
          <a:blip r:embed="rId4"/>
          <a:stretch>
            <a:fillRect/>
          </a:stretch>
        </p:blipFill>
        <p:spPr>
          <a:xfrm>
            <a:off x="91924" y="3029252"/>
            <a:ext cx="3880151" cy="2904065"/>
          </a:xfrm>
          <a:prstGeom prst="rect">
            <a:avLst/>
          </a:prstGeom>
        </p:spPr>
      </p:pic>
    </p:spTree>
    <p:extLst>
      <p:ext uri="{BB962C8B-B14F-4D97-AF65-F5344CB8AC3E}">
        <p14:creationId xmlns:p14="http://schemas.microsoft.com/office/powerpoint/2010/main" val="1392880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430887"/>
          </a:xfrm>
          <a:prstGeom prst="rect">
            <a:avLst/>
          </a:prstGeom>
        </p:spPr>
        <p:txBody>
          <a:bodyPr wrap="square" lIns="91440" tIns="45720" rIns="91440" bIns="45720" anchor="t">
            <a:spAutoFit/>
          </a:bodyPr>
          <a:lstStyle/>
          <a:p>
            <a:pPr algn="ctr"/>
            <a:r>
              <a:rPr lang="en-US" sz="2200" b="1">
                <a:solidFill>
                  <a:srgbClr val="163EF5"/>
                </a:solidFill>
                <a:latin typeface="Times New Roman"/>
                <a:cs typeface="Times New Roman"/>
              </a:rPr>
              <a:t>Cultural Exchange Club</a:t>
            </a:r>
            <a:endParaRPr lang="en-US" sz="2200">
              <a:latin typeface="Times New Roman"/>
              <a:cs typeface="Times New Roman"/>
            </a:endParaRPr>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lIns="91440" tIns="45720" rIns="91440" bIns="45720" anchor="t">
            <a:spAutoFit/>
          </a:bodyPr>
          <a:lstStyle/>
          <a:p>
            <a:pPr algn="ctr"/>
            <a:endParaRPr lang="en-US" b="1">
              <a:solidFill>
                <a:srgbClr val="FF0000"/>
              </a:solidFill>
              <a:latin typeface="Nunito"/>
            </a:endParaRPr>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956959" y="1284149"/>
            <a:ext cx="7043670" cy="5047536"/>
          </a:xfrm>
          <a:prstGeom prst="rect">
            <a:avLst/>
          </a:prstGeom>
        </p:spPr>
        <p:txBody>
          <a:bodyPr wrap="square" lIns="91440" tIns="45720" rIns="91440" bIns="45720" anchor="t">
            <a:spAutoFit/>
          </a:bodyPr>
          <a:lstStyle/>
          <a:p>
            <a:r>
              <a:rPr lang="en-US" sz="1600" b="1">
                <a:solidFill>
                  <a:srgbClr val="000000"/>
                </a:solidFill>
                <a:latin typeface="Georgia"/>
                <a:cs typeface="Calibri"/>
              </a:rPr>
              <a:t>Alias: </a:t>
            </a:r>
            <a:r>
              <a:rPr lang="en-US" sz="1600">
                <a:solidFill>
                  <a:srgbClr val="000000"/>
                </a:solidFill>
                <a:latin typeface="Georgia"/>
                <a:cs typeface="Calibri"/>
              </a:rPr>
              <a:t>CEC</a:t>
            </a:r>
            <a:endParaRPr lang="en-US" sz="1600">
              <a:latin typeface="Georgia"/>
              <a:cs typeface="Times New Roman"/>
            </a:endParaRPr>
          </a:p>
          <a:p>
            <a:br>
              <a:rPr lang="en-US" sz="1600">
                <a:latin typeface="Georgia"/>
              </a:rPr>
            </a:br>
            <a:r>
              <a:rPr lang="en-US" sz="1600" b="1">
                <a:solidFill>
                  <a:srgbClr val="000000"/>
                </a:solidFill>
                <a:latin typeface="Georgia"/>
                <a:cs typeface="Calibri"/>
              </a:rPr>
              <a:t>Chartered  at ASU: </a:t>
            </a:r>
            <a:r>
              <a:rPr lang="en-US" sz="1600">
                <a:solidFill>
                  <a:srgbClr val="000000"/>
                </a:solidFill>
                <a:latin typeface="Georgia"/>
                <a:cs typeface="Calibri"/>
              </a:rPr>
              <a:t>2021</a:t>
            </a:r>
            <a:br>
              <a:rPr lang="en-US" sz="1600">
                <a:latin typeface="Georgia"/>
              </a:rPr>
            </a:br>
            <a:r>
              <a:rPr lang="en-US" sz="1600" b="1">
                <a:solidFill>
                  <a:srgbClr val="000000"/>
                </a:solidFill>
                <a:latin typeface="Georgia"/>
                <a:cs typeface="Calibri"/>
              </a:rPr>
              <a:t>Current President: </a:t>
            </a:r>
            <a:r>
              <a:rPr lang="en-US" sz="1600">
                <a:solidFill>
                  <a:srgbClr val="000000"/>
                </a:solidFill>
                <a:latin typeface="Georgia"/>
                <a:cs typeface="Calibri"/>
              </a:rPr>
              <a:t>Carla </a:t>
            </a:r>
            <a:r>
              <a:rPr lang="en-US" sz="1600" err="1">
                <a:solidFill>
                  <a:srgbClr val="000000"/>
                </a:solidFill>
                <a:latin typeface="Georgia"/>
                <a:cs typeface="Calibri"/>
              </a:rPr>
              <a:t>Sorroche</a:t>
            </a:r>
            <a:r>
              <a:rPr lang="en-US" sz="1600">
                <a:solidFill>
                  <a:srgbClr val="000000"/>
                </a:solidFill>
                <a:latin typeface="Georgia"/>
                <a:cs typeface="Calibri"/>
              </a:rPr>
              <a:t> Suarez</a:t>
            </a:r>
            <a:endParaRPr lang="en-US" sz="1600">
              <a:latin typeface="Georgia"/>
              <a:cs typeface="Calibri"/>
            </a:endParaRPr>
          </a:p>
          <a:p>
            <a:r>
              <a:rPr lang="en-US" sz="1600" b="1">
                <a:solidFill>
                  <a:srgbClr val="000000"/>
                </a:solidFill>
                <a:latin typeface="Georgia"/>
                <a:cs typeface="Calibri"/>
              </a:rPr>
              <a:t>Current Advisor</a:t>
            </a:r>
            <a:r>
              <a:rPr lang="en-US" sz="1600">
                <a:solidFill>
                  <a:srgbClr val="000000"/>
                </a:solidFill>
                <a:latin typeface="Georgia"/>
                <a:cs typeface="Calibri"/>
              </a:rPr>
              <a:t>: Dr. Annalease Gibson</a:t>
            </a:r>
            <a:endParaRPr lang="en-US" sz="1600">
              <a:latin typeface="Georgia"/>
              <a:cs typeface="Times New Roman"/>
            </a:endParaRPr>
          </a:p>
          <a:p>
            <a:br>
              <a:rPr lang="en-US" sz="1600">
                <a:latin typeface="Georgia"/>
              </a:rPr>
            </a:br>
            <a:r>
              <a:rPr lang="en-US" sz="1600" b="1">
                <a:solidFill>
                  <a:srgbClr val="000000"/>
                </a:solidFill>
                <a:latin typeface="Georgia"/>
                <a:cs typeface="Calibri"/>
              </a:rPr>
              <a:t>Mission: </a:t>
            </a:r>
            <a:r>
              <a:rPr lang="en-US" sz="1600">
                <a:solidFill>
                  <a:srgbClr val="000000"/>
                </a:solidFill>
                <a:latin typeface="Georgia"/>
                <a:cs typeface="Calibri"/>
              </a:rPr>
              <a:t>To promote understanding, appreciation, and celebration of Cultural Diversity through engaging activities, events, and initiatives, fostering meaningful connections, and empowering members with the knowledge and skills needed to navigate an increasingly diverse global landscape. </a:t>
            </a:r>
            <a:endParaRPr lang="en-US" sz="1600">
              <a:latin typeface="Georgia"/>
              <a:cs typeface="Times New Roman"/>
            </a:endParaRPr>
          </a:p>
          <a:p>
            <a:endParaRPr lang="en-US" sz="1600">
              <a:latin typeface="Georgia"/>
              <a:cs typeface="Calibri"/>
            </a:endParaRPr>
          </a:p>
          <a:p>
            <a:r>
              <a:rPr lang="en-US" sz="1600" b="1">
                <a:solidFill>
                  <a:srgbClr val="000000"/>
                </a:solidFill>
                <a:latin typeface="Georgia"/>
                <a:cs typeface="Calibri"/>
              </a:rPr>
              <a:t>Signature Events: </a:t>
            </a:r>
            <a:r>
              <a:rPr lang="en-US" sz="1600">
                <a:solidFill>
                  <a:srgbClr val="000000"/>
                </a:solidFill>
                <a:latin typeface="Georgia"/>
                <a:cs typeface="Calibri"/>
              </a:rPr>
              <a:t>International Education Week, Spring Fling</a:t>
            </a:r>
            <a:endParaRPr lang="en-US" sz="1600">
              <a:latin typeface="Georgia"/>
              <a:cs typeface="Times New Roman"/>
            </a:endParaRPr>
          </a:p>
          <a:p>
            <a:br>
              <a:rPr lang="en-US" sz="1600">
                <a:latin typeface="Georgia"/>
              </a:rPr>
            </a:br>
            <a:r>
              <a:rPr lang="en-US" sz="1600" b="1">
                <a:solidFill>
                  <a:srgbClr val="000000"/>
                </a:solidFill>
                <a:latin typeface="Georgia"/>
                <a:cs typeface="Calibri"/>
              </a:rPr>
              <a:t>Membership Requirements: </a:t>
            </a:r>
            <a:r>
              <a:rPr lang="en-US" sz="1600">
                <a:solidFill>
                  <a:srgbClr val="000000"/>
                </a:solidFill>
                <a:latin typeface="Georgia"/>
                <a:cs typeface="Calibri"/>
              </a:rPr>
              <a:t>Must be enrolled as undergraduate or graduate student. Attend majority of club events and activities held throughout the academic year. </a:t>
            </a:r>
            <a:endParaRPr lang="en-US" sz="1600">
              <a:latin typeface="Georgia"/>
              <a:cs typeface="Times New Roman"/>
            </a:endParaRPr>
          </a:p>
          <a:p>
            <a:endParaRPr lang="en-US" sz="1600">
              <a:latin typeface="Georgia"/>
              <a:cs typeface="Calibri"/>
            </a:endParaRPr>
          </a:p>
          <a:p>
            <a:r>
              <a:rPr lang="en-US" sz="1600" b="1">
                <a:latin typeface="Georgia"/>
                <a:cs typeface="Times New Roman"/>
              </a:rPr>
              <a:t>Keep Up With Us: </a:t>
            </a:r>
            <a:r>
              <a:rPr lang="en-US" sz="1600">
                <a:latin typeface="Georgia"/>
                <a:cs typeface="Times New Roman"/>
              </a:rPr>
              <a:t>@asu_cultural_exchange</a:t>
            </a:r>
            <a:br>
              <a:rPr lang="en-US"/>
            </a:br>
            <a:endParaRPr lang="en-US"/>
          </a:p>
        </p:txBody>
      </p:sp>
      <p:pic>
        <p:nvPicPr>
          <p:cNvPr id="9" name="Picture 9" descr="Logo&#10;&#10;Description automatically generated">
            <a:extLst>
              <a:ext uri="{FF2B5EF4-FFF2-40B4-BE49-F238E27FC236}">
                <a16:creationId xmlns:a16="http://schemas.microsoft.com/office/drawing/2014/main" id="{82688C95-DDE3-6B4B-5CD1-383D9ED088C7}"/>
              </a:ext>
            </a:extLst>
          </p:cNvPr>
          <p:cNvPicPr>
            <a:picLocks noChangeAspect="1"/>
          </p:cNvPicPr>
          <p:nvPr/>
        </p:nvPicPr>
        <p:blipFill>
          <a:blip r:embed="rId3"/>
          <a:stretch>
            <a:fillRect/>
          </a:stretch>
        </p:blipFill>
        <p:spPr>
          <a:xfrm>
            <a:off x="430138" y="49139"/>
            <a:ext cx="3063667" cy="3063667"/>
          </a:xfrm>
          <a:prstGeom prst="rect">
            <a:avLst/>
          </a:prstGeom>
        </p:spPr>
      </p:pic>
      <p:pic>
        <p:nvPicPr>
          <p:cNvPr id="10" name="Picture 10" descr="A group of people posing for a photo&#10;&#10;Description automatically generated">
            <a:extLst>
              <a:ext uri="{FF2B5EF4-FFF2-40B4-BE49-F238E27FC236}">
                <a16:creationId xmlns:a16="http://schemas.microsoft.com/office/drawing/2014/main" id="{7305B75D-E991-2077-5044-343CA5E30DDA}"/>
              </a:ext>
            </a:extLst>
          </p:cNvPr>
          <p:cNvPicPr>
            <a:picLocks noChangeAspect="1"/>
          </p:cNvPicPr>
          <p:nvPr/>
        </p:nvPicPr>
        <p:blipFill>
          <a:blip r:embed="rId4"/>
          <a:stretch>
            <a:fillRect/>
          </a:stretch>
        </p:blipFill>
        <p:spPr>
          <a:xfrm>
            <a:off x="159522" y="3147045"/>
            <a:ext cx="3668993" cy="2849911"/>
          </a:xfrm>
          <a:prstGeom prst="rect">
            <a:avLst/>
          </a:prstGeom>
        </p:spPr>
      </p:pic>
    </p:spTree>
    <p:extLst>
      <p:ext uri="{BB962C8B-B14F-4D97-AF65-F5344CB8AC3E}">
        <p14:creationId xmlns:p14="http://schemas.microsoft.com/office/powerpoint/2010/main" val="1627137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923330"/>
          </a:xfrm>
          <a:prstGeom prst="rect">
            <a:avLst/>
          </a:prstGeom>
        </p:spPr>
        <p:txBody>
          <a:bodyPr>
            <a:spAutoFit/>
          </a:bodyPr>
          <a:lstStyle/>
          <a:p>
            <a:pPr algn="ctr"/>
            <a:r>
              <a:rPr lang="en-US" b="1">
                <a:solidFill>
                  <a:srgbClr val="163EF5"/>
                </a:solidFill>
                <a:latin typeface="Nunito" panose="020B0604020202020204" charset="0"/>
              </a:rPr>
              <a:t>ASU K.I.N.G.S.</a:t>
            </a:r>
            <a:endParaRPr lang="en-US"/>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646331"/>
          </a:xfrm>
          <a:prstGeom prst="rect">
            <a:avLst/>
          </a:prstGeom>
        </p:spPr>
        <p:txBody>
          <a:bodyPr>
            <a:spAutoFit/>
          </a:bodyPr>
          <a:lstStyle/>
          <a:p>
            <a:pPr algn="ctr"/>
            <a:r>
              <a:rPr lang="en-US" b="1">
                <a:solidFill>
                  <a:srgbClr val="FF0000"/>
                </a:solidFill>
                <a:latin typeface="Nunito" panose="020B0604020202020204" charset="0"/>
              </a:rPr>
              <a:t>                   </a:t>
            </a:r>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923330"/>
          </a:xfrm>
          <a:prstGeom prst="rect">
            <a:avLst/>
          </a:prstGeom>
        </p:spPr>
        <p:txBody>
          <a:bodyPr>
            <a:spAutoFit/>
          </a:bodyPr>
          <a:lstStyle/>
          <a:p>
            <a:pPr algn="ctr"/>
            <a:r>
              <a:rPr lang="en-US" b="1">
                <a:solidFill>
                  <a:srgbClr val="FF0000"/>
                </a:solidFill>
                <a:latin typeface="Nunito" panose="020B0604020202020204" charset="0"/>
              </a:rPr>
              <a:t>                   Insert Group/Event Photo</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956959" y="1284149"/>
            <a:ext cx="3703689" cy="5447645"/>
          </a:xfrm>
          <a:prstGeom prst="rect">
            <a:avLst/>
          </a:prstGeom>
        </p:spPr>
        <p:txBody>
          <a:bodyPr wrap="square">
            <a:spAutoFit/>
          </a:bodyPr>
          <a:lstStyle/>
          <a:p>
            <a:r>
              <a:rPr lang="en-US" b="1">
                <a:solidFill>
                  <a:srgbClr val="000000"/>
                </a:solidFill>
                <a:latin typeface="Calibri" panose="020F0502020204030204" pitchFamily="34" charset="0"/>
              </a:rPr>
              <a:t>Alias: K.I.N.G.S.</a:t>
            </a:r>
            <a:endParaRPr lang="en-US"/>
          </a:p>
          <a:p>
            <a:br>
              <a:rPr lang="en-US"/>
            </a:br>
            <a:r>
              <a:rPr lang="en-US" b="1">
                <a:solidFill>
                  <a:srgbClr val="000000"/>
                </a:solidFill>
                <a:latin typeface="Calibri" panose="020F0502020204030204" pitchFamily="34" charset="0"/>
              </a:rPr>
              <a:t>Chartered  at ASU: </a:t>
            </a:r>
            <a:r>
              <a:rPr lang="en-US">
                <a:solidFill>
                  <a:srgbClr val="000000"/>
                </a:solidFill>
                <a:latin typeface="Calibri" panose="020F0502020204030204" pitchFamily="34" charset="0"/>
              </a:rPr>
              <a:t>2018</a:t>
            </a:r>
            <a:endParaRPr lang="en-US"/>
          </a:p>
          <a:p>
            <a:br>
              <a:rPr lang="en-US"/>
            </a:br>
            <a:r>
              <a:rPr lang="en-US" b="1">
                <a:solidFill>
                  <a:srgbClr val="000000"/>
                </a:solidFill>
                <a:latin typeface="Calibri" panose="020F0502020204030204" pitchFamily="34" charset="0"/>
              </a:rPr>
              <a:t>Current President: </a:t>
            </a:r>
            <a:r>
              <a:rPr lang="en-US" b="1" err="1">
                <a:solidFill>
                  <a:srgbClr val="000000"/>
                </a:solidFill>
                <a:latin typeface="Calibri" panose="020F0502020204030204" pitchFamily="34" charset="0"/>
              </a:rPr>
              <a:t>Olando</a:t>
            </a:r>
            <a:r>
              <a:rPr lang="en-US" b="1">
                <a:solidFill>
                  <a:srgbClr val="000000"/>
                </a:solidFill>
                <a:latin typeface="Calibri" panose="020F0502020204030204" pitchFamily="34" charset="0"/>
              </a:rPr>
              <a:t> Posey</a:t>
            </a:r>
            <a:endParaRPr lang="en-US"/>
          </a:p>
          <a:p>
            <a:r>
              <a:rPr lang="en-US" b="1">
                <a:solidFill>
                  <a:srgbClr val="000000"/>
                </a:solidFill>
                <a:latin typeface="Calibri" panose="020F0502020204030204" pitchFamily="34" charset="0"/>
              </a:rPr>
              <a:t>Current Advisor (s)</a:t>
            </a:r>
            <a:r>
              <a:rPr lang="en-US">
                <a:solidFill>
                  <a:srgbClr val="000000"/>
                </a:solidFill>
                <a:latin typeface="Calibri" panose="020F0502020204030204" pitchFamily="34" charset="0"/>
              </a:rPr>
              <a:t>: Brandon Willis </a:t>
            </a:r>
            <a:endParaRPr lang="en-US"/>
          </a:p>
          <a:p>
            <a:br>
              <a:rPr lang="en-US"/>
            </a:br>
            <a:r>
              <a:rPr lang="en-US" b="1">
                <a:solidFill>
                  <a:srgbClr val="000000"/>
                </a:solidFill>
                <a:latin typeface="Calibri" panose="020F0502020204030204" pitchFamily="34" charset="0"/>
              </a:rPr>
              <a:t>Mission: </a:t>
            </a:r>
            <a:r>
              <a:rPr lang="en-US" sz="1800">
                <a:effectLst/>
                <a:latin typeface="Arial" panose="020B0604020202020204" pitchFamily="34" charset="0"/>
                <a:ea typeface="Arial" panose="020B0604020202020204" pitchFamily="34" charset="0"/>
              </a:rPr>
              <a:t>The</a:t>
            </a:r>
            <a:r>
              <a:rPr lang="en-US" sz="1800" spc="-1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purpose</a:t>
            </a:r>
            <a:r>
              <a:rPr lang="en-US" sz="1800" spc="-2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of</a:t>
            </a:r>
            <a:r>
              <a:rPr lang="en-US" sz="1800" spc="-1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this</a:t>
            </a:r>
            <a:r>
              <a:rPr lang="en-US" sz="1800" spc="-2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organization</a:t>
            </a:r>
            <a:r>
              <a:rPr lang="en-US" sz="1800" spc="-1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is</a:t>
            </a:r>
            <a:r>
              <a:rPr lang="en-US" sz="1800" spc="-20">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to</a:t>
            </a:r>
            <a:r>
              <a:rPr lang="en-US" sz="1800" spc="-15">
                <a:effectLst/>
                <a:latin typeface="Arial" panose="020B0604020202020204" pitchFamily="34" charset="0"/>
                <a:ea typeface="Arial" panose="020B0604020202020204" pitchFamily="34" charset="0"/>
              </a:rPr>
              <a:t> </a:t>
            </a:r>
            <a:r>
              <a:rPr lang="en-US" sz="1800">
                <a:effectLst/>
                <a:latin typeface="Arial" panose="020B0604020202020204" pitchFamily="34" charset="0"/>
                <a:ea typeface="Arial" panose="020B0604020202020204" pitchFamily="34" charset="0"/>
              </a:rPr>
              <a:t>engage ASU students with educational, social, and service programs.</a:t>
            </a:r>
          </a:p>
          <a:p>
            <a:endParaRPr lang="en-US" b="1">
              <a:solidFill>
                <a:srgbClr val="000000"/>
              </a:solidFill>
              <a:latin typeface="Calibri" panose="020F0502020204030204" pitchFamily="34" charset="0"/>
            </a:endParaRPr>
          </a:p>
          <a:p>
            <a:r>
              <a:rPr lang="en-US" b="1">
                <a:solidFill>
                  <a:srgbClr val="000000"/>
                </a:solidFill>
                <a:latin typeface="Calibri" panose="020F0502020204030204" pitchFamily="34" charset="0"/>
              </a:rPr>
              <a:t>Signature Events:</a:t>
            </a:r>
            <a:r>
              <a:rPr lang="en-US" b="1"/>
              <a:t> </a:t>
            </a:r>
            <a:r>
              <a:rPr lang="en-US">
                <a:solidFill>
                  <a:srgbClr val="000000"/>
                </a:solidFill>
                <a:latin typeface="Calibri" panose="020F0502020204030204" pitchFamily="34" charset="0"/>
              </a:rPr>
              <a:t>Man Cave</a:t>
            </a:r>
            <a:br>
              <a:rPr lang="en-US"/>
            </a:br>
            <a:r>
              <a:rPr lang="en-US" b="1">
                <a:solidFill>
                  <a:srgbClr val="000000"/>
                </a:solidFill>
                <a:latin typeface="Calibri" panose="020F0502020204030204" pitchFamily="34" charset="0"/>
              </a:rPr>
              <a:t>Membership Requirements: </a:t>
            </a:r>
            <a:r>
              <a:rPr lang="en-US" sz="1400" spc="-30">
                <a:effectLst/>
                <a:latin typeface="Arial" panose="020B0604020202020204" pitchFamily="34" charset="0"/>
                <a:ea typeface="Arial" panose="020B0604020202020204" pitchFamily="34" charset="0"/>
              </a:rPr>
              <a:t>Membership in the</a:t>
            </a:r>
            <a:r>
              <a:rPr lang="en-US" sz="1400" spc="-35">
                <a:effectLst/>
                <a:latin typeface="Arial" panose="020B0604020202020204" pitchFamily="34" charset="0"/>
                <a:ea typeface="Arial" panose="020B0604020202020204" pitchFamily="34" charset="0"/>
              </a:rPr>
              <a:t> </a:t>
            </a:r>
            <a:r>
              <a:rPr lang="en-US" sz="1400" spc="-30">
                <a:effectLst/>
                <a:latin typeface="Arial" panose="020B0604020202020204" pitchFamily="34" charset="0"/>
                <a:ea typeface="Arial" panose="020B0604020202020204" pitchFamily="34" charset="0"/>
              </a:rPr>
              <a:t>organization shall be</a:t>
            </a:r>
            <a:r>
              <a:rPr lang="en-US" sz="1400" spc="-35">
                <a:effectLst/>
                <a:latin typeface="Arial" panose="020B0604020202020204" pitchFamily="34" charset="0"/>
                <a:ea typeface="Arial" panose="020B0604020202020204" pitchFamily="34" charset="0"/>
              </a:rPr>
              <a:t> </a:t>
            </a:r>
            <a:r>
              <a:rPr lang="en-US" sz="1400" spc="-30">
                <a:effectLst/>
                <a:latin typeface="Arial" panose="020B0604020202020204" pitchFamily="34" charset="0"/>
                <a:ea typeface="Arial" panose="020B0604020202020204" pitchFamily="34" charset="0"/>
              </a:rPr>
              <a:t>open to</a:t>
            </a:r>
            <a:r>
              <a:rPr lang="en-US" sz="1400" spc="-35">
                <a:effectLst/>
                <a:latin typeface="Arial" panose="020B0604020202020204" pitchFamily="34" charset="0"/>
                <a:ea typeface="Arial" panose="020B0604020202020204" pitchFamily="34" charset="0"/>
              </a:rPr>
              <a:t> </a:t>
            </a:r>
            <a:r>
              <a:rPr lang="en-US" sz="1400" spc="-30">
                <a:effectLst/>
                <a:latin typeface="Arial" panose="020B0604020202020204" pitchFamily="34" charset="0"/>
                <a:ea typeface="Arial" panose="020B0604020202020204" pitchFamily="34" charset="0"/>
              </a:rPr>
              <a:t>currently enrolled Albany</a:t>
            </a:r>
            <a:r>
              <a:rPr lang="en-US" sz="1400" spc="-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State University</a:t>
            </a:r>
            <a:r>
              <a:rPr lang="en-US" sz="1400" spc="-15">
                <a:effectLst/>
                <a:latin typeface="Arial" panose="020B0604020202020204" pitchFamily="34" charset="0"/>
                <a:ea typeface="Arial" panose="020B0604020202020204" pitchFamily="34" charset="0"/>
              </a:rPr>
              <a:t> </a:t>
            </a:r>
            <a:r>
              <a:rPr lang="en-US" sz="1400">
                <a:effectLst/>
                <a:latin typeface="Arial" panose="020B0604020202020204" pitchFamily="34" charset="0"/>
                <a:ea typeface="Arial" panose="020B0604020202020204" pitchFamily="34" charset="0"/>
              </a:rPr>
              <a:t>students.</a:t>
            </a:r>
          </a:p>
          <a:p>
            <a:r>
              <a:rPr lang="en-US" b="1"/>
              <a:t>Keep Up With Us: Instagram: @</a:t>
            </a:r>
            <a:r>
              <a:rPr lang="en-US" b="1" err="1"/>
              <a:t>asu_k.i.n.g.s</a:t>
            </a:r>
            <a:r>
              <a:rPr lang="en-US" b="1"/>
              <a:t>.</a:t>
            </a:r>
            <a:br>
              <a:rPr lang="en-US"/>
            </a:br>
            <a:endParaRPr lang="en-US"/>
          </a:p>
        </p:txBody>
      </p:sp>
      <p:pic>
        <p:nvPicPr>
          <p:cNvPr id="9" name="Picture 8" descr="A logo with a crown&#10;&#10;Description automatically generated">
            <a:extLst>
              <a:ext uri="{FF2B5EF4-FFF2-40B4-BE49-F238E27FC236}">
                <a16:creationId xmlns:a16="http://schemas.microsoft.com/office/drawing/2014/main" id="{C81A5A85-1BAD-B19D-90AF-38A785CE1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357" y="253151"/>
            <a:ext cx="3025274" cy="3025274"/>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1676D33E-0FB9-3C58-D72E-800D42F1B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840" y="3657838"/>
            <a:ext cx="3371908" cy="2528931"/>
          </a:xfrm>
          <a:prstGeom prst="rect">
            <a:avLst/>
          </a:prstGeom>
        </p:spPr>
      </p:pic>
    </p:spTree>
    <p:extLst>
      <p:ext uri="{BB962C8B-B14F-4D97-AF65-F5344CB8AC3E}">
        <p14:creationId xmlns:p14="http://schemas.microsoft.com/office/powerpoint/2010/main" val="1111245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339830"/>
            <a:ext cx="6096000" cy="1200329"/>
          </a:xfrm>
          <a:prstGeom prst="rect">
            <a:avLst/>
          </a:prstGeom>
        </p:spPr>
        <p:txBody>
          <a:bodyPr>
            <a:spAutoFit/>
          </a:bodyPr>
          <a:lstStyle/>
          <a:p>
            <a:pPr algn="ctr"/>
            <a:r>
              <a:rPr lang="en-US" b="1">
                <a:solidFill>
                  <a:srgbClr val="163EF5"/>
                </a:solidFill>
                <a:latin typeface="Nunito" panose="020B0604020202020204" charset="0"/>
              </a:rPr>
              <a:t>National Association for the Advancement of Colored People </a:t>
            </a:r>
            <a:endParaRPr lang="en-US"/>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a:spAutoFit/>
          </a:bodyPr>
          <a:lstStyle/>
          <a:p>
            <a:pPr algn="ctr"/>
            <a:r>
              <a:rPr lang="en-US" b="1">
                <a:solidFill>
                  <a:srgbClr val="FF0000"/>
                </a:solidFill>
                <a:latin typeface="Nunito" panose="020B0604020202020204" charset="0"/>
              </a:rPr>
              <a:t>                   Insert Org. Logo</a:t>
            </a:r>
            <a:endParaRPr lang="en-US"/>
          </a:p>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4983357" cy="923330"/>
          </a:xfrm>
          <a:prstGeom prst="rect">
            <a:avLst/>
          </a:prstGeom>
        </p:spPr>
        <p:txBody>
          <a:bodyPr wrap="square">
            <a:spAutoFit/>
          </a:bodyPr>
          <a:lstStyle/>
          <a:p>
            <a:pPr algn="ctr"/>
            <a:r>
              <a:rPr lang="en-US" b="1">
                <a:solidFill>
                  <a:srgbClr val="FF0000"/>
                </a:solidFill>
                <a:latin typeface="Nunito" panose="020B0604020202020204" charset="0"/>
              </a:rPr>
              <a:t>                   Insert Group/Event Photo</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956959" y="991788"/>
            <a:ext cx="4555813" cy="5355312"/>
          </a:xfrm>
          <a:prstGeom prst="rect">
            <a:avLst/>
          </a:prstGeom>
        </p:spPr>
        <p:txBody>
          <a:bodyPr wrap="square">
            <a:spAutoFit/>
          </a:bodyPr>
          <a:lstStyle/>
          <a:p>
            <a:r>
              <a:rPr lang="en-US" b="1">
                <a:solidFill>
                  <a:srgbClr val="000000"/>
                </a:solidFill>
                <a:latin typeface="Calibri" panose="020F0502020204030204" pitchFamily="34" charset="0"/>
              </a:rPr>
              <a:t>Alias: </a:t>
            </a:r>
            <a:r>
              <a:rPr lang="en-US">
                <a:solidFill>
                  <a:srgbClr val="000000"/>
                </a:solidFill>
                <a:latin typeface="Calibri" panose="020F0502020204030204" pitchFamily="34" charset="0"/>
              </a:rPr>
              <a:t>NAACP</a:t>
            </a:r>
            <a:endParaRPr lang="en-US"/>
          </a:p>
          <a:p>
            <a:br>
              <a:rPr lang="en-US"/>
            </a:br>
            <a:r>
              <a:rPr lang="en-US" b="1">
                <a:solidFill>
                  <a:srgbClr val="000000"/>
                </a:solidFill>
                <a:latin typeface="Calibri" panose="020F0502020204030204" pitchFamily="34" charset="0"/>
              </a:rPr>
              <a:t>Chartered  at ASU: </a:t>
            </a:r>
            <a:r>
              <a:rPr lang="en-US">
                <a:solidFill>
                  <a:srgbClr val="000000"/>
                </a:solidFill>
                <a:latin typeface="Calibri" panose="020F0502020204030204" pitchFamily="34" charset="0"/>
              </a:rPr>
              <a:t>N/A</a:t>
            </a:r>
            <a:endParaRPr lang="en-US"/>
          </a:p>
          <a:p>
            <a:br>
              <a:rPr lang="en-US"/>
            </a:br>
            <a:r>
              <a:rPr lang="en-US" b="1">
                <a:solidFill>
                  <a:srgbClr val="000000"/>
                </a:solidFill>
                <a:latin typeface="Calibri" panose="020F0502020204030204" pitchFamily="34" charset="0"/>
              </a:rPr>
              <a:t>Current President: </a:t>
            </a:r>
            <a:r>
              <a:rPr lang="en-US">
                <a:solidFill>
                  <a:srgbClr val="000000"/>
                </a:solidFill>
                <a:latin typeface="Calibri" panose="020F0502020204030204" pitchFamily="34" charset="0"/>
              </a:rPr>
              <a:t>Ahmad Moss</a:t>
            </a:r>
            <a:endParaRPr lang="en-US"/>
          </a:p>
          <a:p>
            <a:r>
              <a:rPr lang="en-US" b="1">
                <a:solidFill>
                  <a:srgbClr val="000000"/>
                </a:solidFill>
                <a:latin typeface="Calibri" panose="020F0502020204030204" pitchFamily="34" charset="0"/>
              </a:rPr>
              <a:t>Current Advisor (s)</a:t>
            </a:r>
            <a:r>
              <a:rPr lang="en-US">
                <a:solidFill>
                  <a:srgbClr val="000000"/>
                </a:solidFill>
                <a:latin typeface="Calibri" panose="020F0502020204030204" pitchFamily="34" charset="0"/>
              </a:rPr>
              <a:t>: Alexander Hawkins</a:t>
            </a:r>
            <a:endParaRPr lang="en-US"/>
          </a:p>
          <a:p>
            <a:br>
              <a:rPr lang="en-US"/>
            </a:br>
            <a:r>
              <a:rPr lang="en-US" b="1">
                <a:solidFill>
                  <a:srgbClr val="000000"/>
                </a:solidFill>
                <a:latin typeface="Calibri" panose="020F0502020204030204" pitchFamily="34" charset="0"/>
              </a:rPr>
              <a:t>Mission: </a:t>
            </a:r>
            <a:r>
              <a:rPr lang="en-US">
                <a:solidFill>
                  <a:srgbClr val="000000"/>
                </a:solidFill>
                <a:latin typeface="Calibri" panose="020F0502020204030204" pitchFamily="34" charset="0"/>
              </a:rPr>
              <a:t>Mission of the NAACP is to ensure the political, educational, social, and economic equality of rights of all persons.</a:t>
            </a:r>
            <a:endParaRPr lang="en-US"/>
          </a:p>
          <a:p>
            <a:endParaRPr lang="en-US" b="1">
              <a:solidFill>
                <a:srgbClr val="000000"/>
              </a:solidFill>
              <a:latin typeface="Calibri" panose="020F0502020204030204" pitchFamily="34" charset="0"/>
            </a:endParaRPr>
          </a:p>
          <a:p>
            <a:r>
              <a:rPr lang="en-US" b="1">
                <a:solidFill>
                  <a:srgbClr val="000000"/>
                </a:solidFill>
                <a:latin typeface="Calibri" panose="020F0502020204030204" pitchFamily="34" charset="0"/>
              </a:rPr>
              <a:t>Signature Events: </a:t>
            </a:r>
            <a:r>
              <a:rPr lang="en-US">
                <a:solidFill>
                  <a:srgbClr val="000000"/>
                </a:solidFill>
                <a:latin typeface="Calibri" panose="020F0502020204030204" pitchFamily="34" charset="0"/>
              </a:rPr>
              <a:t>Voter registration, Family Feud</a:t>
            </a:r>
            <a:endParaRPr lang="en-US"/>
          </a:p>
          <a:p>
            <a:br>
              <a:rPr lang="en-US"/>
            </a:br>
            <a:r>
              <a:rPr lang="en-US" b="1">
                <a:solidFill>
                  <a:srgbClr val="000000"/>
                </a:solidFill>
                <a:latin typeface="Calibri" panose="020F0502020204030204" pitchFamily="34" charset="0"/>
              </a:rPr>
              <a:t>Membership Requirements:</a:t>
            </a:r>
            <a:endParaRPr lang="en-US"/>
          </a:p>
          <a:p>
            <a:r>
              <a:rPr lang="en-US"/>
              <a:t>Active membership of the national NAACP</a:t>
            </a:r>
          </a:p>
          <a:p>
            <a:endParaRPr lang="en-US"/>
          </a:p>
          <a:p>
            <a:r>
              <a:rPr lang="en-US" b="1"/>
              <a:t>Keep Up With Us: </a:t>
            </a:r>
            <a:r>
              <a:rPr lang="en-US"/>
              <a:t>@asunaacpchapter</a:t>
            </a:r>
            <a:br>
              <a:rPr lang="en-US"/>
            </a:br>
            <a:endParaRPr lang="en-US"/>
          </a:p>
        </p:txBody>
      </p:sp>
      <p:pic>
        <p:nvPicPr>
          <p:cNvPr id="10" name="Picture 9">
            <a:extLst>
              <a:ext uri="{FF2B5EF4-FFF2-40B4-BE49-F238E27FC236}">
                <a16:creationId xmlns:a16="http://schemas.microsoft.com/office/drawing/2014/main" id="{99D5B205-72EA-7A25-9C9A-27E99C52F0ED}"/>
              </a:ext>
            </a:extLst>
          </p:cNvPr>
          <p:cNvPicPr>
            <a:picLocks noChangeAspect="1"/>
          </p:cNvPicPr>
          <p:nvPr/>
        </p:nvPicPr>
        <p:blipFill>
          <a:blip r:embed="rId3"/>
          <a:stretch>
            <a:fillRect/>
          </a:stretch>
        </p:blipFill>
        <p:spPr>
          <a:xfrm>
            <a:off x="217138" y="176508"/>
            <a:ext cx="3252491" cy="3252491"/>
          </a:xfrm>
          <a:prstGeom prst="rect">
            <a:avLst/>
          </a:prstGeom>
        </p:spPr>
      </p:pic>
      <p:pic>
        <p:nvPicPr>
          <p:cNvPr id="13" name="Picture 12">
            <a:extLst>
              <a:ext uri="{FF2B5EF4-FFF2-40B4-BE49-F238E27FC236}">
                <a16:creationId xmlns:a16="http://schemas.microsoft.com/office/drawing/2014/main" id="{F3DDBAA3-AC5F-E262-58EA-524D21390F27}"/>
              </a:ext>
            </a:extLst>
          </p:cNvPr>
          <p:cNvPicPr>
            <a:picLocks noChangeAspect="1"/>
          </p:cNvPicPr>
          <p:nvPr/>
        </p:nvPicPr>
        <p:blipFill>
          <a:blip r:embed="rId4"/>
          <a:stretch>
            <a:fillRect/>
          </a:stretch>
        </p:blipFill>
        <p:spPr>
          <a:xfrm>
            <a:off x="161863" y="3532986"/>
            <a:ext cx="3633925" cy="2653783"/>
          </a:xfrm>
          <a:prstGeom prst="rect">
            <a:avLst/>
          </a:prstGeom>
        </p:spPr>
      </p:pic>
    </p:spTree>
    <p:extLst>
      <p:ext uri="{BB962C8B-B14F-4D97-AF65-F5344CB8AC3E}">
        <p14:creationId xmlns:p14="http://schemas.microsoft.com/office/powerpoint/2010/main" val="3761263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2817963" y="215753"/>
            <a:ext cx="6096000" cy="1200329"/>
          </a:xfrm>
          <a:prstGeom prst="rect">
            <a:avLst/>
          </a:prstGeom>
        </p:spPr>
        <p:txBody>
          <a:bodyPr lIns="91440" tIns="45720" rIns="91440" bIns="45720" anchor="t">
            <a:spAutoFit/>
          </a:bodyPr>
          <a:lstStyle/>
          <a:p>
            <a:pPr algn="ctr"/>
            <a:r>
              <a:rPr lang="en-US" sz="2400" b="1">
                <a:solidFill>
                  <a:srgbClr val="163EF5"/>
                </a:solidFill>
                <a:latin typeface="Book Antiqua"/>
              </a:rPr>
              <a:t>The Accounting Club</a:t>
            </a:r>
            <a:endParaRPr lang="en-US" sz="2400">
              <a:latin typeface="Book Antiqua"/>
            </a:endParaRPr>
          </a:p>
          <a:p>
            <a:br>
              <a:rPr lang="en-US" sz="2400"/>
            </a:br>
            <a:endParaRPr lang="en-US" sz="2400"/>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4143864" y="709055"/>
            <a:ext cx="7614329" cy="5632311"/>
          </a:xfrm>
          <a:prstGeom prst="rect">
            <a:avLst/>
          </a:prstGeom>
        </p:spPr>
        <p:txBody>
          <a:bodyPr wrap="square" lIns="91440" tIns="45720" rIns="91440" bIns="45720" anchor="t">
            <a:spAutoFit/>
          </a:bodyPr>
          <a:lstStyle/>
          <a:p>
            <a:r>
              <a:rPr lang="en-US" b="1">
                <a:solidFill>
                  <a:srgbClr val="000000"/>
                </a:solidFill>
                <a:latin typeface="Calibri"/>
                <a:cs typeface="Calibri"/>
              </a:rPr>
              <a:t>Alias: The Accounting Club</a:t>
            </a:r>
            <a:endParaRPr lang="en-US"/>
          </a:p>
          <a:p>
            <a:br>
              <a:rPr lang="en-US"/>
            </a:br>
            <a:r>
              <a:rPr lang="en-US" b="1">
                <a:solidFill>
                  <a:srgbClr val="000000"/>
                </a:solidFill>
                <a:latin typeface="Calibri"/>
                <a:cs typeface="Calibri"/>
              </a:rPr>
              <a:t>Chartered at ASU: Spring 2023 </a:t>
            </a:r>
            <a:endParaRPr lang="en-US">
              <a:latin typeface="Calibri"/>
              <a:cs typeface="Calibri"/>
            </a:endParaRPr>
          </a:p>
          <a:p>
            <a:br>
              <a:rPr lang="en-US"/>
            </a:br>
            <a:r>
              <a:rPr lang="en-US" b="1">
                <a:solidFill>
                  <a:srgbClr val="000000"/>
                </a:solidFill>
                <a:latin typeface="Calibri"/>
                <a:cs typeface="Calibri"/>
              </a:rPr>
              <a:t>Current President: Ariana Woods </a:t>
            </a:r>
            <a:endParaRPr lang="en-US">
              <a:latin typeface="Calibri"/>
              <a:cs typeface="Calibri"/>
            </a:endParaRPr>
          </a:p>
          <a:p>
            <a:r>
              <a:rPr lang="en-US" b="1">
                <a:solidFill>
                  <a:srgbClr val="000000"/>
                </a:solidFill>
                <a:latin typeface="Calibri"/>
                <a:cs typeface="Calibri"/>
              </a:rPr>
              <a:t>Current Advisor (s)</a:t>
            </a:r>
            <a:r>
              <a:rPr lang="en-US">
                <a:solidFill>
                  <a:srgbClr val="000000"/>
                </a:solidFill>
                <a:latin typeface="Calibri"/>
                <a:cs typeface="Calibri"/>
              </a:rPr>
              <a:t>: </a:t>
            </a:r>
            <a:r>
              <a:rPr lang="en-US" b="1">
                <a:solidFill>
                  <a:srgbClr val="000000"/>
                </a:solidFill>
                <a:latin typeface="Calibri"/>
                <a:cs typeface="Calibri"/>
              </a:rPr>
              <a:t>Dr. Uzell Williams </a:t>
            </a:r>
            <a:endParaRPr lang="en-US" b="1">
              <a:latin typeface="Calibri"/>
              <a:cs typeface="Calibri"/>
            </a:endParaRPr>
          </a:p>
          <a:p>
            <a:br>
              <a:rPr lang="en-US"/>
            </a:br>
            <a:r>
              <a:rPr lang="en-US" b="1">
                <a:solidFill>
                  <a:srgbClr val="000000"/>
                </a:solidFill>
                <a:latin typeface="Calibri"/>
                <a:cs typeface="Calibri"/>
              </a:rPr>
              <a:t>Mission: To prepare undergraduate students for internships and job opportunities. To strengthen students' critical and analytical thinking skills, and to build a bond between business majors at ASU. </a:t>
            </a:r>
            <a:endParaRPr lang="en-US" b="1">
              <a:cs typeface="Calibri"/>
            </a:endParaRPr>
          </a:p>
          <a:p>
            <a:endParaRPr lang="en-US" b="1">
              <a:latin typeface="Calibri" panose="020F0502020204030204" pitchFamily="34" charset="0"/>
              <a:cs typeface="Calibri" panose="020F0502020204030204" pitchFamily="34" charset="0"/>
            </a:endParaRPr>
          </a:p>
          <a:p>
            <a:r>
              <a:rPr lang="en-US" b="1">
                <a:solidFill>
                  <a:srgbClr val="000000"/>
                </a:solidFill>
                <a:latin typeface="Calibri"/>
                <a:cs typeface="Calibri"/>
              </a:rPr>
              <a:t>Signature Events: Internship Preparation, Scholarship Search Session, and</a:t>
            </a:r>
            <a:endParaRPr lang="en-US">
              <a:solidFill>
                <a:srgbClr val="000000"/>
              </a:solidFill>
              <a:latin typeface="Calibri"/>
              <a:cs typeface="Calibri"/>
            </a:endParaRPr>
          </a:p>
          <a:p>
            <a:r>
              <a:rPr lang="en-US" b="1">
                <a:solidFill>
                  <a:srgbClr val="000000"/>
                </a:solidFill>
                <a:latin typeface="Calibri"/>
                <a:cs typeface="Calibri"/>
              </a:rPr>
              <a:t>VITA Information Session</a:t>
            </a:r>
            <a:endParaRPr lang="en-US">
              <a:latin typeface="Calibri"/>
              <a:cs typeface="Calibri"/>
            </a:endParaRPr>
          </a:p>
          <a:p>
            <a:br>
              <a:rPr lang="en-US"/>
            </a:br>
            <a:r>
              <a:rPr lang="en-US" b="1">
                <a:solidFill>
                  <a:srgbClr val="000000"/>
                </a:solidFill>
                <a:latin typeface="Calibri"/>
                <a:cs typeface="Calibri"/>
              </a:rPr>
              <a:t>Membership Requirements: Members must maintain a 2.6 GPA,  be enrolled as a full-time student at ASU, and must uphold professional standards and partake in leadership positions. </a:t>
            </a:r>
            <a:endParaRPr lang="en-US">
              <a:latin typeface="Calibri"/>
              <a:cs typeface="Calibri"/>
            </a:endParaRPr>
          </a:p>
          <a:p>
            <a:endParaRPr lang="en-US"/>
          </a:p>
          <a:p>
            <a:r>
              <a:rPr lang="en-US" b="1"/>
              <a:t>Keep Up With Us: </a:t>
            </a:r>
            <a:r>
              <a:rPr lang="en-US" sz="2000" b="1"/>
              <a:t>asu_acctclub</a:t>
            </a:r>
            <a:br>
              <a:rPr lang="en-US"/>
            </a:br>
            <a:endParaRPr lang="en-US"/>
          </a:p>
        </p:txBody>
      </p:sp>
      <p:pic>
        <p:nvPicPr>
          <p:cNvPr id="6" name="Picture 5" descr="A logo with icons on it&#10;&#10;Description automatically generated">
            <a:extLst>
              <a:ext uri="{FF2B5EF4-FFF2-40B4-BE49-F238E27FC236}">
                <a16:creationId xmlns:a16="http://schemas.microsoft.com/office/drawing/2014/main" id="{A0BEC026-6AEC-82CD-425F-D3BEF993FB49}"/>
              </a:ext>
            </a:extLst>
          </p:cNvPr>
          <p:cNvPicPr>
            <a:picLocks noChangeAspect="1"/>
          </p:cNvPicPr>
          <p:nvPr/>
        </p:nvPicPr>
        <p:blipFill rotWithShape="1">
          <a:blip r:embed="rId3"/>
          <a:srcRect l="5965" t="6919" r="11930" b="13937"/>
          <a:stretch/>
        </p:blipFill>
        <p:spPr>
          <a:xfrm>
            <a:off x="598098" y="117517"/>
            <a:ext cx="3160660" cy="3082997"/>
          </a:xfrm>
          <a:prstGeom prst="rect">
            <a:avLst/>
          </a:prstGeom>
        </p:spPr>
      </p:pic>
      <p:pic>
        <p:nvPicPr>
          <p:cNvPr id="7" name="Picture 6" descr="A group of people standing in front of a large screen&#10;&#10;Description automatically generated">
            <a:extLst>
              <a:ext uri="{FF2B5EF4-FFF2-40B4-BE49-F238E27FC236}">
                <a16:creationId xmlns:a16="http://schemas.microsoft.com/office/drawing/2014/main" id="{8DD19FA8-181A-5E9B-C23A-42903A622277}"/>
              </a:ext>
            </a:extLst>
          </p:cNvPr>
          <p:cNvPicPr>
            <a:picLocks noChangeAspect="1"/>
          </p:cNvPicPr>
          <p:nvPr/>
        </p:nvPicPr>
        <p:blipFill rotWithShape="1">
          <a:blip r:embed="rId4"/>
          <a:srcRect l="6639" t="21818" r="415" b="606"/>
          <a:stretch/>
        </p:blipFill>
        <p:spPr>
          <a:xfrm>
            <a:off x="368060" y="3292104"/>
            <a:ext cx="3620423" cy="2189070"/>
          </a:xfrm>
          <a:prstGeom prst="rect">
            <a:avLst/>
          </a:prstGeom>
        </p:spPr>
      </p:pic>
    </p:spTree>
    <p:extLst>
      <p:ext uri="{BB962C8B-B14F-4D97-AF65-F5344CB8AC3E}">
        <p14:creationId xmlns:p14="http://schemas.microsoft.com/office/powerpoint/2010/main" val="1072543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923330"/>
          </a:xfrm>
          <a:prstGeom prst="rect">
            <a:avLst/>
          </a:prstGeom>
        </p:spPr>
        <p:txBody>
          <a:bodyPr lIns="91440" tIns="45720" rIns="91440" bIns="45720" anchor="t">
            <a:spAutoFit/>
          </a:bodyPr>
          <a:lstStyle/>
          <a:p>
            <a:pPr algn="ctr"/>
            <a:r>
              <a:rPr lang="en-US" b="1">
                <a:solidFill>
                  <a:srgbClr val="163EF5"/>
                </a:solidFill>
                <a:latin typeface="Nunito"/>
              </a:rPr>
              <a:t>The Anchor Club</a:t>
            </a:r>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latin typeface="Nunito"/>
            </a:endParaRPr>
          </a:p>
          <a:p>
            <a:br>
              <a:rPr lang="en-US"/>
            </a:br>
            <a:endParaRPr lang="en-US"/>
          </a:p>
        </p:txBody>
      </p:sp>
      <p:sp>
        <p:nvSpPr>
          <p:cNvPr id="7" name="Rectangle 6">
            <a:extLst>
              <a:ext uri="{FF2B5EF4-FFF2-40B4-BE49-F238E27FC236}">
                <a16:creationId xmlns:a16="http://schemas.microsoft.com/office/drawing/2014/main" id="{449A568A-9577-4D74-9A4C-E6CF5C047506}"/>
              </a:ext>
            </a:extLst>
          </p:cNvPr>
          <p:cNvSpPr/>
          <p:nvPr/>
        </p:nvSpPr>
        <p:spPr>
          <a:xfrm>
            <a:off x="-1187569" y="5374212"/>
            <a:ext cx="6096000" cy="369332"/>
          </a:xfrm>
          <a:prstGeom prst="rect">
            <a:avLst/>
          </a:prstGeom>
        </p:spPr>
        <p:txBody>
          <a:bodyPr lIns="91440" tIns="45720" rIns="91440" bIns="45720" anchor="t">
            <a:spAutoFit/>
          </a:bodyPr>
          <a:lstStyle/>
          <a:p>
            <a:pPr algn="ctr"/>
            <a:r>
              <a:rPr lang="en-US" b="1">
                <a:solidFill>
                  <a:srgbClr val="FF0000"/>
                </a:solidFill>
                <a:latin typeface="Nunito"/>
              </a:rPr>
              <a:t>                   </a:t>
            </a:r>
            <a:endParaRPr lang="en-US">
              <a:latin typeface="Nunito"/>
              <a:ea typeface="Calibri"/>
              <a:cs typeface="Calibri"/>
            </a:endParaRPr>
          </a:p>
        </p:txBody>
      </p:sp>
      <p:sp>
        <p:nvSpPr>
          <p:cNvPr id="8" name="Rectangle 7">
            <a:extLst>
              <a:ext uri="{FF2B5EF4-FFF2-40B4-BE49-F238E27FC236}">
                <a16:creationId xmlns:a16="http://schemas.microsoft.com/office/drawing/2014/main" id="{8EA5E399-0017-40C6-9A5C-44D2D25A18A6}"/>
              </a:ext>
            </a:extLst>
          </p:cNvPr>
          <p:cNvSpPr/>
          <p:nvPr/>
        </p:nvSpPr>
        <p:spPr>
          <a:xfrm>
            <a:off x="3956959" y="1284149"/>
            <a:ext cx="7928555" cy="5170646"/>
          </a:xfrm>
          <a:prstGeom prst="rect">
            <a:avLst/>
          </a:prstGeom>
        </p:spPr>
        <p:txBody>
          <a:bodyPr wrap="square" lIns="91440" tIns="45720" rIns="91440" bIns="45720" anchor="t">
            <a:spAutoFit/>
          </a:bodyPr>
          <a:lstStyle/>
          <a:p>
            <a:r>
              <a:rPr lang="en-US" sz="1200" b="1">
                <a:solidFill>
                  <a:srgbClr val="000000"/>
                </a:solidFill>
                <a:latin typeface="Calibri"/>
                <a:ea typeface="Calibri"/>
                <a:cs typeface="Calibri"/>
              </a:rPr>
              <a:t>Alias: The AC</a:t>
            </a:r>
            <a:endParaRPr lang="en-US" sz="1200">
              <a:ea typeface="Calibri"/>
              <a:cs typeface="Calibri"/>
            </a:endParaRPr>
          </a:p>
          <a:p>
            <a:br>
              <a:rPr lang="en-US" sz="1200"/>
            </a:br>
            <a:r>
              <a:rPr lang="en-US" sz="1200" b="1">
                <a:solidFill>
                  <a:srgbClr val="000000"/>
                </a:solidFill>
                <a:latin typeface="Calibri"/>
                <a:ea typeface="Calibri"/>
                <a:cs typeface="Calibri"/>
              </a:rPr>
              <a:t>Chartered  at ASU: Fall 2023</a:t>
            </a:r>
            <a:endParaRPr lang="en-US" sz="1200">
              <a:ea typeface="Calibri"/>
              <a:cs typeface="Calibri"/>
            </a:endParaRPr>
          </a:p>
          <a:p>
            <a:br>
              <a:rPr lang="en-US" sz="1200"/>
            </a:br>
            <a:r>
              <a:rPr lang="en-US" sz="1200" b="1">
                <a:solidFill>
                  <a:srgbClr val="000000"/>
                </a:solidFill>
                <a:latin typeface="Calibri"/>
                <a:ea typeface="Calibri"/>
                <a:cs typeface="Calibri"/>
              </a:rPr>
              <a:t>Current </a:t>
            </a:r>
            <a:r>
              <a:rPr lang="en-US" sz="1200" b="1" err="1">
                <a:solidFill>
                  <a:srgbClr val="000000"/>
                </a:solidFill>
                <a:latin typeface="Calibri"/>
                <a:ea typeface="Calibri"/>
                <a:cs typeface="Calibri"/>
              </a:rPr>
              <a:t>President:Rosalind</a:t>
            </a:r>
            <a:r>
              <a:rPr lang="en-US" sz="1200" b="1">
                <a:solidFill>
                  <a:srgbClr val="000000"/>
                </a:solidFill>
                <a:latin typeface="Calibri"/>
                <a:ea typeface="Calibri"/>
                <a:cs typeface="Calibri"/>
              </a:rPr>
              <a:t> </a:t>
            </a:r>
            <a:r>
              <a:rPr lang="en-US" sz="1200" b="1" err="1">
                <a:solidFill>
                  <a:srgbClr val="000000"/>
                </a:solidFill>
                <a:latin typeface="Calibri"/>
                <a:ea typeface="Calibri"/>
                <a:cs typeface="Calibri"/>
              </a:rPr>
              <a:t>LaFavor</a:t>
            </a:r>
            <a:endParaRPr lang="en-US" sz="1200">
              <a:ea typeface="Calibri"/>
              <a:cs typeface="Calibri"/>
            </a:endParaRPr>
          </a:p>
          <a:p>
            <a:r>
              <a:rPr lang="en-US" sz="1200" b="1">
                <a:solidFill>
                  <a:srgbClr val="000000"/>
                </a:solidFill>
                <a:latin typeface="Calibri"/>
                <a:ea typeface="Calibri"/>
                <a:cs typeface="Calibri"/>
              </a:rPr>
              <a:t>Current Advisor (s)</a:t>
            </a:r>
            <a:r>
              <a:rPr lang="en-US" sz="1200">
                <a:solidFill>
                  <a:srgbClr val="000000"/>
                </a:solidFill>
                <a:latin typeface="Calibri"/>
                <a:ea typeface="Calibri"/>
                <a:cs typeface="Calibri"/>
              </a:rPr>
              <a:t>: Dr. Steve Transou</a:t>
            </a:r>
            <a:endParaRPr lang="en-US" sz="1200">
              <a:ea typeface="Calibri"/>
              <a:cs typeface="Calibri"/>
            </a:endParaRPr>
          </a:p>
          <a:p>
            <a:r>
              <a:rPr lang="en-US" sz="1200" err="1">
                <a:ea typeface="Calibri"/>
                <a:cs typeface="Calibri"/>
              </a:rPr>
              <a:t>Ms.Vanessa</a:t>
            </a:r>
            <a:r>
              <a:rPr lang="en-US" sz="1200">
                <a:ea typeface="Calibri"/>
                <a:cs typeface="Calibri"/>
              </a:rPr>
              <a:t> Anagbo-</a:t>
            </a:r>
            <a:r>
              <a:rPr lang="en-US" sz="1200" err="1">
                <a:ea typeface="Calibri"/>
                <a:cs typeface="Calibri"/>
              </a:rPr>
              <a:t>Dowetin</a:t>
            </a:r>
            <a:endParaRPr lang="en-US" sz="1200">
              <a:ea typeface="Calibri"/>
              <a:cs typeface="Calibri"/>
            </a:endParaRPr>
          </a:p>
          <a:p>
            <a:br>
              <a:rPr lang="en-US" sz="1200"/>
            </a:br>
            <a:r>
              <a:rPr lang="en-US" sz="1200" b="1">
                <a:solidFill>
                  <a:srgbClr val="000000"/>
                </a:solidFill>
                <a:latin typeface="Calibri"/>
                <a:ea typeface="Calibri"/>
                <a:cs typeface="Calibri"/>
              </a:rPr>
              <a:t>Mission: The Anchor Club at Albany State University is an umbrella organization that fosters success through the social and educational communities.AC strives to unite our leaders by cultivating cultural awareness and academic excellence. Our programs serve as a catalyst for academic, personal, and professional </a:t>
            </a:r>
            <a:endParaRPr lang="en-US" sz="1200">
              <a:ea typeface="Calibri"/>
              <a:cs typeface="Calibri"/>
            </a:endParaRPr>
          </a:p>
          <a:p>
            <a:br>
              <a:rPr lang="en-US"/>
            </a:br>
            <a:endParaRPr lang="en-US"/>
          </a:p>
          <a:p>
            <a:endParaRPr lang="en-US" b="1">
              <a:solidFill>
                <a:srgbClr val="000000"/>
              </a:solidFill>
              <a:latin typeface="Calibri" panose="020F0502020204030204" pitchFamily="34" charset="0"/>
            </a:endParaRPr>
          </a:p>
          <a:p>
            <a:r>
              <a:rPr lang="en-US" b="1">
                <a:solidFill>
                  <a:srgbClr val="000000"/>
                </a:solidFill>
                <a:latin typeface="Calibri"/>
                <a:ea typeface="Calibri"/>
                <a:cs typeface="Calibri"/>
              </a:rPr>
              <a:t>Signature Events: Town Hall Meeting</a:t>
            </a:r>
            <a:endParaRPr lang="en-US">
              <a:latin typeface="Calibri"/>
              <a:ea typeface="Calibri"/>
              <a:cs typeface="Calibri"/>
            </a:endParaRPr>
          </a:p>
          <a:p>
            <a:br>
              <a:rPr lang="en-US"/>
            </a:br>
            <a:r>
              <a:rPr lang="en-US" b="1">
                <a:solidFill>
                  <a:srgbClr val="000000"/>
                </a:solidFill>
                <a:latin typeface="Calibri"/>
                <a:ea typeface="Calibri"/>
                <a:cs typeface="Calibri"/>
              </a:rPr>
              <a:t>Membership Requirements: Membership in this organization will not be based on discrimination based on </a:t>
            </a:r>
            <a:r>
              <a:rPr lang="en-US" b="1" err="1">
                <a:solidFill>
                  <a:srgbClr val="000000"/>
                </a:solidFill>
                <a:latin typeface="Calibri"/>
                <a:ea typeface="Calibri"/>
                <a:cs typeface="Calibri"/>
              </a:rPr>
              <a:t>race,handicap,age,gender,color,creed,religion,political</a:t>
            </a:r>
            <a:r>
              <a:rPr lang="en-US" b="1">
                <a:solidFill>
                  <a:srgbClr val="000000"/>
                </a:solidFill>
                <a:latin typeface="Calibri"/>
                <a:ea typeface="Calibri"/>
                <a:cs typeface="Calibri"/>
              </a:rPr>
              <a:t> </a:t>
            </a:r>
            <a:r>
              <a:rPr lang="en-US" b="1" err="1">
                <a:solidFill>
                  <a:srgbClr val="000000"/>
                </a:solidFill>
                <a:latin typeface="Calibri"/>
                <a:ea typeface="Calibri"/>
                <a:cs typeface="Calibri"/>
              </a:rPr>
              <a:t>persuasion,sexual</a:t>
            </a:r>
            <a:r>
              <a:rPr lang="en-US" b="1">
                <a:solidFill>
                  <a:srgbClr val="000000"/>
                </a:solidFill>
                <a:latin typeface="Calibri"/>
                <a:ea typeface="Calibri"/>
                <a:cs typeface="Calibri"/>
              </a:rPr>
              <a:t> orientation, or national origin.</a:t>
            </a:r>
            <a:endParaRPr lang="en-US">
              <a:latin typeface="Calibri"/>
              <a:ea typeface="Calibri"/>
              <a:cs typeface="Calibri"/>
            </a:endParaRPr>
          </a:p>
          <a:p>
            <a:endParaRPr lang="en-US"/>
          </a:p>
          <a:p>
            <a:r>
              <a:rPr lang="en-US" b="1"/>
              <a:t>Keep Up With Us:</a:t>
            </a:r>
            <a:br>
              <a:rPr lang="en-US"/>
            </a:br>
            <a:endParaRPr lang="en-US"/>
          </a:p>
        </p:txBody>
      </p:sp>
      <p:pic>
        <p:nvPicPr>
          <p:cNvPr id="6" name="Picture 5" descr="A black background with blue text&#10;&#10;Description automatically generated">
            <a:extLst>
              <a:ext uri="{FF2B5EF4-FFF2-40B4-BE49-F238E27FC236}">
                <a16:creationId xmlns:a16="http://schemas.microsoft.com/office/drawing/2014/main" id="{E164FD1F-C073-D96C-5B23-5C8F5CC3A940}"/>
              </a:ext>
            </a:extLst>
          </p:cNvPr>
          <p:cNvPicPr>
            <a:picLocks noChangeAspect="1"/>
          </p:cNvPicPr>
          <p:nvPr/>
        </p:nvPicPr>
        <p:blipFill>
          <a:blip r:embed="rId3"/>
          <a:stretch>
            <a:fillRect/>
          </a:stretch>
        </p:blipFill>
        <p:spPr>
          <a:xfrm>
            <a:off x="307121" y="499533"/>
            <a:ext cx="3517493" cy="3318934"/>
          </a:xfrm>
          <a:prstGeom prst="rect">
            <a:avLst/>
          </a:prstGeom>
        </p:spPr>
      </p:pic>
      <p:pic>
        <p:nvPicPr>
          <p:cNvPr id="9" name="Picture 8" descr="A group of people standing on stairs&#10;&#10;Description automatically generated">
            <a:extLst>
              <a:ext uri="{FF2B5EF4-FFF2-40B4-BE49-F238E27FC236}">
                <a16:creationId xmlns:a16="http://schemas.microsoft.com/office/drawing/2014/main" id="{25A9A24F-09EA-66CF-0302-DEC670A7072B}"/>
              </a:ext>
            </a:extLst>
          </p:cNvPr>
          <p:cNvPicPr>
            <a:picLocks noChangeAspect="1"/>
          </p:cNvPicPr>
          <p:nvPr/>
        </p:nvPicPr>
        <p:blipFill>
          <a:blip r:embed="rId4"/>
          <a:stretch>
            <a:fillRect/>
          </a:stretch>
        </p:blipFill>
        <p:spPr>
          <a:xfrm>
            <a:off x="313267" y="3861710"/>
            <a:ext cx="3378199" cy="2411181"/>
          </a:xfrm>
          <a:prstGeom prst="rect">
            <a:avLst/>
          </a:prstGeom>
        </p:spPr>
      </p:pic>
    </p:spTree>
    <p:extLst>
      <p:ext uri="{BB962C8B-B14F-4D97-AF65-F5344CB8AC3E}">
        <p14:creationId xmlns:p14="http://schemas.microsoft.com/office/powerpoint/2010/main" val="2298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9492F4-FB44-F4D8-1FCB-2BA0267EBD98}"/>
              </a:ext>
            </a:extLst>
          </p:cNvPr>
          <p:cNvSpPr>
            <a:spLocks noGrp="1"/>
          </p:cNvSpPr>
          <p:nvPr>
            <p:ph type="title"/>
          </p:nvPr>
        </p:nvSpPr>
        <p:spPr>
          <a:xfrm rot="10800000" flipV="1">
            <a:off x="-1476026" y="-40476"/>
            <a:ext cx="9228819" cy="1281545"/>
          </a:xfrm>
        </p:spPr>
        <p:txBody>
          <a:bodyPr anchor="b">
            <a:noAutofit/>
          </a:bodyPr>
          <a:lstStyle/>
          <a:p>
            <a:r>
              <a:rPr lang="en-US" sz="8000" b="1" i="1" u="sng">
                <a:latin typeface="Bell MT" panose="020F0502020204030204" pitchFamily="34" charset="0"/>
              </a:rPr>
              <a:t>Pre-Law Club</a:t>
            </a:r>
            <a:endParaRPr lang="en-BM" sz="8000" b="1" i="1" u="sng">
              <a:latin typeface="Bell MT" panose="020F0502020204030204" pitchFamily="34" charset="0"/>
            </a:endParaRP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EE61C9-41DE-8A8E-9A4C-CAED06C63233}"/>
              </a:ext>
            </a:extLst>
          </p:cNvPr>
          <p:cNvSpPr>
            <a:spLocks noGrp="1"/>
          </p:cNvSpPr>
          <p:nvPr>
            <p:ph idx="1"/>
          </p:nvPr>
        </p:nvSpPr>
        <p:spPr>
          <a:xfrm>
            <a:off x="319058" y="1310762"/>
            <a:ext cx="4662075" cy="854133"/>
          </a:xfrm>
        </p:spPr>
        <p:txBody>
          <a:bodyPr vert="horz" lIns="91440" tIns="45720" rIns="91440" bIns="45720" rtlCol="0" anchor="t">
            <a:noAutofit/>
          </a:bodyPr>
          <a:lstStyle/>
          <a:p>
            <a:pPr marL="0" indent="0">
              <a:lnSpc>
                <a:spcPct val="90000"/>
              </a:lnSpc>
              <a:buNone/>
            </a:pPr>
            <a:r>
              <a:rPr lang="en-GB" sz="2000" b="1">
                <a:latin typeface="Aptos Serif"/>
                <a:cs typeface="Aptos Serif"/>
              </a:rPr>
              <a:t>Alias</a:t>
            </a:r>
            <a:r>
              <a:rPr lang="en-GB" sz="2000">
                <a:latin typeface="Aptos Serif"/>
                <a:cs typeface="Aptos Serif"/>
              </a:rPr>
              <a:t>: PLC</a:t>
            </a:r>
            <a:endParaRPr lang="en-US" sz="2000">
              <a:latin typeface="Aptos Serif"/>
              <a:cs typeface="Aptos Serif"/>
            </a:endParaRPr>
          </a:p>
          <a:p>
            <a:pPr>
              <a:lnSpc>
                <a:spcPct val="90000"/>
              </a:lnSpc>
            </a:pPr>
            <a:endParaRPr lang="en-US" sz="2000">
              <a:latin typeface="Aptos Serif" panose="020B0604020202020204" pitchFamily="34" charset="0"/>
              <a:cs typeface="Aptos Serif" panose="020B0604020202020204" pitchFamily="34" charset="0"/>
            </a:endParaRPr>
          </a:p>
          <a:p>
            <a:pPr marL="0" indent="0">
              <a:lnSpc>
                <a:spcPct val="90000"/>
              </a:lnSpc>
              <a:buNone/>
            </a:pPr>
            <a:r>
              <a:rPr lang="en-GB" sz="2000" b="1">
                <a:latin typeface="Aptos Serif"/>
                <a:cs typeface="Aptos Serif"/>
              </a:rPr>
              <a:t>Chartered</a:t>
            </a:r>
            <a:r>
              <a:rPr lang="en-GB" sz="2000">
                <a:latin typeface="Aptos Serif"/>
                <a:cs typeface="Aptos Serif"/>
              </a:rPr>
              <a:t> </a:t>
            </a:r>
            <a:r>
              <a:rPr lang="en-US" sz="2000" b="1">
                <a:latin typeface="Aptos Serif"/>
                <a:cs typeface="Aptos Serif"/>
              </a:rPr>
              <a:t>at</a:t>
            </a:r>
            <a:r>
              <a:rPr lang="en-GB" sz="2000">
                <a:latin typeface="Aptos Serif"/>
                <a:cs typeface="Aptos Serif"/>
              </a:rPr>
              <a:t> </a:t>
            </a:r>
            <a:r>
              <a:rPr lang="en-GB" sz="2000" b="1">
                <a:latin typeface="Aptos Serif"/>
                <a:cs typeface="Aptos Serif"/>
              </a:rPr>
              <a:t>ASU</a:t>
            </a:r>
            <a:r>
              <a:rPr lang="en-GB" sz="2000">
                <a:latin typeface="Aptos Serif"/>
                <a:cs typeface="Aptos Serif"/>
              </a:rPr>
              <a:t>: 2021</a:t>
            </a:r>
            <a:endParaRPr lang="en-US" sz="2000">
              <a:latin typeface="Aptos Serif" panose="020B0604020202020204" pitchFamily="34" charset="0"/>
              <a:cs typeface="Aptos Serif" panose="020B0604020202020204" pitchFamily="34" charset="0"/>
            </a:endParaRPr>
          </a:p>
          <a:p>
            <a:pPr marL="0" indent="0">
              <a:lnSpc>
                <a:spcPct val="90000"/>
              </a:lnSpc>
              <a:buNone/>
            </a:pPr>
            <a:endParaRPr lang="en-US" sz="2000">
              <a:latin typeface="Aptos Serif" panose="020B0604020202020204" pitchFamily="34" charset="0"/>
              <a:cs typeface="Aptos Serif" panose="020B0604020202020204" pitchFamily="34" charset="0"/>
            </a:endParaRPr>
          </a:p>
        </p:txBody>
      </p:sp>
      <p:pic>
        <p:nvPicPr>
          <p:cNvPr id="7" name="Picture 6">
            <a:extLst>
              <a:ext uri="{FF2B5EF4-FFF2-40B4-BE49-F238E27FC236}">
                <a16:creationId xmlns:a16="http://schemas.microsoft.com/office/drawing/2014/main" id="{42A404C9-D45A-2E5C-01CC-97A4A58187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58" y="6120911"/>
            <a:ext cx="11550836" cy="664171"/>
          </a:xfrm>
          <a:prstGeom prst="rect">
            <a:avLst/>
          </a:prstGeom>
        </p:spPr>
      </p:pic>
      <p:pic>
        <p:nvPicPr>
          <p:cNvPr id="8" name="Picture 7">
            <a:extLst>
              <a:ext uri="{FF2B5EF4-FFF2-40B4-BE49-F238E27FC236}">
                <a16:creationId xmlns:a16="http://schemas.microsoft.com/office/drawing/2014/main" id="{36E00D49-54F1-F77A-5A6A-DED11C532315}"/>
              </a:ext>
            </a:extLst>
          </p:cNvPr>
          <p:cNvPicPr>
            <a:picLocks noChangeAspect="1"/>
          </p:cNvPicPr>
          <p:nvPr/>
        </p:nvPicPr>
        <p:blipFill rotWithShape="1">
          <a:blip r:embed="rId3">
            <a:extLst>
              <a:ext uri="{28A0092B-C50C-407E-A947-70E740481C1C}">
                <a14:useLocalDpi xmlns:a14="http://schemas.microsoft.com/office/drawing/2010/main" val="0"/>
              </a:ext>
            </a:extLst>
          </a:blip>
          <a:srcRect l="15949" r="14138" b="5521"/>
          <a:stretch/>
        </p:blipFill>
        <p:spPr>
          <a:xfrm>
            <a:off x="8568271" y="827464"/>
            <a:ext cx="3620681" cy="3955867"/>
          </a:xfrm>
          <a:prstGeom prst="rect">
            <a:avLst/>
          </a:prstGeom>
        </p:spPr>
      </p:pic>
      <p:sp>
        <p:nvSpPr>
          <p:cNvPr id="10" name="Content Placeholder 2">
            <a:extLst>
              <a:ext uri="{FF2B5EF4-FFF2-40B4-BE49-F238E27FC236}">
                <a16:creationId xmlns:a16="http://schemas.microsoft.com/office/drawing/2014/main" id="{C44CAF15-7B29-3E8F-41EF-F1308F45FB0E}"/>
              </a:ext>
            </a:extLst>
          </p:cNvPr>
          <p:cNvSpPr>
            <a:spLocks noGrp="1"/>
          </p:cNvSpPr>
          <p:nvPr>
            <p:ph idx="1"/>
          </p:nvPr>
        </p:nvSpPr>
        <p:spPr>
          <a:xfrm>
            <a:off x="380446" y="2619672"/>
            <a:ext cx="5819442" cy="4165410"/>
          </a:xfrm>
        </p:spPr>
        <p:txBody>
          <a:bodyPr vert="horz" lIns="91440" tIns="45720" rIns="91440" bIns="45720" rtlCol="0" anchor="t">
            <a:noAutofit/>
          </a:bodyPr>
          <a:lstStyle/>
          <a:p>
            <a:pPr marL="0" indent="0">
              <a:lnSpc>
                <a:spcPct val="90000"/>
              </a:lnSpc>
              <a:buNone/>
            </a:pPr>
            <a:r>
              <a:rPr lang="en-GB" sz="1700" b="1">
                <a:latin typeface="Aptos Serif"/>
                <a:cs typeface="Aptos Serif"/>
              </a:rPr>
              <a:t>Mission</a:t>
            </a:r>
            <a:r>
              <a:rPr lang="en-GB" sz="1700">
                <a:latin typeface="Aptos Serif"/>
                <a:cs typeface="Aptos Serif"/>
              </a:rPr>
              <a:t> </a:t>
            </a:r>
            <a:r>
              <a:rPr lang="en-GB" sz="1700" b="1">
                <a:latin typeface="Aptos Serif"/>
                <a:cs typeface="Aptos Serif"/>
              </a:rPr>
              <a:t>Statement</a:t>
            </a:r>
            <a:r>
              <a:rPr lang="en-GB" sz="1700">
                <a:latin typeface="Aptos Serif"/>
                <a:cs typeface="Aptos Serif"/>
              </a:rPr>
              <a:t>: At Albany State University, Pre-Law Club’s mission is to provide resources, guidance, and opportunities for aspiring law professionals. We strive to create a platform for networking, skill development, and advocacy, empowering our members to become successful and make a positive impact within the community.</a:t>
            </a:r>
            <a:endParaRPr lang="en-US" sz="1700">
              <a:latin typeface="Aptos Serif"/>
              <a:cs typeface="Aptos Serif"/>
            </a:endParaRPr>
          </a:p>
          <a:p>
            <a:pPr>
              <a:lnSpc>
                <a:spcPct val="90000"/>
              </a:lnSpc>
            </a:pPr>
            <a:endParaRPr lang="en-US" sz="1700">
              <a:latin typeface="Aptos Serif" panose="020B0604020202020204" pitchFamily="34" charset="0"/>
              <a:cs typeface="Aptos Serif" panose="020B0604020202020204" pitchFamily="34" charset="0"/>
            </a:endParaRPr>
          </a:p>
          <a:p>
            <a:pPr marL="0" indent="0">
              <a:lnSpc>
                <a:spcPct val="90000"/>
              </a:lnSpc>
              <a:buNone/>
            </a:pPr>
            <a:r>
              <a:rPr lang="en-GB" sz="1700" b="1">
                <a:latin typeface="Aptos Serif"/>
                <a:cs typeface="Aptos Serif"/>
              </a:rPr>
              <a:t>Membership</a:t>
            </a:r>
            <a:r>
              <a:rPr lang="en-GB" sz="1700">
                <a:latin typeface="Aptos Serif"/>
                <a:cs typeface="Aptos Serif"/>
              </a:rPr>
              <a:t> </a:t>
            </a:r>
            <a:r>
              <a:rPr lang="en-GB" sz="1700" b="1">
                <a:latin typeface="Aptos Serif"/>
                <a:cs typeface="Aptos Serif"/>
              </a:rPr>
              <a:t>Requirements</a:t>
            </a:r>
            <a:r>
              <a:rPr lang="en-GB" sz="1700">
                <a:latin typeface="Aptos Serif"/>
                <a:cs typeface="Aptos Serif"/>
              </a:rPr>
              <a:t>:</a:t>
            </a:r>
            <a:endParaRPr lang="en-US" sz="1700">
              <a:latin typeface="Aptos Serif"/>
              <a:cs typeface="Aptos Serif"/>
            </a:endParaRPr>
          </a:p>
          <a:p>
            <a:pPr>
              <a:lnSpc>
                <a:spcPct val="90000"/>
              </a:lnSpc>
            </a:pPr>
            <a:r>
              <a:rPr lang="en-GB" sz="1700">
                <a:latin typeface="Aptos Serif"/>
                <a:cs typeface="Aptos Serif"/>
              </a:rPr>
              <a:t> Must be enrolled as a full time student</a:t>
            </a:r>
            <a:endParaRPr lang="en-US" sz="1700">
              <a:latin typeface="Aptos Serif"/>
              <a:cs typeface="Aptos Serif"/>
            </a:endParaRPr>
          </a:p>
          <a:p>
            <a:pPr>
              <a:lnSpc>
                <a:spcPct val="90000"/>
              </a:lnSpc>
            </a:pPr>
            <a:r>
              <a:rPr lang="en-GB" sz="1700">
                <a:latin typeface="Aptos Serif"/>
                <a:cs typeface="Aptos Serif"/>
              </a:rPr>
              <a:t> Cumulative 2.50 GPA</a:t>
            </a:r>
            <a:endParaRPr lang="en-US" sz="1700">
              <a:latin typeface="Aptos Serif"/>
              <a:cs typeface="Aptos Serif"/>
            </a:endParaRPr>
          </a:p>
          <a:p>
            <a:pPr marL="0" indent="0">
              <a:lnSpc>
                <a:spcPct val="90000"/>
              </a:lnSpc>
              <a:buNone/>
            </a:pPr>
            <a:r>
              <a:rPr lang="en-US" sz="1700" u="sng">
                <a:latin typeface="Aptos Serif"/>
                <a:cs typeface="Aptos Serif"/>
              </a:rPr>
              <a:t>ALL MAJORS ARE WELCOMED!!</a:t>
            </a:r>
            <a:endParaRPr lang="en-US" sz="1700">
              <a:latin typeface="Aptos Serif"/>
              <a:cs typeface="Aptos Serif"/>
            </a:endParaRPr>
          </a:p>
          <a:p>
            <a:pPr marL="0" indent="0">
              <a:lnSpc>
                <a:spcPct val="90000"/>
              </a:lnSpc>
              <a:buNone/>
            </a:pPr>
            <a:r>
              <a:rPr lang="en-GB" sz="1700" b="1">
                <a:latin typeface="Aptos Serif"/>
                <a:cs typeface="Aptos Serif"/>
              </a:rPr>
              <a:t>Signature</a:t>
            </a:r>
            <a:r>
              <a:rPr lang="en-GB" sz="1700">
                <a:latin typeface="Aptos Serif"/>
                <a:cs typeface="Aptos Serif"/>
              </a:rPr>
              <a:t> </a:t>
            </a:r>
            <a:r>
              <a:rPr lang="en-GB" sz="1700" b="1">
                <a:latin typeface="Aptos Serif"/>
                <a:cs typeface="Aptos Serif"/>
              </a:rPr>
              <a:t>Event</a:t>
            </a:r>
            <a:r>
              <a:rPr lang="en-GB" sz="1700">
                <a:latin typeface="Aptos Serif"/>
                <a:cs typeface="Aptos Serif"/>
              </a:rPr>
              <a:t>:</a:t>
            </a:r>
            <a:r>
              <a:rPr lang="en-US" sz="1700">
                <a:latin typeface="Aptos Serif"/>
                <a:cs typeface="Aptos Serif"/>
              </a:rPr>
              <a:t> </a:t>
            </a:r>
            <a:r>
              <a:rPr lang="en-GB" sz="1700">
                <a:latin typeface="Aptos Serif"/>
                <a:cs typeface="Aptos Serif"/>
              </a:rPr>
              <a:t>LSAT Prep,  Mock Trials </a:t>
            </a:r>
            <a:endParaRPr lang="en-US" sz="1700">
              <a:latin typeface="Aptos Serif" panose="020B0604020202020204" pitchFamily="34" charset="0"/>
              <a:cs typeface="Aptos Serif" panose="020B0604020202020204" pitchFamily="34" charset="0"/>
            </a:endParaRPr>
          </a:p>
        </p:txBody>
      </p:sp>
      <p:sp>
        <p:nvSpPr>
          <p:cNvPr id="17" name="Content Placeholder 2">
            <a:extLst>
              <a:ext uri="{FF2B5EF4-FFF2-40B4-BE49-F238E27FC236}">
                <a16:creationId xmlns:a16="http://schemas.microsoft.com/office/drawing/2014/main" id="{34D532E9-580B-093B-7892-38847513CF5E}"/>
              </a:ext>
            </a:extLst>
          </p:cNvPr>
          <p:cNvSpPr>
            <a:spLocks noGrp="1"/>
          </p:cNvSpPr>
          <p:nvPr>
            <p:ph idx="1"/>
          </p:nvPr>
        </p:nvSpPr>
        <p:spPr>
          <a:xfrm>
            <a:off x="8814268" y="4881171"/>
            <a:ext cx="3055626" cy="829898"/>
          </a:xfrm>
        </p:spPr>
        <p:txBody>
          <a:bodyPr>
            <a:noAutofit/>
          </a:bodyPr>
          <a:lstStyle/>
          <a:p>
            <a:pPr marL="0" indent="0" algn="ctr">
              <a:lnSpc>
                <a:spcPct val="90000"/>
              </a:lnSpc>
              <a:buNone/>
            </a:pPr>
            <a:r>
              <a:rPr lang="en-GB" sz="1700" b="1">
                <a:latin typeface="Aptos Serif" panose="020B0604020202020204" pitchFamily="34" charset="0"/>
                <a:cs typeface="Aptos Serif" panose="020B0604020202020204" pitchFamily="34" charset="0"/>
              </a:rPr>
              <a:t>K</a:t>
            </a:r>
            <a:r>
              <a:rPr lang="en-US" sz="1700" b="1">
                <a:latin typeface="Aptos Serif" panose="020B0604020202020204" pitchFamily="34" charset="0"/>
                <a:cs typeface="Aptos Serif" panose="020B0604020202020204" pitchFamily="34" charset="0"/>
              </a:rPr>
              <a:t>EEP UP WITH US!!!</a:t>
            </a:r>
            <a:r>
              <a:rPr lang="en-GB" sz="1700">
                <a:latin typeface="Aptos Serif" panose="020B0604020202020204" pitchFamily="34" charset="0"/>
                <a:cs typeface="Aptos Serif" panose="020B0604020202020204" pitchFamily="34" charset="0"/>
              </a:rPr>
              <a:t> </a:t>
            </a:r>
            <a:endParaRPr lang="en-US" sz="1700">
              <a:latin typeface="Aptos Serif" panose="020B0604020202020204" pitchFamily="34" charset="0"/>
              <a:cs typeface="Aptos Serif" panose="020B0604020202020204" pitchFamily="34" charset="0"/>
            </a:endParaRPr>
          </a:p>
          <a:p>
            <a:pPr marL="0" indent="0" algn="ctr">
              <a:lnSpc>
                <a:spcPct val="90000"/>
              </a:lnSpc>
              <a:buNone/>
            </a:pPr>
            <a:r>
              <a:rPr lang="en-GB" sz="1700">
                <a:latin typeface="Aptos Serif" panose="020B0604020202020204" pitchFamily="34" charset="0"/>
                <a:cs typeface="Aptos Serif" panose="020B0604020202020204" pitchFamily="34" charset="0"/>
              </a:rPr>
              <a:t>Email: </a:t>
            </a:r>
            <a:r>
              <a:rPr lang="en-GB" sz="1700">
                <a:latin typeface="Aptos Serif" panose="020B0604020202020204" pitchFamily="34" charset="0"/>
                <a:cs typeface="Aptos Serif" panose="020B0604020202020204" pitchFamily="34" charset="0"/>
                <a:hlinkClick r:id="rId4"/>
              </a:rPr>
              <a:t>prelawclub2021@gmail.com</a:t>
            </a:r>
            <a:endParaRPr lang="en-US" sz="1700">
              <a:latin typeface="Aptos Serif" panose="020B0604020202020204" pitchFamily="34" charset="0"/>
              <a:cs typeface="Aptos Serif" panose="020B0604020202020204" pitchFamily="34" charset="0"/>
            </a:endParaRPr>
          </a:p>
          <a:p>
            <a:pPr marL="0" indent="0" algn="ctr">
              <a:lnSpc>
                <a:spcPct val="90000"/>
              </a:lnSpc>
              <a:buNone/>
            </a:pPr>
            <a:r>
              <a:rPr lang="en-GB" sz="1700">
                <a:latin typeface="Aptos Serif" panose="020B0604020202020204" pitchFamily="34" charset="0"/>
                <a:cs typeface="Aptos Serif" panose="020B0604020202020204" pitchFamily="34" charset="0"/>
              </a:rPr>
              <a:t>Instagram</a:t>
            </a:r>
            <a:r>
              <a:rPr lang="en-US" sz="1700">
                <a:latin typeface="Aptos Serif" panose="020B0604020202020204" pitchFamily="34" charset="0"/>
                <a:cs typeface="Aptos Serif" panose="020B0604020202020204" pitchFamily="34" charset="0"/>
              </a:rPr>
              <a:t>: </a:t>
            </a:r>
            <a:r>
              <a:rPr lang="en-US" sz="1700" err="1">
                <a:latin typeface="Aptos Serif" panose="020B0604020202020204" pitchFamily="34" charset="0"/>
                <a:cs typeface="Aptos Serif" panose="020B0604020202020204" pitchFamily="34" charset="0"/>
              </a:rPr>
              <a:t>albanystate_law</a:t>
            </a:r>
            <a:endParaRPr lang="en-US" sz="1700">
              <a:latin typeface="Aptos Serif" panose="020B0604020202020204" pitchFamily="34" charset="0"/>
              <a:cs typeface="Aptos Serif" panose="020B0604020202020204" pitchFamily="34" charset="0"/>
            </a:endParaRPr>
          </a:p>
        </p:txBody>
      </p:sp>
      <p:sp>
        <p:nvSpPr>
          <p:cNvPr id="19" name="Content Placeholder 18">
            <a:extLst>
              <a:ext uri="{FF2B5EF4-FFF2-40B4-BE49-F238E27FC236}">
                <a16:creationId xmlns:a16="http://schemas.microsoft.com/office/drawing/2014/main" id="{231CCB99-529D-A465-BC2C-E3CB90A86CB6}"/>
              </a:ext>
            </a:extLst>
          </p:cNvPr>
          <p:cNvSpPr>
            <a:spLocks noGrp="1"/>
          </p:cNvSpPr>
          <p:nvPr>
            <p:ph idx="1"/>
          </p:nvPr>
        </p:nvSpPr>
        <p:spPr>
          <a:xfrm>
            <a:off x="6094476" y="160957"/>
            <a:ext cx="6809013" cy="949388"/>
          </a:xfrm>
        </p:spPr>
        <p:txBody>
          <a:bodyPr>
            <a:normAutofit/>
          </a:bodyPr>
          <a:lstStyle/>
          <a:p>
            <a:pPr marL="0" indent="0" algn="ctr">
              <a:buNone/>
            </a:pPr>
            <a:r>
              <a:rPr lang="en-US" sz="2400" b="1">
                <a:latin typeface="Aptos Serif" panose="02020604070405020304" pitchFamily="18" charset="0"/>
                <a:cs typeface="Aptos Serif" panose="02020604070405020304" pitchFamily="18" charset="0"/>
              </a:rPr>
              <a:t>Current</a:t>
            </a:r>
            <a:r>
              <a:rPr lang="en-US" sz="2400">
                <a:latin typeface="Aptos Serif" panose="02020604070405020304" pitchFamily="18" charset="0"/>
                <a:cs typeface="Aptos Serif" panose="02020604070405020304" pitchFamily="18" charset="0"/>
              </a:rPr>
              <a:t> </a:t>
            </a:r>
            <a:r>
              <a:rPr lang="en-US" sz="2400" b="1">
                <a:latin typeface="Aptos Serif" panose="02020604070405020304" pitchFamily="18" charset="0"/>
                <a:cs typeface="Aptos Serif" panose="02020604070405020304" pitchFamily="18" charset="0"/>
              </a:rPr>
              <a:t>President</a:t>
            </a:r>
            <a:r>
              <a:rPr lang="en-US" sz="2400">
                <a:latin typeface="Aptos Serif" panose="02020604070405020304" pitchFamily="18" charset="0"/>
                <a:cs typeface="Aptos Serif" panose="02020604070405020304" pitchFamily="18" charset="0"/>
              </a:rPr>
              <a:t>: Shiloh Peters</a:t>
            </a:r>
          </a:p>
          <a:p>
            <a:pPr marL="0" indent="0" algn="ctr">
              <a:buNone/>
            </a:pPr>
            <a:r>
              <a:rPr lang="en-US" sz="2400" b="1">
                <a:latin typeface="Aptos Serif" panose="02020604070405020304" pitchFamily="18" charset="0"/>
                <a:cs typeface="Aptos Serif" panose="02020604070405020304" pitchFamily="18" charset="0"/>
              </a:rPr>
              <a:t>Current</a:t>
            </a:r>
            <a:r>
              <a:rPr lang="en-US" sz="2400">
                <a:latin typeface="Aptos Serif" panose="02020604070405020304" pitchFamily="18" charset="0"/>
                <a:cs typeface="Aptos Serif" panose="02020604070405020304" pitchFamily="18" charset="0"/>
              </a:rPr>
              <a:t> </a:t>
            </a:r>
            <a:r>
              <a:rPr lang="en-US" sz="2400" b="1">
                <a:latin typeface="Aptos Serif" panose="02020604070405020304" pitchFamily="18" charset="0"/>
                <a:cs typeface="Aptos Serif" panose="02020604070405020304" pitchFamily="18" charset="0"/>
              </a:rPr>
              <a:t>Advisor</a:t>
            </a:r>
            <a:r>
              <a:rPr lang="en-US" sz="2400">
                <a:latin typeface="Aptos Serif" panose="02020604070405020304" pitchFamily="18" charset="0"/>
                <a:cs typeface="Aptos Serif" panose="02020604070405020304" pitchFamily="18" charset="0"/>
              </a:rPr>
              <a:t>: Dr Mayou</a:t>
            </a:r>
            <a:endParaRPr lang="en-BM" sz="2400">
              <a:latin typeface="Aptos Serif" panose="02020604070405020304" pitchFamily="18" charset="0"/>
              <a:cs typeface="Aptos Serif" panose="02020604070405020304" pitchFamily="18" charset="0"/>
            </a:endParaRPr>
          </a:p>
        </p:txBody>
      </p:sp>
    </p:spTree>
    <p:extLst>
      <p:ext uri="{BB962C8B-B14F-4D97-AF65-F5344CB8AC3E}">
        <p14:creationId xmlns:p14="http://schemas.microsoft.com/office/powerpoint/2010/main" val="568965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213402"/>
            <a:ext cx="6096000" cy="1107996"/>
          </a:xfrm>
          <a:prstGeom prst="rect">
            <a:avLst/>
          </a:prstGeom>
        </p:spPr>
        <p:txBody>
          <a:bodyPr wrap="square" lIns="91440" tIns="45720" rIns="91440" bIns="45720" anchor="t">
            <a:spAutoFit/>
          </a:bodyPr>
          <a:lstStyle/>
          <a:p>
            <a:pPr algn="ctr"/>
            <a:r>
              <a:rPr lang="en-US" sz="3000" b="1">
                <a:solidFill>
                  <a:srgbClr val="163EF5"/>
                </a:solidFill>
                <a:latin typeface="Times New Roman" panose="02020603050405020304" pitchFamily="18" charset="0"/>
                <a:cs typeface="Times New Roman" panose="02020603050405020304" pitchFamily="18" charset="0"/>
              </a:rPr>
              <a:t>Women In Pre-Med</a:t>
            </a:r>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4223806" y="873296"/>
            <a:ext cx="7927345" cy="5632311"/>
          </a:xfrm>
          <a:prstGeom prst="rect">
            <a:avLst/>
          </a:prstGeom>
        </p:spPr>
        <p:txBody>
          <a:bodyPr wrap="square" lIns="91440" tIns="45720" rIns="91440" bIns="45720" anchor="t">
            <a:spAutoFit/>
          </a:bodyPr>
          <a:lstStyle/>
          <a:p>
            <a:r>
              <a:rPr lang="en-US" b="1">
                <a:solidFill>
                  <a:srgbClr val="000000"/>
                </a:solidFill>
                <a:latin typeface="Times New Roman" panose="02020603050405020304" pitchFamily="18" charset="0"/>
                <a:ea typeface="Calibri"/>
                <a:cs typeface="Times New Roman" panose="02020603050405020304" pitchFamily="18" charset="0"/>
              </a:rPr>
              <a:t>Alias: </a:t>
            </a:r>
            <a:r>
              <a:rPr lang="en-US">
                <a:solidFill>
                  <a:srgbClr val="000000"/>
                </a:solidFill>
                <a:latin typeface="Times New Roman" panose="02020603050405020304" pitchFamily="18" charset="0"/>
                <a:ea typeface="Calibri"/>
                <a:cs typeface="Times New Roman" panose="02020603050405020304" pitchFamily="18" charset="0"/>
              </a:rPr>
              <a:t>WIPM</a:t>
            </a:r>
            <a:endParaRPr lang="en-US">
              <a:latin typeface="Times New Roman" panose="02020603050405020304" pitchFamily="18" charset="0"/>
              <a:cs typeface="Times New Roman" panose="02020603050405020304" pitchFamily="18" charset="0"/>
            </a:endParaRPr>
          </a:p>
          <a:p>
            <a:br>
              <a:rPr lang="en-US">
                <a:latin typeface="Times New Roman" panose="02020603050405020304" pitchFamily="18" charset="0"/>
                <a:cs typeface="Times New Roman" panose="02020603050405020304" pitchFamily="18" charset="0"/>
              </a:rPr>
            </a:br>
            <a:r>
              <a:rPr lang="en-US" b="1">
                <a:solidFill>
                  <a:srgbClr val="000000"/>
                </a:solidFill>
                <a:latin typeface="Times New Roman" panose="02020603050405020304" pitchFamily="18" charset="0"/>
                <a:ea typeface="Calibri"/>
                <a:cs typeface="Times New Roman" panose="02020603050405020304" pitchFamily="18" charset="0"/>
              </a:rPr>
              <a:t>Chartered at ASU: </a:t>
            </a:r>
            <a:r>
              <a:rPr lang="en-US">
                <a:solidFill>
                  <a:srgbClr val="000000"/>
                </a:solidFill>
                <a:latin typeface="Times New Roman" panose="02020603050405020304" pitchFamily="18" charset="0"/>
                <a:ea typeface="Calibri"/>
                <a:cs typeface="Times New Roman" panose="02020603050405020304" pitchFamily="18" charset="0"/>
              </a:rPr>
              <a:t>Spring</a:t>
            </a:r>
            <a:r>
              <a:rPr lang="en-US" b="1">
                <a:solidFill>
                  <a:srgbClr val="000000"/>
                </a:solidFill>
                <a:latin typeface="Times New Roman" panose="02020603050405020304" pitchFamily="18" charset="0"/>
                <a:ea typeface="Calibri"/>
                <a:cs typeface="Times New Roman" panose="02020603050405020304" pitchFamily="18" charset="0"/>
              </a:rPr>
              <a:t> </a:t>
            </a:r>
            <a:r>
              <a:rPr lang="en-US">
                <a:solidFill>
                  <a:srgbClr val="000000"/>
                </a:solidFill>
                <a:latin typeface="Times New Roman" panose="02020603050405020304" pitchFamily="18" charset="0"/>
                <a:ea typeface="Calibri"/>
                <a:cs typeface="Times New Roman" panose="02020603050405020304" pitchFamily="18" charset="0"/>
              </a:rPr>
              <a:t>2024</a:t>
            </a:r>
          </a:p>
          <a:p>
            <a:r>
              <a:rPr lang="en-US" b="1">
                <a:solidFill>
                  <a:srgbClr val="000000"/>
                </a:solidFill>
                <a:latin typeface="Times New Roman" panose="02020603050405020304" pitchFamily="18" charset="0"/>
                <a:cs typeface="Times New Roman" panose="02020603050405020304" pitchFamily="18" charset="0"/>
              </a:rPr>
              <a:t>Current Chapter Representative: </a:t>
            </a:r>
            <a:r>
              <a:rPr lang="en-US">
                <a:solidFill>
                  <a:srgbClr val="000000"/>
                </a:solidFill>
                <a:latin typeface="Times New Roman" panose="02020603050405020304" pitchFamily="18" charset="0"/>
                <a:cs typeface="Times New Roman" panose="02020603050405020304" pitchFamily="18" charset="0"/>
              </a:rPr>
              <a:t>Amaya Williams</a:t>
            </a:r>
            <a:br>
              <a:rPr lang="en-US">
                <a:latin typeface="Times New Roman" panose="02020603050405020304" pitchFamily="18" charset="0"/>
                <a:cs typeface="Times New Roman" panose="02020603050405020304" pitchFamily="18" charset="0"/>
              </a:rPr>
            </a:br>
            <a:r>
              <a:rPr lang="en-US" b="1">
                <a:solidFill>
                  <a:srgbClr val="000000"/>
                </a:solidFill>
                <a:latin typeface="Times New Roman" panose="02020603050405020304" pitchFamily="18" charset="0"/>
                <a:ea typeface="Calibri"/>
                <a:cs typeface="Times New Roman" panose="02020603050405020304" pitchFamily="18" charset="0"/>
              </a:rPr>
              <a:t>Current President: </a:t>
            </a:r>
            <a:r>
              <a:rPr lang="en-US">
                <a:solidFill>
                  <a:srgbClr val="000000"/>
                </a:solidFill>
                <a:latin typeface="Times New Roman" panose="02020603050405020304" pitchFamily="18" charset="0"/>
                <a:ea typeface="Calibri"/>
                <a:cs typeface="Times New Roman" panose="02020603050405020304" pitchFamily="18" charset="0"/>
              </a:rPr>
              <a:t>Tiffany Williams</a:t>
            </a:r>
            <a:endParaRPr lang="en-US">
              <a:latin typeface="Times New Roman" panose="02020603050405020304" pitchFamily="18" charset="0"/>
              <a:ea typeface="Calibri"/>
              <a:cs typeface="Times New Roman" panose="02020603050405020304" pitchFamily="18" charset="0"/>
            </a:endParaRPr>
          </a:p>
          <a:p>
            <a:r>
              <a:rPr lang="en-US" b="1">
                <a:solidFill>
                  <a:srgbClr val="000000"/>
                </a:solidFill>
                <a:latin typeface="Times New Roman" panose="02020603050405020304" pitchFamily="18" charset="0"/>
                <a:ea typeface="Calibri"/>
                <a:cs typeface="Times New Roman" panose="02020603050405020304" pitchFamily="18" charset="0"/>
              </a:rPr>
              <a:t>Current Advisor (s)</a:t>
            </a:r>
            <a:r>
              <a:rPr lang="en-US">
                <a:solidFill>
                  <a:srgbClr val="000000"/>
                </a:solidFill>
                <a:latin typeface="Times New Roman" panose="02020603050405020304" pitchFamily="18" charset="0"/>
                <a:ea typeface="Calibri"/>
                <a:cs typeface="Times New Roman" panose="02020603050405020304" pitchFamily="18" charset="0"/>
              </a:rPr>
              <a:t>: Dr. </a:t>
            </a:r>
            <a:r>
              <a:rPr lang="en-US" err="1">
                <a:solidFill>
                  <a:srgbClr val="000000"/>
                </a:solidFill>
                <a:latin typeface="Times New Roman" panose="02020603050405020304" pitchFamily="18" charset="0"/>
                <a:ea typeface="Calibri"/>
                <a:cs typeface="Times New Roman" panose="02020603050405020304" pitchFamily="18" charset="0"/>
              </a:rPr>
              <a:t>Anta’Sha</a:t>
            </a:r>
            <a:r>
              <a:rPr lang="en-US">
                <a:solidFill>
                  <a:srgbClr val="000000"/>
                </a:solidFill>
                <a:latin typeface="Times New Roman" panose="02020603050405020304" pitchFamily="18" charset="0"/>
                <a:ea typeface="Calibri"/>
                <a:cs typeface="Times New Roman" panose="02020603050405020304" pitchFamily="18" charset="0"/>
              </a:rPr>
              <a:t> Jones</a:t>
            </a:r>
            <a:endParaRPr lang="en-US">
              <a:latin typeface="Times New Roman" panose="02020603050405020304" pitchFamily="18" charset="0"/>
              <a:ea typeface="Calibri"/>
              <a:cs typeface="Times New Roman" panose="02020603050405020304" pitchFamily="18" charset="0"/>
            </a:endParaRPr>
          </a:p>
          <a:p>
            <a:br>
              <a:rPr lang="en-US">
                <a:latin typeface="Times New Roman" panose="02020603050405020304" pitchFamily="18" charset="0"/>
                <a:cs typeface="Times New Roman" panose="02020603050405020304" pitchFamily="18" charset="0"/>
              </a:rPr>
            </a:br>
            <a:r>
              <a:rPr lang="en-US" b="1">
                <a:solidFill>
                  <a:srgbClr val="000000"/>
                </a:solidFill>
                <a:latin typeface="Times New Roman" panose="02020603050405020304" pitchFamily="18" charset="0"/>
                <a:ea typeface="Calibri"/>
                <a:cs typeface="Times New Roman" panose="02020603050405020304" pitchFamily="18" charset="0"/>
              </a:rPr>
              <a:t>Mission:  </a:t>
            </a:r>
            <a:r>
              <a:rPr lang="en-US">
                <a:solidFill>
                  <a:srgbClr val="000000"/>
                </a:solidFill>
                <a:latin typeface="Times New Roman" panose="02020603050405020304" pitchFamily="18" charset="0"/>
                <a:ea typeface="Calibri"/>
                <a:cs typeface="Times New Roman" panose="02020603050405020304" pitchFamily="18" charset="0"/>
              </a:rPr>
              <a:t>Our mission is to support women of all racial backgrounds aspiring to pursue a degree in the healthcare field. </a:t>
            </a:r>
          </a:p>
          <a:p>
            <a:endParaRPr lang="en-US" b="1">
              <a:latin typeface="Times New Roman" panose="02020603050405020304" pitchFamily="18" charset="0"/>
              <a:ea typeface="Calibri"/>
              <a:cs typeface="Times New Roman" panose="02020603050405020304" pitchFamily="18" charset="0"/>
            </a:endParaRPr>
          </a:p>
          <a:p>
            <a:r>
              <a:rPr lang="en-US" b="1">
                <a:solidFill>
                  <a:srgbClr val="000000"/>
                </a:solidFill>
                <a:latin typeface="Times New Roman" panose="02020603050405020304" pitchFamily="18" charset="0"/>
                <a:ea typeface="Calibri"/>
                <a:cs typeface="Times New Roman" panose="02020603050405020304" pitchFamily="18" charset="0"/>
              </a:rPr>
              <a:t>Signature Events: </a:t>
            </a:r>
            <a:r>
              <a:rPr lang="en-US">
                <a:solidFill>
                  <a:srgbClr val="000000"/>
                </a:solidFill>
                <a:latin typeface="Times New Roman" panose="02020603050405020304" pitchFamily="18" charset="0"/>
                <a:ea typeface="Calibri"/>
                <a:cs typeface="Times New Roman" panose="02020603050405020304" pitchFamily="18" charset="0"/>
              </a:rPr>
              <a:t>Study hall, Internship Review/Mock Interview, Health Professional Panel </a:t>
            </a:r>
            <a:endParaRPr lang="en-US" b="1">
              <a:solidFill>
                <a:srgbClr val="000000"/>
              </a:solidFill>
              <a:latin typeface="Times New Roman" panose="02020603050405020304" pitchFamily="18" charset="0"/>
              <a:ea typeface="Calibri"/>
              <a:cs typeface="Times New Roman" panose="02020603050405020304" pitchFamily="18" charset="0"/>
            </a:endParaRPr>
          </a:p>
          <a:p>
            <a:br>
              <a:rPr lang="en-US">
                <a:latin typeface="Times New Roman" panose="02020603050405020304" pitchFamily="18" charset="0"/>
                <a:cs typeface="Times New Roman" panose="02020603050405020304" pitchFamily="18" charset="0"/>
              </a:rPr>
            </a:br>
            <a:r>
              <a:rPr lang="en-US" b="1">
                <a:solidFill>
                  <a:srgbClr val="000000"/>
                </a:solidFill>
                <a:latin typeface="Times New Roman" panose="02020603050405020304" pitchFamily="18" charset="0"/>
                <a:ea typeface="Calibri"/>
                <a:cs typeface="Times New Roman" panose="02020603050405020304" pitchFamily="18" charset="0"/>
              </a:rPr>
              <a:t>Membership Requirements: </a:t>
            </a:r>
          </a:p>
          <a:p>
            <a:r>
              <a:rPr lang="en-US" b="1">
                <a:solidFill>
                  <a:srgbClr val="000000"/>
                </a:solidFill>
                <a:latin typeface="Times New Roman" panose="02020603050405020304" pitchFamily="18" charset="0"/>
                <a:ea typeface="Calibri"/>
                <a:cs typeface="Times New Roman" panose="02020603050405020304" pitchFamily="18" charset="0"/>
              </a:rPr>
              <a:t>- </a:t>
            </a:r>
            <a:r>
              <a:rPr lang="en-US">
                <a:solidFill>
                  <a:srgbClr val="000000"/>
                </a:solidFill>
                <a:latin typeface="Times New Roman" panose="02020603050405020304" pitchFamily="18" charset="0"/>
                <a:ea typeface="Calibri"/>
                <a:cs typeface="Times New Roman" panose="02020603050405020304" pitchFamily="18" charset="0"/>
              </a:rPr>
              <a:t>Enrolled as a student at Albany State University</a:t>
            </a:r>
            <a:endParaRPr lang="en-US" b="1">
              <a:solidFill>
                <a:srgbClr val="000000"/>
              </a:solidFill>
              <a:latin typeface="Times New Roman" panose="02020603050405020304" pitchFamily="18" charset="0"/>
              <a:ea typeface="Calibri"/>
              <a:cs typeface="Times New Roman" panose="02020603050405020304" pitchFamily="18" charset="0"/>
            </a:endParaRPr>
          </a:p>
          <a:p>
            <a:r>
              <a:rPr lang="en-US" b="1">
                <a:solidFill>
                  <a:srgbClr val="000000"/>
                </a:solidFill>
                <a:latin typeface="Times New Roman" panose="02020603050405020304" pitchFamily="18" charset="0"/>
                <a:ea typeface="Calibri"/>
                <a:cs typeface="Times New Roman" panose="02020603050405020304" pitchFamily="18" charset="0"/>
              </a:rPr>
              <a:t>- </a:t>
            </a:r>
            <a:r>
              <a:rPr lang="en-US">
                <a:solidFill>
                  <a:srgbClr val="000000"/>
                </a:solidFill>
                <a:latin typeface="Times New Roman" panose="02020603050405020304" pitchFamily="18" charset="0"/>
                <a:ea typeface="Calibri"/>
                <a:cs typeface="Times New Roman" panose="02020603050405020304" pitchFamily="18" charset="0"/>
              </a:rPr>
              <a:t>Completion of membership application </a:t>
            </a:r>
          </a:p>
          <a:p>
            <a:r>
              <a:rPr lang="en-US">
                <a:latin typeface="Times New Roman" panose="02020603050405020304" pitchFamily="18" charset="0"/>
                <a:ea typeface="Calibri"/>
                <a:cs typeface="Times New Roman" panose="02020603050405020304" pitchFamily="18" charset="0"/>
              </a:rPr>
              <a:t>- Must maintain a 2.5 GPA</a:t>
            </a:r>
          </a:p>
          <a:p>
            <a:endParaRPr lang="en-US">
              <a:latin typeface="Times New Roman" panose="02020603050405020304" pitchFamily="18" charset="0"/>
              <a:cs typeface="Times New Roman" panose="02020603050405020304" pitchFamily="18" charset="0"/>
            </a:endParaRPr>
          </a:p>
          <a:p>
            <a:r>
              <a:rPr lang="en-US" b="1">
                <a:latin typeface="Times New Roman" panose="02020603050405020304" pitchFamily="18" charset="0"/>
                <a:cs typeface="Times New Roman" panose="02020603050405020304" pitchFamily="18" charset="0"/>
              </a:rPr>
              <a:t>Keep Up With Us: </a:t>
            </a:r>
            <a:r>
              <a:rPr lang="en-US">
                <a:latin typeface="Times New Roman" panose="02020603050405020304" pitchFamily="18" charset="0"/>
                <a:cs typeface="Times New Roman" panose="02020603050405020304" pitchFamily="18" charset="0"/>
              </a:rPr>
              <a:t>Instagram @albanystate.wipm</a:t>
            </a:r>
            <a:br>
              <a:rPr lang="en-US">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8B3F4472-76B3-5116-BA92-2D95096F1D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9" y="874801"/>
            <a:ext cx="4092352" cy="1880398"/>
          </a:xfrm>
          <a:prstGeom prst="rect">
            <a:avLst/>
          </a:prstGeom>
        </p:spPr>
      </p:pic>
      <p:pic>
        <p:nvPicPr>
          <p:cNvPr id="6" name="Picture 5">
            <a:extLst>
              <a:ext uri="{FF2B5EF4-FFF2-40B4-BE49-F238E27FC236}">
                <a16:creationId xmlns:a16="http://schemas.microsoft.com/office/drawing/2014/main" id="{A876BAE5-1EBB-04F3-A6A9-B7D7BEE0C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270" y="3064177"/>
            <a:ext cx="3773779" cy="2537934"/>
          </a:xfrm>
          <a:prstGeom prst="rect">
            <a:avLst/>
          </a:prstGeom>
        </p:spPr>
      </p:pic>
    </p:spTree>
    <p:extLst>
      <p:ext uri="{BB962C8B-B14F-4D97-AF65-F5344CB8AC3E}">
        <p14:creationId xmlns:p14="http://schemas.microsoft.com/office/powerpoint/2010/main" val="2819125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1EBF2-279B-D80F-0918-AA37978E0AD1}"/>
              </a:ext>
            </a:extLst>
          </p:cNvPr>
          <p:cNvSpPr>
            <a:spLocks noGrp="1"/>
          </p:cNvSpPr>
          <p:nvPr>
            <p:ph type="title"/>
          </p:nvPr>
        </p:nvSpPr>
        <p:spPr>
          <a:xfrm>
            <a:off x="-3138146" y="220375"/>
            <a:ext cx="13011677" cy="1355383"/>
          </a:xfrm>
        </p:spPr>
        <p:txBody>
          <a:bodyPr/>
          <a:lstStyle/>
          <a:p>
            <a:pPr algn="r"/>
            <a:r>
              <a:rPr lang="en-US" b="1">
                <a:solidFill>
                  <a:srgbClr val="0033A0"/>
                </a:solidFill>
                <a:latin typeface="Aharoni" panose="020F0502020204030204" pitchFamily="34" charset="0"/>
              </a:rPr>
              <a:t>Media Arts Club       </a:t>
            </a:r>
          </a:p>
        </p:txBody>
      </p:sp>
      <p:pic>
        <p:nvPicPr>
          <p:cNvPr id="6" name="Content Placeholder 5">
            <a:extLst>
              <a:ext uri="{FF2B5EF4-FFF2-40B4-BE49-F238E27FC236}">
                <a16:creationId xmlns:a16="http://schemas.microsoft.com/office/drawing/2014/main" id="{D179B43F-A103-250D-DE14-08E5B8D9E0C8}"/>
              </a:ext>
            </a:extLst>
          </p:cNvPr>
          <p:cNvPicPr>
            <a:picLocks noGrp="1" noChangeAspect="1"/>
          </p:cNvPicPr>
          <p:nvPr>
            <p:ph idx="1"/>
          </p:nvPr>
        </p:nvPicPr>
        <p:blipFill>
          <a:blip r:embed="rId2"/>
          <a:stretch>
            <a:fillRect/>
          </a:stretch>
        </p:blipFill>
        <p:spPr>
          <a:xfrm>
            <a:off x="555314" y="3095613"/>
            <a:ext cx="3697941" cy="2919707"/>
          </a:xfrm>
          <a:prstGeom prst="rect">
            <a:avLst/>
          </a:prstGeom>
        </p:spPr>
      </p:pic>
      <p:sp>
        <p:nvSpPr>
          <p:cNvPr id="7" name="TextBox 6">
            <a:extLst>
              <a:ext uri="{FF2B5EF4-FFF2-40B4-BE49-F238E27FC236}">
                <a16:creationId xmlns:a16="http://schemas.microsoft.com/office/drawing/2014/main" id="{BCA38C41-7952-E6F0-6F00-7DE11EE1B0E0}"/>
              </a:ext>
            </a:extLst>
          </p:cNvPr>
          <p:cNvSpPr txBox="1"/>
          <p:nvPr/>
        </p:nvSpPr>
        <p:spPr>
          <a:xfrm>
            <a:off x="4718922" y="1731432"/>
            <a:ext cx="2981262" cy="369332"/>
          </a:xfrm>
          <a:prstGeom prst="rect">
            <a:avLst/>
          </a:prstGeom>
          <a:noFill/>
        </p:spPr>
        <p:txBody>
          <a:bodyPr wrap="square" rtlCol="0">
            <a:spAutoFit/>
          </a:bodyPr>
          <a:lstStyle/>
          <a:p>
            <a:pPr algn="l"/>
            <a:r>
              <a:rPr lang="en-US" b="1"/>
              <a:t>Alias: Media Arts Club</a:t>
            </a:r>
          </a:p>
        </p:txBody>
      </p:sp>
      <p:sp>
        <p:nvSpPr>
          <p:cNvPr id="8" name="TextBox 7">
            <a:extLst>
              <a:ext uri="{FF2B5EF4-FFF2-40B4-BE49-F238E27FC236}">
                <a16:creationId xmlns:a16="http://schemas.microsoft.com/office/drawing/2014/main" id="{B95D909B-392A-1DD1-286D-5808029427C9}"/>
              </a:ext>
            </a:extLst>
          </p:cNvPr>
          <p:cNvSpPr txBox="1"/>
          <p:nvPr/>
        </p:nvSpPr>
        <p:spPr>
          <a:xfrm>
            <a:off x="4718922" y="2169316"/>
            <a:ext cx="7022353" cy="3970318"/>
          </a:xfrm>
          <a:prstGeom prst="rect">
            <a:avLst/>
          </a:prstGeom>
          <a:noFill/>
        </p:spPr>
        <p:txBody>
          <a:bodyPr wrap="square" lIns="91440" tIns="45720" rIns="91440" bIns="45720" rtlCol="0" anchor="t">
            <a:spAutoFit/>
          </a:bodyPr>
          <a:lstStyle/>
          <a:p>
            <a:pPr algn="l"/>
            <a:r>
              <a:rPr lang="en-US" b="1"/>
              <a:t>Chartered at ASU: Spring </a:t>
            </a:r>
            <a:r>
              <a:rPr lang="en-US" b="1">
                <a:solidFill>
                  <a:schemeClr val="accent4">
                    <a:lumMod val="50000"/>
                  </a:schemeClr>
                </a:solidFill>
              </a:rPr>
              <a:t>2024</a:t>
            </a:r>
          </a:p>
          <a:p>
            <a:pPr algn="l"/>
            <a:endParaRPr lang="en-US" b="1"/>
          </a:p>
          <a:p>
            <a:pPr algn="l"/>
            <a:r>
              <a:rPr lang="en-US" b="1"/>
              <a:t>Current President: </a:t>
            </a:r>
            <a:r>
              <a:rPr lang="en-US" b="1">
                <a:solidFill>
                  <a:schemeClr val="accent4">
                    <a:lumMod val="50000"/>
                  </a:schemeClr>
                </a:solidFill>
              </a:rPr>
              <a:t>Dayton Alexander</a:t>
            </a:r>
          </a:p>
          <a:p>
            <a:pPr algn="l"/>
            <a:r>
              <a:rPr lang="en-US" b="1"/>
              <a:t>Current Advisor: </a:t>
            </a:r>
            <a:r>
              <a:rPr lang="en-US" b="1">
                <a:solidFill>
                  <a:schemeClr val="accent4">
                    <a:lumMod val="50000"/>
                  </a:schemeClr>
                </a:solidFill>
              </a:rPr>
              <a:t>Kimberly McCullough</a:t>
            </a:r>
          </a:p>
          <a:p>
            <a:pPr algn="l"/>
            <a:endParaRPr lang="en-US" b="1"/>
          </a:p>
          <a:p>
            <a:pPr algn="l"/>
            <a:r>
              <a:rPr lang="en-US" b="1"/>
              <a:t>Mission: </a:t>
            </a:r>
            <a:r>
              <a:rPr lang="en-US" b="1" i="0" u="none" strike="noStrike">
                <a:solidFill>
                  <a:schemeClr val="accent4">
                    <a:lumMod val="50000"/>
                  </a:schemeClr>
                </a:solidFill>
                <a:effectLst/>
              </a:rPr>
              <a:t>As the Media Arts Club we aim to bring students of different majors  together to find a similar interest in media arts.</a:t>
            </a:r>
          </a:p>
          <a:p>
            <a:pPr algn="l"/>
            <a:endParaRPr lang="en-US" b="1">
              <a:solidFill>
                <a:srgbClr val="7F4AA4"/>
              </a:solidFill>
            </a:endParaRPr>
          </a:p>
          <a:p>
            <a:pPr algn="l"/>
            <a:r>
              <a:rPr lang="en-US" b="1"/>
              <a:t>Signature events: </a:t>
            </a:r>
            <a:r>
              <a:rPr lang="en-US" b="1">
                <a:solidFill>
                  <a:schemeClr val="accent4">
                    <a:lumMod val="50000"/>
                  </a:schemeClr>
                </a:solidFill>
              </a:rPr>
              <a:t>ASU short film festival, Directing &amp; Writing Workshop. </a:t>
            </a:r>
          </a:p>
          <a:p>
            <a:pPr algn="l"/>
            <a:endParaRPr lang="en-US" b="1">
              <a:solidFill>
                <a:schemeClr val="accent4"/>
              </a:solidFill>
            </a:endParaRPr>
          </a:p>
          <a:p>
            <a:pPr algn="l"/>
            <a:r>
              <a:rPr lang="en-US" b="1"/>
              <a:t>No membership requirements</a:t>
            </a:r>
          </a:p>
          <a:p>
            <a:pPr algn="l"/>
            <a:endParaRPr lang="en-US" b="1">
              <a:solidFill>
                <a:schemeClr val="accent4"/>
              </a:solidFill>
            </a:endParaRPr>
          </a:p>
          <a:p>
            <a:r>
              <a:rPr lang="en-US" b="1"/>
              <a:t>Keep up with us: @Media Arts Club</a:t>
            </a:r>
          </a:p>
          <a:p>
            <a:r>
              <a:rPr lang="en-US" b="1"/>
              <a:t>Email: mediaartsclub1903@Gmail.com</a:t>
            </a:r>
            <a:endParaRPr lang="en-US" b="1" err="1">
              <a:cs typeface="Calibri"/>
            </a:endParaRPr>
          </a:p>
        </p:txBody>
      </p:sp>
      <p:pic>
        <p:nvPicPr>
          <p:cNvPr id="12" name="Picture 11">
            <a:extLst>
              <a:ext uri="{FF2B5EF4-FFF2-40B4-BE49-F238E27FC236}">
                <a16:creationId xmlns:a16="http://schemas.microsoft.com/office/drawing/2014/main" id="{E184BA06-1E27-B182-0524-2D21CA8E84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02820"/>
            <a:ext cx="12191308" cy="689995"/>
          </a:xfrm>
          <a:prstGeom prst="rect">
            <a:avLst/>
          </a:prstGeom>
        </p:spPr>
      </p:pic>
    </p:spTree>
    <p:extLst>
      <p:ext uri="{BB962C8B-B14F-4D97-AF65-F5344CB8AC3E}">
        <p14:creationId xmlns:p14="http://schemas.microsoft.com/office/powerpoint/2010/main" val="1822807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923330"/>
          </a:xfrm>
          <a:prstGeom prst="rect">
            <a:avLst/>
          </a:prstGeom>
        </p:spPr>
        <p:txBody>
          <a:bodyPr lIns="91440" tIns="45720" rIns="91440" bIns="45720" anchor="t">
            <a:spAutoFit/>
          </a:bodyPr>
          <a:lstStyle/>
          <a:p>
            <a:pPr algn="ctr"/>
            <a:r>
              <a:rPr lang="en-US" b="1">
                <a:solidFill>
                  <a:srgbClr val="163EF5"/>
                </a:solidFill>
                <a:latin typeface="Times New Roman"/>
                <a:cs typeface="Times New Roman"/>
              </a:rPr>
              <a:t>Forensic Science Club</a:t>
            </a:r>
            <a:endParaRPr lang="en-US">
              <a:latin typeface="Times New Roman"/>
              <a:cs typeface="Times New Roman"/>
            </a:endParaRPr>
          </a:p>
          <a:p>
            <a:br>
              <a:rPr lang="en-US"/>
            </a:br>
            <a:endParaRPr lang="en-US">
              <a:latin typeface="Times New Roman"/>
              <a:cs typeface="Times New Roman"/>
            </a:endParaRPr>
          </a:p>
        </p:txBody>
      </p:sp>
      <p:sp>
        <p:nvSpPr>
          <p:cNvPr id="8" name="Rectangle 7">
            <a:extLst>
              <a:ext uri="{FF2B5EF4-FFF2-40B4-BE49-F238E27FC236}">
                <a16:creationId xmlns:a16="http://schemas.microsoft.com/office/drawing/2014/main" id="{8EA5E399-0017-40C6-9A5C-44D2D25A18A6}"/>
              </a:ext>
            </a:extLst>
          </p:cNvPr>
          <p:cNvSpPr/>
          <p:nvPr/>
        </p:nvSpPr>
        <p:spPr>
          <a:xfrm>
            <a:off x="3893459" y="1146566"/>
            <a:ext cx="6820961" cy="5324535"/>
          </a:xfrm>
          <a:prstGeom prst="rect">
            <a:avLst/>
          </a:prstGeom>
        </p:spPr>
        <p:txBody>
          <a:bodyPr wrap="square" lIns="91440" tIns="45720" rIns="91440" bIns="45720" anchor="t">
            <a:spAutoFit/>
          </a:bodyPr>
          <a:lstStyle/>
          <a:p>
            <a:r>
              <a:rPr lang="en-US" sz="1600" b="1">
                <a:solidFill>
                  <a:srgbClr val="000000"/>
                </a:solidFill>
                <a:latin typeface="Times New Roman"/>
                <a:ea typeface="Calibri"/>
                <a:cs typeface="Calibri"/>
              </a:rPr>
              <a:t>Alias: </a:t>
            </a:r>
            <a:r>
              <a:rPr lang="en-US" sz="1600">
                <a:solidFill>
                  <a:srgbClr val="000000"/>
                </a:solidFill>
                <a:latin typeface="Times New Roman"/>
                <a:ea typeface="Calibri"/>
                <a:cs typeface="Calibri"/>
              </a:rPr>
              <a:t>FSC</a:t>
            </a:r>
            <a:endParaRPr lang="en-US" sz="1600">
              <a:latin typeface="Times New Roman"/>
              <a:cs typeface="Times New Roman"/>
            </a:endParaRPr>
          </a:p>
          <a:p>
            <a:br>
              <a:rPr lang="en-US" sz="1600">
                <a:latin typeface="Times New Roman"/>
              </a:rPr>
            </a:br>
            <a:r>
              <a:rPr lang="en-US" sz="1600" b="1">
                <a:solidFill>
                  <a:srgbClr val="000000"/>
                </a:solidFill>
                <a:latin typeface="Times New Roman"/>
                <a:ea typeface="Calibri"/>
                <a:cs typeface="Calibri"/>
              </a:rPr>
              <a:t>Chartered  at ASU: </a:t>
            </a:r>
            <a:r>
              <a:rPr lang="en-US" sz="1600">
                <a:solidFill>
                  <a:srgbClr val="000000"/>
                </a:solidFill>
                <a:latin typeface="Times New Roman"/>
                <a:ea typeface="Calibri"/>
                <a:cs typeface="Calibri"/>
              </a:rPr>
              <a:t>2014</a:t>
            </a:r>
            <a:endParaRPr lang="en-US" sz="1600">
              <a:latin typeface="Times New Roman"/>
              <a:ea typeface="Calibri"/>
              <a:cs typeface="Calibri"/>
            </a:endParaRPr>
          </a:p>
          <a:p>
            <a:br>
              <a:rPr lang="en-US" sz="1600">
                <a:latin typeface="Times New Roman"/>
              </a:rPr>
            </a:br>
            <a:r>
              <a:rPr lang="en-US" sz="1600" b="1">
                <a:solidFill>
                  <a:srgbClr val="000000"/>
                </a:solidFill>
                <a:latin typeface="Times New Roman"/>
                <a:ea typeface="Calibri"/>
                <a:cs typeface="Calibri"/>
              </a:rPr>
              <a:t>Current President: </a:t>
            </a:r>
            <a:r>
              <a:rPr lang="en-US" sz="1600">
                <a:solidFill>
                  <a:srgbClr val="000000"/>
                </a:solidFill>
                <a:latin typeface="Times New Roman"/>
                <a:ea typeface="Calibri"/>
                <a:cs typeface="Calibri"/>
              </a:rPr>
              <a:t>Evelyn Redmond</a:t>
            </a:r>
            <a:endParaRPr lang="en-US" sz="1600">
              <a:latin typeface="Times New Roman"/>
              <a:ea typeface="Calibri"/>
              <a:cs typeface="Calibri"/>
            </a:endParaRPr>
          </a:p>
          <a:p>
            <a:r>
              <a:rPr lang="en-US" sz="1600" b="1">
                <a:solidFill>
                  <a:srgbClr val="000000"/>
                </a:solidFill>
                <a:latin typeface="Times New Roman"/>
                <a:ea typeface="Calibri"/>
                <a:cs typeface="Calibri"/>
              </a:rPr>
              <a:t>Current Advisor (s)</a:t>
            </a:r>
            <a:r>
              <a:rPr lang="en-US" sz="1600">
                <a:solidFill>
                  <a:srgbClr val="000000"/>
                </a:solidFill>
                <a:latin typeface="Times New Roman"/>
                <a:ea typeface="Calibri"/>
                <a:cs typeface="Calibri"/>
              </a:rPr>
              <a:t>: Dr. Uzoma Okafor</a:t>
            </a:r>
            <a:endParaRPr lang="en-US" sz="1600">
              <a:latin typeface="Times New Roman"/>
              <a:ea typeface="Calibri"/>
              <a:cs typeface="Calibri"/>
            </a:endParaRPr>
          </a:p>
          <a:p>
            <a:br>
              <a:rPr lang="en-US" sz="1600">
                <a:latin typeface="Times New Roman"/>
              </a:rPr>
            </a:br>
            <a:r>
              <a:rPr lang="en-US" sz="1600" b="1">
                <a:solidFill>
                  <a:srgbClr val="000000"/>
                </a:solidFill>
                <a:latin typeface="Times New Roman"/>
                <a:ea typeface="Calibri"/>
                <a:cs typeface="Calibri"/>
              </a:rPr>
              <a:t>Mission: </a:t>
            </a:r>
            <a:endParaRPr lang="en-US" sz="1600">
              <a:latin typeface="Times New Roman"/>
              <a:cs typeface="Times New Roman"/>
            </a:endParaRPr>
          </a:p>
          <a:p>
            <a:r>
              <a:rPr lang="en-US" sz="1400">
                <a:latin typeface="Times New Roman"/>
                <a:cs typeface="Times New Roman"/>
              </a:rPr>
              <a:t>The mission of the Forensic Science Club is to function as a catalyst for students and professionals of forensic science. The activities of the Club shall be designed to stimulate academic achievement, advance the fields of forensic science, promote community understanding, and promote diversity. Undergraduate and graduate students of sound scholarship and character who support this mission may be elected to membership.</a:t>
            </a:r>
            <a:endParaRPr lang="en-US" sz="1400"/>
          </a:p>
          <a:p>
            <a:endParaRPr lang="en-US" sz="1400">
              <a:solidFill>
                <a:srgbClr val="000000"/>
              </a:solidFill>
              <a:latin typeface="Times New Roman"/>
              <a:ea typeface="Calibri"/>
              <a:cs typeface="Times New Roman"/>
            </a:endParaRPr>
          </a:p>
          <a:p>
            <a:r>
              <a:rPr lang="en-US" sz="1600" b="1">
                <a:solidFill>
                  <a:srgbClr val="000000"/>
                </a:solidFill>
                <a:latin typeface="Times New Roman"/>
                <a:ea typeface="Calibri"/>
                <a:cs typeface="Calibri"/>
              </a:rPr>
              <a:t>Signature Events: </a:t>
            </a:r>
            <a:r>
              <a:rPr lang="en-US" sz="1600">
                <a:solidFill>
                  <a:srgbClr val="000000"/>
                </a:solidFill>
                <a:latin typeface="Times New Roman"/>
                <a:ea typeface="Calibri"/>
                <a:cs typeface="Calibri"/>
              </a:rPr>
              <a:t>Paint 'N Sip, Spring Bake Sale</a:t>
            </a:r>
            <a:endParaRPr lang="en-US" sz="1600">
              <a:latin typeface="Times New Roman"/>
              <a:ea typeface="Calibri"/>
              <a:cs typeface="Calibri"/>
            </a:endParaRPr>
          </a:p>
          <a:p>
            <a:br>
              <a:rPr lang="en-US" sz="1600">
                <a:latin typeface="Times New Roman"/>
              </a:rPr>
            </a:br>
            <a:r>
              <a:rPr lang="en-US" sz="1600" b="1">
                <a:solidFill>
                  <a:srgbClr val="000000"/>
                </a:solidFill>
                <a:latin typeface="Times New Roman"/>
                <a:ea typeface="Calibri"/>
                <a:cs typeface="Calibri"/>
              </a:rPr>
              <a:t>Membership Requirements: </a:t>
            </a:r>
            <a:r>
              <a:rPr lang="en-US" sz="1600">
                <a:solidFill>
                  <a:srgbClr val="000000"/>
                </a:solidFill>
                <a:latin typeface="Times New Roman"/>
                <a:ea typeface="Calibri"/>
                <a:cs typeface="Calibri"/>
              </a:rPr>
              <a:t>Must be an undergraduate or graduate student at ASU with at least a 2.5 GPA (undergrad) or a 3.0 GPA (grad). Also, must be majoring in forensic science or a natural science program.</a:t>
            </a:r>
            <a:endParaRPr lang="en-US" sz="1600">
              <a:latin typeface="Times New Roman"/>
              <a:ea typeface="Calibri"/>
              <a:cs typeface="Calibri"/>
            </a:endParaRPr>
          </a:p>
          <a:p>
            <a:endParaRPr lang="en-US" sz="1600">
              <a:latin typeface="Times New Roman"/>
              <a:cs typeface="Times New Roman"/>
            </a:endParaRPr>
          </a:p>
          <a:p>
            <a:r>
              <a:rPr lang="en-US" sz="1600" b="1">
                <a:latin typeface="Times New Roman"/>
                <a:cs typeface="Times New Roman"/>
              </a:rPr>
              <a:t>Keep Up With Us: </a:t>
            </a:r>
            <a:r>
              <a:rPr lang="en-US" sz="1600">
                <a:latin typeface="Times New Roman"/>
                <a:cs typeface="Times New Roman"/>
              </a:rPr>
              <a:t>@forsciclubasu /Instagram</a:t>
            </a:r>
            <a:br>
              <a:rPr lang="en-US" sz="1600">
                <a:latin typeface="Times New Roman"/>
              </a:rPr>
            </a:br>
            <a:endParaRPr lang="en-US" sz="1600">
              <a:latin typeface="Times New Roman"/>
              <a:cs typeface="Times New Roman"/>
            </a:endParaRPr>
          </a:p>
        </p:txBody>
      </p:sp>
      <p:pic>
        <p:nvPicPr>
          <p:cNvPr id="6" name="Picture 8" descr="A picture containing text&#10;&#10;Description automatically generated">
            <a:extLst>
              <a:ext uri="{FF2B5EF4-FFF2-40B4-BE49-F238E27FC236}">
                <a16:creationId xmlns:a16="http://schemas.microsoft.com/office/drawing/2014/main" id="{5395B6A7-7980-C466-DEDD-31BC3FC66406}"/>
              </a:ext>
            </a:extLst>
          </p:cNvPr>
          <p:cNvPicPr>
            <a:picLocks noChangeAspect="1"/>
          </p:cNvPicPr>
          <p:nvPr/>
        </p:nvPicPr>
        <p:blipFill>
          <a:blip r:embed="rId3"/>
          <a:stretch>
            <a:fillRect/>
          </a:stretch>
        </p:blipFill>
        <p:spPr>
          <a:xfrm>
            <a:off x="988483" y="903817"/>
            <a:ext cx="2351616" cy="2351616"/>
          </a:xfrm>
          <a:prstGeom prst="rect">
            <a:avLst/>
          </a:prstGeom>
        </p:spPr>
      </p:pic>
      <p:pic>
        <p:nvPicPr>
          <p:cNvPr id="9" name="Picture 9">
            <a:extLst>
              <a:ext uri="{FF2B5EF4-FFF2-40B4-BE49-F238E27FC236}">
                <a16:creationId xmlns:a16="http://schemas.microsoft.com/office/drawing/2014/main" id="{66D9FF10-2635-DE21-7CC8-2435759F3EFC}"/>
              </a:ext>
            </a:extLst>
          </p:cNvPr>
          <p:cNvPicPr>
            <a:picLocks noChangeAspect="1"/>
          </p:cNvPicPr>
          <p:nvPr/>
        </p:nvPicPr>
        <p:blipFill>
          <a:blip r:embed="rId4"/>
          <a:stretch>
            <a:fillRect/>
          </a:stretch>
        </p:blipFill>
        <p:spPr>
          <a:xfrm>
            <a:off x="223837" y="3324701"/>
            <a:ext cx="3517106" cy="2625566"/>
          </a:xfrm>
          <a:prstGeom prst="rect">
            <a:avLst/>
          </a:prstGeom>
        </p:spPr>
      </p:pic>
    </p:spTree>
    <p:extLst>
      <p:ext uri="{BB962C8B-B14F-4D97-AF65-F5344CB8AC3E}">
        <p14:creationId xmlns:p14="http://schemas.microsoft.com/office/powerpoint/2010/main" val="1159912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954107"/>
          </a:xfrm>
          <a:prstGeom prst="rect">
            <a:avLst/>
          </a:prstGeom>
        </p:spPr>
        <p:txBody>
          <a:bodyPr lIns="91440" tIns="45720" rIns="91440" bIns="45720" anchor="t">
            <a:spAutoFit/>
          </a:bodyPr>
          <a:lstStyle/>
          <a:p>
            <a:pPr algn="ctr"/>
            <a:r>
              <a:rPr lang="en-US" sz="2000" b="1">
                <a:solidFill>
                  <a:srgbClr val="163EF5"/>
                </a:solidFill>
                <a:latin typeface="Nunito"/>
              </a:rPr>
              <a:t>Anime and Geek Organization</a:t>
            </a:r>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956959" y="1131749"/>
            <a:ext cx="7927345" cy="5355312"/>
          </a:xfrm>
          <a:prstGeom prst="rect">
            <a:avLst/>
          </a:prstGeom>
        </p:spPr>
        <p:txBody>
          <a:bodyPr wrap="square" lIns="91440" tIns="45720" rIns="91440" bIns="45720" anchor="t">
            <a:spAutoFit/>
          </a:bodyPr>
          <a:lstStyle/>
          <a:p>
            <a:r>
              <a:rPr lang="en-US" b="1">
                <a:solidFill>
                  <a:srgbClr val="000000"/>
                </a:solidFill>
                <a:latin typeface="Calibri"/>
                <a:ea typeface="Calibri"/>
                <a:cs typeface="Calibri"/>
              </a:rPr>
              <a:t>Alias: A.G.O , Anime Club</a:t>
            </a:r>
            <a:endParaRPr lang="en-US"/>
          </a:p>
          <a:p>
            <a:br>
              <a:rPr lang="en-US"/>
            </a:br>
            <a:r>
              <a:rPr lang="en-US" b="1">
                <a:solidFill>
                  <a:srgbClr val="000000"/>
                </a:solidFill>
                <a:latin typeface="Calibri"/>
                <a:ea typeface="Calibri"/>
                <a:cs typeface="Calibri"/>
              </a:rPr>
              <a:t>Chartered  at ASU: 2021</a:t>
            </a:r>
            <a:endParaRPr lang="en-US">
              <a:latin typeface="Calibri"/>
              <a:ea typeface="Calibri"/>
              <a:cs typeface="Calibri"/>
            </a:endParaRPr>
          </a:p>
          <a:p>
            <a:br>
              <a:rPr lang="en-US"/>
            </a:br>
            <a:r>
              <a:rPr lang="en-US" b="1">
                <a:solidFill>
                  <a:srgbClr val="000000"/>
                </a:solidFill>
                <a:latin typeface="Calibri"/>
                <a:ea typeface="Calibri"/>
                <a:cs typeface="Calibri"/>
              </a:rPr>
              <a:t>Current President: </a:t>
            </a:r>
            <a:r>
              <a:rPr lang="en-US" b="1" err="1">
                <a:solidFill>
                  <a:srgbClr val="000000"/>
                </a:solidFill>
                <a:latin typeface="Calibri"/>
                <a:ea typeface="Calibri"/>
                <a:cs typeface="Calibri"/>
              </a:rPr>
              <a:t>Sherrmitria</a:t>
            </a:r>
            <a:r>
              <a:rPr lang="en-US" b="1">
                <a:solidFill>
                  <a:srgbClr val="000000"/>
                </a:solidFill>
                <a:latin typeface="Calibri"/>
                <a:ea typeface="Calibri"/>
                <a:cs typeface="Calibri"/>
              </a:rPr>
              <a:t> Garrett</a:t>
            </a:r>
            <a:endParaRPr lang="en-US">
              <a:latin typeface="Calibri"/>
              <a:ea typeface="Calibri"/>
              <a:cs typeface="Calibri"/>
            </a:endParaRPr>
          </a:p>
          <a:p>
            <a:r>
              <a:rPr lang="en-US" b="1">
                <a:solidFill>
                  <a:srgbClr val="000000"/>
                </a:solidFill>
                <a:latin typeface="Calibri"/>
                <a:ea typeface="Calibri"/>
                <a:cs typeface="Calibri"/>
              </a:rPr>
              <a:t>Current Advisor (s)</a:t>
            </a:r>
            <a:r>
              <a:rPr lang="en-US">
                <a:solidFill>
                  <a:srgbClr val="000000"/>
                </a:solidFill>
                <a:latin typeface="Calibri"/>
                <a:ea typeface="Calibri"/>
                <a:cs typeface="Calibri"/>
              </a:rPr>
              <a:t>: Dr. Richard J. Mason</a:t>
            </a:r>
            <a:endParaRPr lang="en-US">
              <a:latin typeface="Calibri"/>
              <a:ea typeface="Calibri"/>
              <a:cs typeface="Calibri"/>
            </a:endParaRPr>
          </a:p>
          <a:p>
            <a:br>
              <a:rPr lang="en-US"/>
            </a:br>
            <a:r>
              <a:rPr lang="en-US" b="1">
                <a:solidFill>
                  <a:srgbClr val="000000"/>
                </a:solidFill>
                <a:latin typeface="Calibri"/>
                <a:ea typeface="Calibri"/>
                <a:cs typeface="Calibri"/>
              </a:rPr>
              <a:t>Mission:  Our mission is to foster a wholesome community for those with an interest in animated and comic media to develop friendships and connections and to erode barriers related to social identity. </a:t>
            </a:r>
            <a:endParaRPr lang="en-US">
              <a:solidFill>
                <a:srgbClr val="000000"/>
              </a:solidFill>
              <a:latin typeface="Calibri"/>
              <a:ea typeface="Calibri"/>
              <a:cs typeface="Calibri"/>
            </a:endParaRPr>
          </a:p>
          <a:p>
            <a:endParaRPr lang="en-US" b="1">
              <a:ea typeface="Calibri"/>
              <a:cs typeface="Calibri"/>
            </a:endParaRPr>
          </a:p>
          <a:p>
            <a:r>
              <a:rPr lang="en-US" b="1">
                <a:solidFill>
                  <a:srgbClr val="000000"/>
                </a:solidFill>
                <a:latin typeface="Calibri"/>
                <a:ea typeface="Calibri"/>
                <a:cs typeface="Calibri"/>
              </a:rPr>
              <a:t>Signature Events: A.G.O CON , Gaming Tournaments , Movie nights </a:t>
            </a:r>
            <a:endParaRPr lang="en-US">
              <a:latin typeface="Calibri"/>
              <a:ea typeface="Calibri"/>
              <a:cs typeface="Calibri"/>
            </a:endParaRPr>
          </a:p>
          <a:p>
            <a:br>
              <a:rPr lang="en-US"/>
            </a:br>
            <a:r>
              <a:rPr lang="en-US" b="1">
                <a:solidFill>
                  <a:srgbClr val="000000"/>
                </a:solidFill>
                <a:latin typeface="Calibri"/>
                <a:ea typeface="Calibri"/>
                <a:cs typeface="Calibri"/>
              </a:rPr>
              <a:t>Membership Requirements: Completion of membership form each semester , Maintain a 2.0 </a:t>
            </a:r>
            <a:r>
              <a:rPr lang="en-US" b="1" err="1">
                <a:solidFill>
                  <a:srgbClr val="000000"/>
                </a:solidFill>
                <a:latin typeface="Calibri"/>
                <a:ea typeface="Calibri"/>
                <a:cs typeface="Calibri"/>
              </a:rPr>
              <a:t>gpa</a:t>
            </a:r>
            <a:r>
              <a:rPr lang="en-US" b="1">
                <a:solidFill>
                  <a:srgbClr val="000000"/>
                </a:solidFill>
                <a:latin typeface="Calibri"/>
                <a:ea typeface="Calibri"/>
                <a:cs typeface="Calibri"/>
              </a:rPr>
              <a:t> on the 4.0 scale and compliance with the constitution and campus guidelines.</a:t>
            </a:r>
            <a:endParaRPr lang="en-US">
              <a:latin typeface="Calibri"/>
              <a:ea typeface="Calibri"/>
              <a:cs typeface="Calibri"/>
            </a:endParaRPr>
          </a:p>
          <a:p>
            <a:endParaRPr lang="en-US"/>
          </a:p>
          <a:p>
            <a:r>
              <a:rPr lang="en-US" b="1"/>
              <a:t>Keep Up With Us: Instagram , Twitter , TikTok @ </a:t>
            </a:r>
            <a:r>
              <a:rPr lang="en-US" b="1" err="1"/>
              <a:t>ago_asu</a:t>
            </a:r>
            <a:br>
              <a:rPr lang="en-US"/>
            </a:br>
            <a:endParaRPr lang="en-US"/>
          </a:p>
        </p:txBody>
      </p:sp>
      <p:pic>
        <p:nvPicPr>
          <p:cNvPr id="10" name="Picture 10" descr="A group of people holding signs&#10;&#10;Description automatically generated">
            <a:extLst>
              <a:ext uri="{FF2B5EF4-FFF2-40B4-BE49-F238E27FC236}">
                <a16:creationId xmlns:a16="http://schemas.microsoft.com/office/drawing/2014/main" id="{1B2812EF-16FD-EFBE-98DF-D451D0815FDB}"/>
              </a:ext>
            </a:extLst>
          </p:cNvPr>
          <p:cNvPicPr>
            <a:picLocks noChangeAspect="1"/>
          </p:cNvPicPr>
          <p:nvPr/>
        </p:nvPicPr>
        <p:blipFill>
          <a:blip r:embed="rId3"/>
          <a:stretch>
            <a:fillRect/>
          </a:stretch>
        </p:blipFill>
        <p:spPr>
          <a:xfrm>
            <a:off x="185057" y="2238611"/>
            <a:ext cx="3766456" cy="3806807"/>
          </a:xfrm>
          <a:prstGeom prst="rect">
            <a:avLst/>
          </a:prstGeom>
        </p:spPr>
      </p:pic>
      <p:pic>
        <p:nvPicPr>
          <p:cNvPr id="11" name="Picture 11" descr="A picture containing clipart&#10;&#10;Description automatically generated">
            <a:extLst>
              <a:ext uri="{FF2B5EF4-FFF2-40B4-BE49-F238E27FC236}">
                <a16:creationId xmlns:a16="http://schemas.microsoft.com/office/drawing/2014/main" id="{CB563673-C812-D790-7A16-AD7E33A3D97F}"/>
              </a:ext>
            </a:extLst>
          </p:cNvPr>
          <p:cNvPicPr>
            <a:picLocks noChangeAspect="1"/>
          </p:cNvPicPr>
          <p:nvPr/>
        </p:nvPicPr>
        <p:blipFill rotWithShape="1">
          <a:blip r:embed="rId4"/>
          <a:srcRect l="14521" t="11296" r="14191" b="23256"/>
          <a:stretch/>
        </p:blipFill>
        <p:spPr>
          <a:xfrm>
            <a:off x="849086" y="32658"/>
            <a:ext cx="2346680" cy="2151157"/>
          </a:xfrm>
          <a:prstGeom prst="rect">
            <a:avLst/>
          </a:prstGeom>
        </p:spPr>
      </p:pic>
    </p:spTree>
    <p:extLst>
      <p:ext uri="{BB962C8B-B14F-4D97-AF65-F5344CB8AC3E}">
        <p14:creationId xmlns:p14="http://schemas.microsoft.com/office/powerpoint/2010/main" val="3260759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863662" y="3333"/>
            <a:ext cx="6096000" cy="923330"/>
          </a:xfrm>
          <a:prstGeom prst="rect">
            <a:avLst/>
          </a:prstGeom>
        </p:spPr>
        <p:txBody>
          <a:bodyPr lIns="91440" tIns="45720" rIns="91440" bIns="45720" anchor="t">
            <a:spAutoFit/>
          </a:bodyPr>
          <a:lstStyle/>
          <a:p>
            <a:pPr algn="ctr"/>
            <a:r>
              <a:rPr lang="en-US" b="1">
                <a:solidFill>
                  <a:srgbClr val="163EF5"/>
                </a:solidFill>
                <a:latin typeface="Nunito"/>
              </a:rPr>
              <a:t>Teaching Educators and Creating Heritage</a:t>
            </a:r>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280818" y="339697"/>
            <a:ext cx="7556617" cy="6463308"/>
          </a:xfrm>
          <a:prstGeom prst="rect">
            <a:avLst/>
          </a:prstGeom>
        </p:spPr>
        <p:txBody>
          <a:bodyPr wrap="square" lIns="91440" tIns="45720" rIns="91440" bIns="45720" anchor="t">
            <a:spAutoFit/>
          </a:bodyPr>
          <a:lstStyle/>
          <a:p>
            <a:r>
              <a:rPr lang="en-US" b="1">
                <a:solidFill>
                  <a:srgbClr val="000000"/>
                </a:solidFill>
                <a:latin typeface="Calibri"/>
                <a:cs typeface="Calibri"/>
              </a:rPr>
              <a:t>Alias: T.E.A.C.H</a:t>
            </a:r>
            <a:endParaRPr lang="en-US"/>
          </a:p>
          <a:p>
            <a:br>
              <a:rPr lang="en-US"/>
            </a:br>
            <a:r>
              <a:rPr lang="en-US" b="1">
                <a:solidFill>
                  <a:srgbClr val="000000"/>
                </a:solidFill>
                <a:latin typeface="Calibri"/>
                <a:cs typeface="Calibri"/>
              </a:rPr>
              <a:t>Chartered  at ASU: 2021</a:t>
            </a:r>
            <a:endParaRPr lang="en-US">
              <a:solidFill>
                <a:srgbClr val="000000"/>
              </a:solidFill>
              <a:latin typeface="Calibri"/>
              <a:cs typeface="Calibri"/>
            </a:endParaRPr>
          </a:p>
          <a:p>
            <a:br>
              <a:rPr lang="en-US"/>
            </a:br>
            <a:r>
              <a:rPr lang="en-US" b="1">
                <a:solidFill>
                  <a:srgbClr val="000000"/>
                </a:solidFill>
                <a:latin typeface="Calibri"/>
                <a:cs typeface="Calibri"/>
              </a:rPr>
              <a:t>Current President: </a:t>
            </a:r>
            <a:r>
              <a:rPr lang="en-US">
                <a:solidFill>
                  <a:srgbClr val="000000"/>
                </a:solidFill>
                <a:latin typeface="Calibri"/>
                <a:cs typeface="Calibri"/>
              </a:rPr>
              <a:t>Rachel Robinson</a:t>
            </a:r>
            <a:endParaRPr lang="en-US">
              <a:ea typeface="Calibri"/>
              <a:cs typeface="Calibri"/>
            </a:endParaRPr>
          </a:p>
          <a:p>
            <a:endParaRPr lang="en-US" b="1">
              <a:solidFill>
                <a:srgbClr val="000000"/>
              </a:solidFill>
              <a:latin typeface="Calibri"/>
              <a:cs typeface="Calibri"/>
            </a:endParaRPr>
          </a:p>
          <a:p>
            <a:r>
              <a:rPr lang="en-US" b="1">
                <a:solidFill>
                  <a:srgbClr val="000000"/>
                </a:solidFill>
                <a:latin typeface="Calibri"/>
                <a:cs typeface="Calibri"/>
              </a:rPr>
              <a:t>Current Advisor (s)</a:t>
            </a:r>
            <a:r>
              <a:rPr lang="en-US">
                <a:solidFill>
                  <a:srgbClr val="000000"/>
                </a:solidFill>
                <a:latin typeface="Calibri"/>
                <a:cs typeface="Calibri"/>
              </a:rPr>
              <a:t>: Bettie Stafford , Tiffany Pogue</a:t>
            </a:r>
            <a:endParaRPr lang="en-US"/>
          </a:p>
          <a:p>
            <a:br>
              <a:rPr lang="en-US"/>
            </a:br>
            <a:r>
              <a:rPr lang="en-US" b="1">
                <a:solidFill>
                  <a:srgbClr val="000000"/>
                </a:solidFill>
                <a:latin typeface="Calibri"/>
                <a:cs typeface="Calibri"/>
              </a:rPr>
              <a:t>Mission: </a:t>
            </a:r>
            <a:r>
              <a:rPr lang="en-US">
                <a:solidFill>
                  <a:srgbClr val="000000"/>
                </a:solidFill>
                <a:latin typeface="Times New Roman"/>
                <a:cs typeface="Times New Roman"/>
              </a:rPr>
              <a:t>The T.E.A.C.H. Mission is to help students develop professionally in specific alignment with dispositions reflective of national teaching organizations while serving the local community in service. We strive to network and develop new connections with our peers, professors, university, and community for the betterment of the future of our youth.</a:t>
            </a:r>
            <a:endParaRPr lang="en-US"/>
          </a:p>
          <a:p>
            <a:endParaRPr lang="en-US"/>
          </a:p>
          <a:p>
            <a:r>
              <a:rPr lang="en-US" b="1">
                <a:solidFill>
                  <a:srgbClr val="000000"/>
                </a:solidFill>
                <a:latin typeface="Calibri"/>
                <a:cs typeface="Calibri"/>
              </a:rPr>
              <a:t>Signature Events: </a:t>
            </a:r>
            <a:r>
              <a:rPr lang="en-US">
                <a:solidFill>
                  <a:srgbClr val="000000"/>
                </a:solidFill>
                <a:latin typeface="Calibri"/>
                <a:cs typeface="Calibri"/>
              </a:rPr>
              <a:t>Spelling bee , Teach Week</a:t>
            </a:r>
            <a:endParaRPr lang="en-US">
              <a:latin typeface="Calibri"/>
              <a:cs typeface="Calibri"/>
            </a:endParaRPr>
          </a:p>
          <a:p>
            <a:br>
              <a:rPr lang="en-US"/>
            </a:br>
            <a:r>
              <a:rPr lang="en-US" b="1">
                <a:solidFill>
                  <a:srgbClr val="000000"/>
                </a:solidFill>
                <a:latin typeface="Calibri"/>
                <a:cs typeface="Calibri"/>
              </a:rPr>
              <a:t>Membership Requirements: </a:t>
            </a:r>
            <a:r>
              <a:rPr lang="en-US">
                <a:solidFill>
                  <a:srgbClr val="000000"/>
                </a:solidFill>
                <a:latin typeface="Calibri"/>
                <a:cs typeface="Calibri"/>
              </a:rPr>
              <a:t>Completion for membership each semester. Must either be a full time or parttime student. Who maintains a 2.5 </a:t>
            </a:r>
            <a:r>
              <a:rPr lang="en-US" err="1">
                <a:solidFill>
                  <a:srgbClr val="000000"/>
                </a:solidFill>
                <a:latin typeface="Calibri"/>
                <a:cs typeface="Calibri"/>
              </a:rPr>
              <a:t>gpa</a:t>
            </a:r>
            <a:r>
              <a:rPr lang="en-US">
                <a:solidFill>
                  <a:srgbClr val="000000"/>
                </a:solidFill>
                <a:latin typeface="Calibri"/>
                <a:cs typeface="Calibri"/>
              </a:rPr>
              <a:t> on the 4.0 scale. Also, all majors are welcome!</a:t>
            </a:r>
            <a:endParaRPr lang="en-US">
              <a:latin typeface="Calibri"/>
              <a:ea typeface="Calibri"/>
              <a:cs typeface="Calibri"/>
            </a:endParaRPr>
          </a:p>
          <a:p>
            <a:endParaRPr lang="en-US"/>
          </a:p>
          <a:p>
            <a:endParaRPr lang="en-US"/>
          </a:p>
          <a:p>
            <a:r>
              <a:rPr lang="en-US" b="1"/>
              <a:t>Keep Up With Us: </a:t>
            </a:r>
            <a:r>
              <a:rPr lang="en-US"/>
              <a:t>Instagram: @teachasurams</a:t>
            </a:r>
            <a:br>
              <a:rPr lang="en-US"/>
            </a:br>
            <a:endParaRPr lang="en-US"/>
          </a:p>
        </p:txBody>
      </p:sp>
      <p:pic>
        <p:nvPicPr>
          <p:cNvPr id="6" name="Picture 8" descr="Logo, company name&#10;&#10;Description automatically generated">
            <a:extLst>
              <a:ext uri="{FF2B5EF4-FFF2-40B4-BE49-F238E27FC236}">
                <a16:creationId xmlns:a16="http://schemas.microsoft.com/office/drawing/2014/main" id="{2F0C2579-648A-4F39-4884-A4245FF7BEBF}"/>
              </a:ext>
            </a:extLst>
          </p:cNvPr>
          <p:cNvPicPr>
            <a:picLocks noChangeAspect="1"/>
          </p:cNvPicPr>
          <p:nvPr/>
        </p:nvPicPr>
        <p:blipFill>
          <a:blip r:embed="rId3"/>
          <a:stretch>
            <a:fillRect/>
          </a:stretch>
        </p:blipFill>
        <p:spPr>
          <a:xfrm>
            <a:off x="549499" y="197416"/>
            <a:ext cx="2431961" cy="2771225"/>
          </a:xfrm>
          <a:prstGeom prst="rect">
            <a:avLst/>
          </a:prstGeom>
        </p:spPr>
      </p:pic>
      <p:pic>
        <p:nvPicPr>
          <p:cNvPr id="5" name="Picture 8">
            <a:extLst>
              <a:ext uri="{FF2B5EF4-FFF2-40B4-BE49-F238E27FC236}">
                <a16:creationId xmlns:a16="http://schemas.microsoft.com/office/drawing/2014/main" id="{6BC553BF-632F-EB25-39B4-38DD704F691F}"/>
              </a:ext>
            </a:extLst>
          </p:cNvPr>
          <p:cNvPicPr>
            <a:picLocks noChangeAspect="1"/>
          </p:cNvPicPr>
          <p:nvPr/>
        </p:nvPicPr>
        <p:blipFill>
          <a:blip r:embed="rId4"/>
          <a:stretch>
            <a:fillRect/>
          </a:stretch>
        </p:blipFill>
        <p:spPr>
          <a:xfrm>
            <a:off x="690190" y="3280503"/>
            <a:ext cx="2255949" cy="2790422"/>
          </a:xfrm>
          <a:prstGeom prst="rect">
            <a:avLst/>
          </a:prstGeom>
        </p:spPr>
      </p:pic>
    </p:spTree>
    <p:extLst>
      <p:ext uri="{BB962C8B-B14F-4D97-AF65-F5344CB8AC3E}">
        <p14:creationId xmlns:p14="http://schemas.microsoft.com/office/powerpoint/2010/main" val="2601077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048000" y="690206"/>
            <a:ext cx="6096000" cy="923330"/>
          </a:xfrm>
          <a:prstGeom prst="rect">
            <a:avLst/>
          </a:prstGeom>
        </p:spPr>
        <p:txBody>
          <a:bodyPr lIns="91440" tIns="45720" rIns="91440" bIns="45720" anchor="t">
            <a:spAutoFit/>
          </a:bodyPr>
          <a:lstStyle/>
          <a:p>
            <a:pPr algn="ctr"/>
            <a:r>
              <a:rPr lang="en-US" b="1">
                <a:solidFill>
                  <a:srgbClr val="163EF5"/>
                </a:solidFill>
                <a:latin typeface="Nunito"/>
              </a:rPr>
              <a:t>National Council of Negro Women Inc. </a:t>
            </a:r>
          </a:p>
          <a:p>
            <a:br>
              <a:rPr lang="en-US"/>
            </a:br>
            <a:endParaRPr lang="en-US"/>
          </a:p>
        </p:txBody>
      </p:sp>
      <p:sp>
        <p:nvSpPr>
          <p:cNvPr id="5" name="Rectangle 4">
            <a:extLst>
              <a:ext uri="{FF2B5EF4-FFF2-40B4-BE49-F238E27FC236}">
                <a16:creationId xmlns:a16="http://schemas.microsoft.com/office/drawing/2014/main" id="{5FA88FD4-8A61-40AC-9B79-A4789AF5F33B}"/>
              </a:ext>
            </a:extLst>
          </p:cNvPr>
          <p:cNvSpPr/>
          <p:nvPr/>
        </p:nvSpPr>
        <p:spPr>
          <a:xfrm>
            <a:off x="-1118558" y="1119457"/>
            <a:ext cx="6096000" cy="923330"/>
          </a:xfrm>
          <a:prstGeom prst="rect">
            <a:avLst/>
          </a:prstGeom>
        </p:spPr>
        <p:txBody>
          <a:bodyPr lIns="91440" tIns="45720" rIns="91440" bIns="45720" anchor="t">
            <a:spAutoFit/>
          </a:bodyPr>
          <a:lstStyle/>
          <a:p>
            <a:pPr algn="ctr"/>
            <a:r>
              <a:rPr lang="en-US" b="1">
                <a:solidFill>
                  <a:srgbClr val="FF0000"/>
                </a:solidFill>
                <a:latin typeface="Nunito"/>
              </a:rPr>
              <a:t>                  </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956959" y="1284149"/>
            <a:ext cx="8052169" cy="5170646"/>
          </a:xfrm>
          <a:prstGeom prst="rect">
            <a:avLst/>
          </a:prstGeom>
        </p:spPr>
        <p:txBody>
          <a:bodyPr wrap="square" lIns="91440" tIns="45720" rIns="91440" bIns="45720" anchor="t">
            <a:spAutoFit/>
          </a:bodyPr>
          <a:lstStyle/>
          <a:p>
            <a:r>
              <a:rPr lang="en-US" b="1">
                <a:solidFill>
                  <a:srgbClr val="000000"/>
                </a:solidFill>
                <a:latin typeface="Calibri"/>
                <a:ea typeface="Calibri"/>
                <a:cs typeface="Calibri"/>
              </a:rPr>
              <a:t>Alias: NCNW</a:t>
            </a:r>
            <a:endParaRPr lang="en-US"/>
          </a:p>
          <a:p>
            <a:br>
              <a:rPr lang="en-US"/>
            </a:br>
            <a:r>
              <a:rPr lang="en-US" b="1">
                <a:solidFill>
                  <a:srgbClr val="000000"/>
                </a:solidFill>
                <a:latin typeface="Calibri"/>
                <a:ea typeface="Calibri"/>
                <a:cs typeface="Calibri"/>
              </a:rPr>
              <a:t>Chartered  at ASU: </a:t>
            </a:r>
            <a:r>
              <a:rPr lang="en-US">
                <a:solidFill>
                  <a:srgbClr val="000000"/>
                </a:solidFill>
                <a:latin typeface="Calibri"/>
                <a:ea typeface="Calibri"/>
                <a:cs typeface="Calibri"/>
              </a:rPr>
              <a:t>2020</a:t>
            </a:r>
            <a:endParaRPr lang="en-US"/>
          </a:p>
          <a:p>
            <a:br>
              <a:rPr lang="en-US"/>
            </a:br>
            <a:r>
              <a:rPr lang="en-US" b="1">
                <a:solidFill>
                  <a:srgbClr val="000000"/>
                </a:solidFill>
                <a:latin typeface="Calibri"/>
                <a:ea typeface="Calibri"/>
                <a:cs typeface="Calibri"/>
              </a:rPr>
              <a:t>Current President: </a:t>
            </a:r>
            <a:r>
              <a:rPr lang="en-US">
                <a:solidFill>
                  <a:srgbClr val="000000"/>
                </a:solidFill>
                <a:latin typeface="Calibri"/>
                <a:ea typeface="Calibri"/>
                <a:cs typeface="Calibri"/>
              </a:rPr>
              <a:t>Ayanna Mitchell</a:t>
            </a:r>
            <a:endParaRPr lang="en-US">
              <a:latin typeface="Calibri"/>
              <a:ea typeface="Calibri"/>
              <a:cs typeface="Calibri"/>
            </a:endParaRPr>
          </a:p>
          <a:p>
            <a:r>
              <a:rPr lang="en-US" b="1">
                <a:solidFill>
                  <a:srgbClr val="000000"/>
                </a:solidFill>
                <a:latin typeface="Calibri"/>
                <a:ea typeface="Calibri"/>
                <a:cs typeface="Calibri"/>
              </a:rPr>
              <a:t>Current Advisor (s)</a:t>
            </a:r>
            <a:r>
              <a:rPr lang="en-US">
                <a:solidFill>
                  <a:srgbClr val="000000"/>
                </a:solidFill>
                <a:latin typeface="Calibri"/>
                <a:ea typeface="Calibri"/>
                <a:cs typeface="Calibri"/>
              </a:rPr>
              <a:t>: Mrs. Heppard-Streeter</a:t>
            </a:r>
            <a:endParaRPr lang="en-US">
              <a:latin typeface="Calibri"/>
              <a:ea typeface="Calibri"/>
              <a:cs typeface="Calibri"/>
            </a:endParaRPr>
          </a:p>
          <a:p>
            <a:br>
              <a:rPr lang="en-US"/>
            </a:br>
            <a:r>
              <a:rPr lang="en-US" b="1">
                <a:solidFill>
                  <a:srgbClr val="000000"/>
                </a:solidFill>
                <a:latin typeface="Calibri"/>
                <a:ea typeface="Calibri"/>
                <a:cs typeface="Calibri"/>
              </a:rPr>
              <a:t>Mission: </a:t>
            </a:r>
            <a:r>
              <a:rPr lang="en-US">
                <a:solidFill>
                  <a:srgbClr val="000000"/>
                </a:solidFill>
                <a:latin typeface="Calibri"/>
                <a:ea typeface="Calibri"/>
                <a:cs typeface="Calibri"/>
              </a:rPr>
              <a:t>Our mission</a:t>
            </a:r>
            <a:r>
              <a:rPr lang="en-US">
                <a:ea typeface="+mn-lt"/>
                <a:cs typeface="+mn-lt"/>
              </a:rPr>
              <a:t> to lead, advocate for and empower women of African descent, their families and  communities.</a:t>
            </a:r>
            <a:r>
              <a:rPr lang="en-US" sz="2400">
                <a:latin typeface="Calibri"/>
                <a:ea typeface="Calibri"/>
                <a:cs typeface="Calibri"/>
              </a:rPr>
              <a:t> </a:t>
            </a:r>
            <a:endParaRPr lang="en-US" sz="2400">
              <a:ea typeface="Calibri"/>
              <a:cs typeface="Calibri"/>
            </a:endParaRPr>
          </a:p>
          <a:p>
            <a:endParaRPr lang="en-US"/>
          </a:p>
          <a:p>
            <a:r>
              <a:rPr lang="en-US" b="1">
                <a:solidFill>
                  <a:srgbClr val="000000"/>
                </a:solidFill>
                <a:latin typeface="Calibri"/>
                <a:ea typeface="Calibri"/>
                <a:cs typeface="Calibri"/>
              </a:rPr>
              <a:t>Signature Events: </a:t>
            </a:r>
            <a:r>
              <a:rPr lang="en-US">
                <a:solidFill>
                  <a:srgbClr val="000000"/>
                </a:solidFill>
                <a:latin typeface="Calibri"/>
                <a:ea typeface="Calibri"/>
                <a:cs typeface="Calibri"/>
              </a:rPr>
              <a:t>Purple Table Talks</a:t>
            </a:r>
            <a:endParaRPr lang="en-US">
              <a:latin typeface="Calibri"/>
              <a:ea typeface="Calibri"/>
              <a:cs typeface="Calibri"/>
            </a:endParaRPr>
          </a:p>
          <a:p>
            <a:br>
              <a:rPr lang="en-US"/>
            </a:br>
            <a:r>
              <a:rPr lang="en-US" b="1">
                <a:solidFill>
                  <a:srgbClr val="000000"/>
                </a:solidFill>
                <a:latin typeface="Calibri"/>
                <a:ea typeface="Calibri"/>
                <a:cs typeface="Calibri"/>
              </a:rPr>
              <a:t>Membership Requirements: </a:t>
            </a:r>
            <a:r>
              <a:rPr lang="en-US">
                <a:solidFill>
                  <a:srgbClr val="000000"/>
                </a:solidFill>
                <a:latin typeface="Calibri"/>
                <a:ea typeface="Calibri"/>
                <a:cs typeface="Calibri"/>
              </a:rPr>
              <a:t>Students must be enrolled as an Albany state university student. Students should also be in good academic standing with the university. Member should be willing to give back to our communities and campus. </a:t>
            </a:r>
            <a:endParaRPr lang="en-US">
              <a:latin typeface="Calibri"/>
              <a:ea typeface="Calibri"/>
              <a:cs typeface="Calibri"/>
            </a:endParaRPr>
          </a:p>
          <a:p>
            <a:endParaRPr lang="en-US"/>
          </a:p>
          <a:p>
            <a:r>
              <a:rPr lang="en-US" b="1"/>
              <a:t>Keep Up With Us: </a:t>
            </a:r>
            <a:r>
              <a:rPr lang="en-US"/>
              <a:t>Instagram: </a:t>
            </a:r>
            <a:r>
              <a:rPr lang="en-US" err="1"/>
              <a:t>asu.ncnw</a:t>
            </a:r>
            <a:r>
              <a:rPr lang="en-US"/>
              <a:t>   Email: ncnwasu@gmail.com</a:t>
            </a:r>
            <a:br>
              <a:rPr lang="en-US"/>
            </a:br>
            <a:endParaRPr lang="en-US"/>
          </a:p>
        </p:txBody>
      </p:sp>
      <p:pic>
        <p:nvPicPr>
          <p:cNvPr id="6" name="Picture 8">
            <a:extLst>
              <a:ext uri="{FF2B5EF4-FFF2-40B4-BE49-F238E27FC236}">
                <a16:creationId xmlns:a16="http://schemas.microsoft.com/office/drawing/2014/main" id="{675FC068-4D35-74CF-8BCA-8F8F53F59BFF}"/>
              </a:ext>
            </a:extLst>
          </p:cNvPr>
          <p:cNvPicPr>
            <a:picLocks noChangeAspect="1"/>
          </p:cNvPicPr>
          <p:nvPr/>
        </p:nvPicPr>
        <p:blipFill>
          <a:blip r:embed="rId3"/>
          <a:stretch>
            <a:fillRect/>
          </a:stretch>
        </p:blipFill>
        <p:spPr>
          <a:xfrm>
            <a:off x="693420" y="556260"/>
            <a:ext cx="2727960" cy="2727960"/>
          </a:xfrm>
          <a:prstGeom prst="rect">
            <a:avLst/>
          </a:prstGeom>
        </p:spPr>
      </p:pic>
      <p:pic>
        <p:nvPicPr>
          <p:cNvPr id="9" name="Picture 9" descr="A group of people posing for a photo&#10;&#10;Description automatically generated">
            <a:extLst>
              <a:ext uri="{FF2B5EF4-FFF2-40B4-BE49-F238E27FC236}">
                <a16:creationId xmlns:a16="http://schemas.microsoft.com/office/drawing/2014/main" id="{5FC656E4-3298-A76A-C9CA-74B23128D24E}"/>
              </a:ext>
            </a:extLst>
          </p:cNvPr>
          <p:cNvPicPr>
            <a:picLocks noChangeAspect="1"/>
          </p:cNvPicPr>
          <p:nvPr/>
        </p:nvPicPr>
        <p:blipFill>
          <a:blip r:embed="rId4"/>
          <a:stretch>
            <a:fillRect/>
          </a:stretch>
        </p:blipFill>
        <p:spPr>
          <a:xfrm>
            <a:off x="629920" y="3497580"/>
            <a:ext cx="2976880" cy="2250440"/>
          </a:xfrm>
          <a:prstGeom prst="rect">
            <a:avLst/>
          </a:prstGeom>
        </p:spPr>
      </p:pic>
    </p:spTree>
    <p:extLst>
      <p:ext uri="{BB962C8B-B14F-4D97-AF65-F5344CB8AC3E}">
        <p14:creationId xmlns:p14="http://schemas.microsoft.com/office/powerpoint/2010/main" val="39032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3191774" y="350489"/>
            <a:ext cx="6096000" cy="1077218"/>
          </a:xfrm>
          <a:prstGeom prst="rect">
            <a:avLst/>
          </a:prstGeom>
        </p:spPr>
        <p:txBody>
          <a:bodyPr lIns="91440" tIns="45720" rIns="91440" bIns="45720" anchor="t">
            <a:spAutoFit/>
          </a:bodyPr>
          <a:lstStyle/>
          <a:p>
            <a:pPr algn="ctr"/>
            <a:r>
              <a:rPr lang="en-US" sz="2400" b="1">
                <a:solidFill>
                  <a:srgbClr val="163EF5"/>
                </a:solidFill>
                <a:latin typeface="Nunito"/>
              </a:rPr>
              <a:t>Ancestral </a:t>
            </a:r>
            <a:r>
              <a:rPr lang="en-US" sz="2800" b="1">
                <a:solidFill>
                  <a:srgbClr val="163EF5"/>
                </a:solidFill>
                <a:latin typeface="Nunito"/>
              </a:rPr>
              <a:t>Terrace</a:t>
            </a:r>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3972569" y="939093"/>
            <a:ext cx="7655202" cy="5355312"/>
          </a:xfrm>
          <a:prstGeom prst="rect">
            <a:avLst/>
          </a:prstGeom>
        </p:spPr>
        <p:txBody>
          <a:bodyPr wrap="square" lIns="91440" tIns="45720" rIns="91440" bIns="45720" anchor="t">
            <a:spAutoFit/>
          </a:bodyPr>
          <a:lstStyle/>
          <a:p>
            <a:r>
              <a:rPr lang="en-US" b="1">
                <a:solidFill>
                  <a:srgbClr val="000000"/>
                </a:solidFill>
                <a:latin typeface="Calibri"/>
                <a:ea typeface="Calibri"/>
                <a:cs typeface="Calibri"/>
              </a:rPr>
              <a:t>Alias: Garden Club </a:t>
            </a:r>
            <a:endParaRPr lang="en-US"/>
          </a:p>
          <a:p>
            <a:br>
              <a:rPr lang="en-US"/>
            </a:br>
            <a:r>
              <a:rPr lang="en-US" b="1">
                <a:solidFill>
                  <a:srgbClr val="000000"/>
                </a:solidFill>
                <a:latin typeface="Calibri"/>
                <a:ea typeface="Calibri"/>
                <a:cs typeface="Calibri"/>
              </a:rPr>
              <a:t>Chartered  at ASU:</a:t>
            </a:r>
            <a:endParaRPr lang="en-US">
              <a:latin typeface="Calibri"/>
              <a:ea typeface="Calibri"/>
              <a:cs typeface="Calibri"/>
            </a:endParaRPr>
          </a:p>
          <a:p>
            <a:br>
              <a:rPr lang="en-US"/>
            </a:br>
            <a:r>
              <a:rPr lang="en-US" b="1">
                <a:solidFill>
                  <a:srgbClr val="000000"/>
                </a:solidFill>
                <a:latin typeface="Calibri"/>
                <a:ea typeface="Calibri"/>
                <a:cs typeface="Calibri"/>
              </a:rPr>
              <a:t>Current President: Jasmine Pritchett</a:t>
            </a:r>
            <a:endParaRPr lang="en-US">
              <a:latin typeface="Calibri"/>
              <a:ea typeface="Calibri"/>
              <a:cs typeface="Calibri"/>
            </a:endParaRPr>
          </a:p>
          <a:p>
            <a:r>
              <a:rPr lang="en-US" b="1">
                <a:solidFill>
                  <a:srgbClr val="000000"/>
                </a:solidFill>
                <a:latin typeface="Calibri"/>
                <a:ea typeface="Calibri"/>
                <a:cs typeface="Calibri"/>
              </a:rPr>
              <a:t>Current Advisor (s)</a:t>
            </a:r>
            <a:r>
              <a:rPr lang="en-US">
                <a:solidFill>
                  <a:srgbClr val="000000"/>
                </a:solidFill>
                <a:latin typeface="Calibri"/>
                <a:ea typeface="Calibri"/>
                <a:cs typeface="Calibri"/>
              </a:rPr>
              <a:t>: Richard Foreman </a:t>
            </a:r>
            <a:endParaRPr lang="en-US">
              <a:latin typeface="Calibri"/>
              <a:ea typeface="Calibri"/>
              <a:cs typeface="Calibri"/>
            </a:endParaRPr>
          </a:p>
          <a:p>
            <a:br>
              <a:rPr lang="en-US"/>
            </a:br>
            <a:r>
              <a:rPr lang="en-US" b="1">
                <a:solidFill>
                  <a:srgbClr val="000000"/>
                </a:solidFill>
                <a:latin typeface="Calibri"/>
                <a:ea typeface="Calibri"/>
                <a:cs typeface="Calibri"/>
              </a:rPr>
              <a:t>Mission: </a:t>
            </a:r>
            <a:endParaRPr lang="en-US"/>
          </a:p>
          <a:p>
            <a:r>
              <a:rPr lang="en-US">
                <a:ea typeface="Calibri"/>
                <a:cs typeface="Calibri"/>
              </a:rPr>
              <a:t>and to restore, improve and protect the quality of the environment through educational programs and action in the fields of conservation and civic improvement</a:t>
            </a:r>
            <a:br>
              <a:rPr lang="en-US"/>
            </a:br>
            <a:endParaRPr lang="en-US">
              <a:ea typeface="Calibri"/>
              <a:cs typeface="Calibri"/>
            </a:endParaRPr>
          </a:p>
          <a:p>
            <a:r>
              <a:rPr lang="en-US" b="1">
                <a:solidFill>
                  <a:srgbClr val="000000"/>
                </a:solidFill>
                <a:latin typeface="Calibri"/>
                <a:ea typeface="Calibri"/>
                <a:cs typeface="Calibri"/>
              </a:rPr>
              <a:t>Signature Events: Paint party , Community Service with Flint River Fresh , garden bed clean up</a:t>
            </a:r>
            <a:endParaRPr lang="en-US">
              <a:latin typeface="Calibri"/>
              <a:ea typeface="Calibri"/>
              <a:cs typeface="Calibri"/>
            </a:endParaRPr>
          </a:p>
          <a:p>
            <a:br>
              <a:rPr lang="en-US"/>
            </a:br>
            <a:r>
              <a:rPr lang="en-US" b="1">
                <a:solidFill>
                  <a:srgbClr val="000000"/>
                </a:solidFill>
                <a:latin typeface="Calibri"/>
                <a:ea typeface="Calibri"/>
                <a:cs typeface="Calibri"/>
              </a:rPr>
              <a:t>Membership Requirements: </a:t>
            </a:r>
            <a:endParaRPr lang="en-US">
              <a:latin typeface="Calibri"/>
              <a:ea typeface="Calibri"/>
              <a:cs typeface="Calibri"/>
            </a:endParaRPr>
          </a:p>
          <a:p>
            <a:endParaRPr lang="en-US"/>
          </a:p>
          <a:p>
            <a:r>
              <a:rPr lang="en-US" b="1"/>
              <a:t>Keep Up With Us: Follow us on Instagram @asu.ancestralterrace</a:t>
            </a:r>
            <a:br>
              <a:rPr lang="en-US"/>
            </a:br>
            <a:endParaRPr lang="en-US"/>
          </a:p>
        </p:txBody>
      </p:sp>
      <p:pic>
        <p:nvPicPr>
          <p:cNvPr id="6" name="Picture 8">
            <a:extLst>
              <a:ext uri="{FF2B5EF4-FFF2-40B4-BE49-F238E27FC236}">
                <a16:creationId xmlns:a16="http://schemas.microsoft.com/office/drawing/2014/main" id="{DAA2D5E1-6FA5-AE5C-EB78-AFAFDBA2690C}"/>
              </a:ext>
            </a:extLst>
          </p:cNvPr>
          <p:cNvPicPr>
            <a:picLocks noChangeAspect="1"/>
          </p:cNvPicPr>
          <p:nvPr/>
        </p:nvPicPr>
        <p:blipFill rotWithShape="1">
          <a:blip r:embed="rId3"/>
          <a:srcRect l="-794" t="-299" r="794" b="24179"/>
          <a:stretch/>
        </p:blipFill>
        <p:spPr>
          <a:xfrm>
            <a:off x="391885" y="2678184"/>
            <a:ext cx="3298373" cy="3371521"/>
          </a:xfrm>
          <a:prstGeom prst="rect">
            <a:avLst/>
          </a:prstGeom>
        </p:spPr>
      </p:pic>
      <p:pic>
        <p:nvPicPr>
          <p:cNvPr id="9" name="Picture 9" descr="Graphical user interface, calendar&#10;&#10;Description automatically generated">
            <a:extLst>
              <a:ext uri="{FF2B5EF4-FFF2-40B4-BE49-F238E27FC236}">
                <a16:creationId xmlns:a16="http://schemas.microsoft.com/office/drawing/2014/main" id="{C686101A-3DAA-A910-F940-5FA4AA425641}"/>
              </a:ext>
            </a:extLst>
          </p:cNvPr>
          <p:cNvPicPr>
            <a:picLocks noChangeAspect="1"/>
          </p:cNvPicPr>
          <p:nvPr/>
        </p:nvPicPr>
        <p:blipFill rotWithShape="1">
          <a:blip r:embed="rId4"/>
          <a:srcRect l="1984" t="116" b="8466"/>
          <a:stretch/>
        </p:blipFill>
        <p:spPr>
          <a:xfrm>
            <a:off x="489858" y="188122"/>
            <a:ext cx="3287487" cy="2303211"/>
          </a:xfrm>
          <a:prstGeom prst="rect">
            <a:avLst/>
          </a:prstGeom>
        </p:spPr>
      </p:pic>
    </p:spTree>
    <p:extLst>
      <p:ext uri="{BB962C8B-B14F-4D97-AF65-F5344CB8AC3E}">
        <p14:creationId xmlns:p14="http://schemas.microsoft.com/office/powerpoint/2010/main" val="2891122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 y="6186769"/>
            <a:ext cx="12191308" cy="689995"/>
          </a:xfrm>
          <a:prstGeom prst="rect">
            <a:avLst/>
          </a:prstGeom>
        </p:spPr>
      </p:pic>
      <p:sp>
        <p:nvSpPr>
          <p:cNvPr id="4" name="TextBox 3"/>
          <p:cNvSpPr txBox="1"/>
          <p:nvPr/>
        </p:nvSpPr>
        <p:spPr>
          <a:xfrm>
            <a:off x="7647399" y="6347100"/>
            <a:ext cx="4250076" cy="369332"/>
          </a:xfrm>
          <a:prstGeom prst="rect">
            <a:avLst/>
          </a:prstGeom>
          <a:noFill/>
        </p:spPr>
        <p:txBody>
          <a:bodyPr wrap="square" rtlCol="0">
            <a:spAutoFit/>
          </a:bodyPr>
          <a:lstStyle/>
          <a:p>
            <a:r>
              <a:rPr lang="en-US">
                <a:solidFill>
                  <a:schemeClr val="bg1"/>
                </a:solidFill>
                <a:latin typeface="Trajan Pro" pitchFamily="18" charset="0"/>
              </a:rPr>
              <a:t>Registered Student Organizations</a:t>
            </a:r>
          </a:p>
        </p:txBody>
      </p:sp>
      <p:sp>
        <p:nvSpPr>
          <p:cNvPr id="3" name="Rectangle 2">
            <a:extLst>
              <a:ext uri="{FF2B5EF4-FFF2-40B4-BE49-F238E27FC236}">
                <a16:creationId xmlns:a16="http://schemas.microsoft.com/office/drawing/2014/main" id="{49911647-8EDC-4B91-8C17-C0B4F60CE923}"/>
              </a:ext>
            </a:extLst>
          </p:cNvPr>
          <p:cNvSpPr/>
          <p:nvPr/>
        </p:nvSpPr>
        <p:spPr>
          <a:xfrm>
            <a:off x="2221735" y="690206"/>
            <a:ext cx="6096000" cy="923330"/>
          </a:xfrm>
          <a:prstGeom prst="rect">
            <a:avLst/>
          </a:prstGeom>
        </p:spPr>
        <p:txBody>
          <a:bodyPr lIns="91440" tIns="45720" rIns="91440" bIns="45720" anchor="t">
            <a:spAutoFit/>
          </a:bodyPr>
          <a:lstStyle/>
          <a:p>
            <a:pPr algn="ctr"/>
            <a:r>
              <a:rPr lang="en-US" b="1">
                <a:solidFill>
                  <a:srgbClr val="163EF5"/>
                </a:solidFill>
                <a:latin typeface="Nunito"/>
              </a:rPr>
              <a:t>The Golden Peaches</a:t>
            </a:r>
            <a:endParaRPr lang="en-US"/>
          </a:p>
          <a:p>
            <a:br>
              <a:rPr lang="en-US"/>
            </a:br>
            <a:endParaRPr lang="en-US"/>
          </a:p>
        </p:txBody>
      </p:sp>
      <p:sp>
        <p:nvSpPr>
          <p:cNvPr id="8" name="Rectangle 7">
            <a:extLst>
              <a:ext uri="{FF2B5EF4-FFF2-40B4-BE49-F238E27FC236}">
                <a16:creationId xmlns:a16="http://schemas.microsoft.com/office/drawing/2014/main" id="{8EA5E399-0017-40C6-9A5C-44D2D25A18A6}"/>
              </a:ext>
            </a:extLst>
          </p:cNvPr>
          <p:cNvSpPr/>
          <p:nvPr/>
        </p:nvSpPr>
        <p:spPr>
          <a:xfrm>
            <a:off x="4103851" y="1155619"/>
            <a:ext cx="6751687" cy="5355312"/>
          </a:xfrm>
          <a:prstGeom prst="rect">
            <a:avLst/>
          </a:prstGeom>
        </p:spPr>
        <p:txBody>
          <a:bodyPr wrap="square" lIns="91440" tIns="45720" rIns="91440" bIns="45720" anchor="t">
            <a:spAutoFit/>
          </a:bodyPr>
          <a:lstStyle/>
          <a:p>
            <a:r>
              <a:rPr lang="en-US" b="1">
                <a:solidFill>
                  <a:srgbClr val="000000"/>
                </a:solidFill>
                <a:latin typeface="Calibri"/>
                <a:cs typeface="Calibri"/>
              </a:rPr>
              <a:t>Alias: Golden Peaches, GP</a:t>
            </a:r>
            <a:endParaRPr lang="en-US"/>
          </a:p>
          <a:p>
            <a:br>
              <a:rPr lang="en-US"/>
            </a:br>
            <a:r>
              <a:rPr lang="en-US" b="1">
                <a:solidFill>
                  <a:srgbClr val="000000"/>
                </a:solidFill>
                <a:latin typeface="Calibri"/>
                <a:cs typeface="Calibri"/>
              </a:rPr>
              <a:t>Chartered  at ASU: 2021</a:t>
            </a:r>
            <a:endParaRPr lang="en-US"/>
          </a:p>
          <a:p>
            <a:br>
              <a:rPr lang="en-US"/>
            </a:br>
            <a:r>
              <a:rPr lang="en-US" b="1">
                <a:solidFill>
                  <a:srgbClr val="000000"/>
                </a:solidFill>
                <a:latin typeface="Calibri"/>
                <a:cs typeface="Calibri"/>
              </a:rPr>
              <a:t>Current President: Khalia Johnson</a:t>
            </a:r>
            <a:endParaRPr lang="en-US"/>
          </a:p>
          <a:p>
            <a:r>
              <a:rPr lang="en-US" b="1">
                <a:solidFill>
                  <a:srgbClr val="000000"/>
                </a:solidFill>
                <a:latin typeface="Calibri"/>
                <a:cs typeface="Calibri"/>
              </a:rPr>
              <a:t>Current Advisor (s)</a:t>
            </a:r>
            <a:r>
              <a:rPr lang="en-US">
                <a:solidFill>
                  <a:srgbClr val="000000"/>
                </a:solidFill>
                <a:latin typeface="Calibri"/>
                <a:cs typeface="Calibri"/>
              </a:rPr>
              <a:t>: </a:t>
            </a:r>
            <a:r>
              <a:rPr lang="en-US" err="1">
                <a:solidFill>
                  <a:srgbClr val="000000"/>
                </a:solidFill>
                <a:latin typeface="Calibri"/>
                <a:cs typeface="Calibri"/>
              </a:rPr>
              <a:t>Trayondus</a:t>
            </a:r>
            <a:r>
              <a:rPr lang="en-US">
                <a:solidFill>
                  <a:srgbClr val="000000"/>
                </a:solidFill>
                <a:latin typeface="Calibri"/>
                <a:cs typeface="Calibri"/>
              </a:rPr>
              <a:t> Baynard, Quenton Matthews</a:t>
            </a:r>
            <a:endParaRPr lang="en-US"/>
          </a:p>
          <a:p>
            <a:br>
              <a:rPr lang="en-US"/>
            </a:br>
            <a:r>
              <a:rPr lang="en-US" b="1">
                <a:solidFill>
                  <a:srgbClr val="000000"/>
                </a:solidFill>
                <a:latin typeface="Calibri"/>
                <a:cs typeface="Calibri"/>
              </a:rPr>
              <a:t>Mission: Our mission is to serve as </a:t>
            </a:r>
            <a:r>
              <a:rPr lang="en-US" b="1" i="1">
                <a:solidFill>
                  <a:srgbClr val="000000"/>
                </a:solidFill>
                <a:latin typeface="Calibri"/>
                <a:cs typeface="Calibri"/>
              </a:rPr>
              <a:t>Classy, Curvy,</a:t>
            </a:r>
            <a:r>
              <a:rPr lang="en-US" b="1">
                <a:solidFill>
                  <a:srgbClr val="000000"/>
                </a:solidFill>
                <a:latin typeface="Calibri"/>
                <a:cs typeface="Calibri"/>
              </a:rPr>
              <a:t> </a:t>
            </a:r>
            <a:r>
              <a:rPr lang="en-US" b="1" i="1">
                <a:solidFill>
                  <a:srgbClr val="000000"/>
                </a:solidFill>
                <a:latin typeface="Calibri"/>
                <a:cs typeface="Calibri"/>
              </a:rPr>
              <a:t>Confident women and encourage and empower other women on campus through dance, community service, sisterhood, and service.</a:t>
            </a:r>
            <a:endParaRPr lang="en-US" i="1">
              <a:cs typeface="Calibri"/>
            </a:endParaRPr>
          </a:p>
          <a:p>
            <a:endParaRPr lang="en-US"/>
          </a:p>
          <a:p>
            <a:r>
              <a:rPr lang="en-US" b="1">
                <a:solidFill>
                  <a:srgbClr val="000000"/>
                </a:solidFill>
                <a:latin typeface="Calibri"/>
                <a:cs typeface="Calibri"/>
              </a:rPr>
              <a:t>Signature Events: Peachy Night, Golden X-Perience</a:t>
            </a:r>
            <a:endParaRPr lang="en-US">
              <a:latin typeface="Calibri"/>
              <a:cs typeface="Calibri"/>
            </a:endParaRPr>
          </a:p>
          <a:p>
            <a:br>
              <a:rPr lang="en-US"/>
            </a:br>
            <a:r>
              <a:rPr lang="en-US" b="1">
                <a:solidFill>
                  <a:srgbClr val="000000"/>
                </a:solidFill>
                <a:latin typeface="Calibri"/>
                <a:cs typeface="Calibri"/>
              </a:rPr>
              <a:t>Membership Requirements: Students must be currently enrolled and  in good standing with the university, at least a 2.5 GPA, and be willing to learn and work hard.</a:t>
            </a:r>
            <a:endParaRPr lang="en-US">
              <a:latin typeface="Calibri"/>
              <a:cs typeface="Calibri"/>
            </a:endParaRPr>
          </a:p>
          <a:p>
            <a:endParaRPr lang="en-US"/>
          </a:p>
          <a:p>
            <a:r>
              <a:rPr lang="en-US" b="1"/>
              <a:t>Keep Up With Us: Instagram: @asu.golden.peaches</a:t>
            </a:r>
            <a:br>
              <a:rPr lang="en-US"/>
            </a:br>
            <a:endParaRPr lang="en-US"/>
          </a:p>
        </p:txBody>
      </p:sp>
      <p:pic>
        <p:nvPicPr>
          <p:cNvPr id="6" name="Picture 8" descr="Logo&#10;&#10;Description automatically generated">
            <a:extLst>
              <a:ext uri="{FF2B5EF4-FFF2-40B4-BE49-F238E27FC236}">
                <a16:creationId xmlns:a16="http://schemas.microsoft.com/office/drawing/2014/main" id="{7149E0EF-7D30-7224-4267-874C799E86ED}"/>
              </a:ext>
            </a:extLst>
          </p:cNvPr>
          <p:cNvPicPr>
            <a:picLocks noChangeAspect="1"/>
          </p:cNvPicPr>
          <p:nvPr/>
        </p:nvPicPr>
        <p:blipFill>
          <a:blip r:embed="rId3"/>
          <a:stretch>
            <a:fillRect/>
          </a:stretch>
        </p:blipFill>
        <p:spPr>
          <a:xfrm>
            <a:off x="831773" y="368146"/>
            <a:ext cx="2504501" cy="2495321"/>
          </a:xfrm>
          <a:prstGeom prst="rect">
            <a:avLst/>
          </a:prstGeom>
        </p:spPr>
      </p:pic>
      <p:pic>
        <p:nvPicPr>
          <p:cNvPr id="9" name="Picture 9">
            <a:extLst>
              <a:ext uri="{FF2B5EF4-FFF2-40B4-BE49-F238E27FC236}">
                <a16:creationId xmlns:a16="http://schemas.microsoft.com/office/drawing/2014/main" id="{BD46A691-6131-D3C6-F25A-BC6B9005ADD0}"/>
              </a:ext>
            </a:extLst>
          </p:cNvPr>
          <p:cNvPicPr>
            <a:picLocks noChangeAspect="1"/>
          </p:cNvPicPr>
          <p:nvPr/>
        </p:nvPicPr>
        <p:blipFill rotWithShape="1">
          <a:blip r:embed="rId4"/>
          <a:srcRect l="34171" t="-912" r="18342" b="-161"/>
          <a:stretch/>
        </p:blipFill>
        <p:spPr>
          <a:xfrm rot="5400000">
            <a:off x="853089" y="2464990"/>
            <a:ext cx="2443817" cy="3920221"/>
          </a:xfrm>
          <a:prstGeom prst="rect">
            <a:avLst/>
          </a:prstGeom>
        </p:spPr>
      </p:pic>
    </p:spTree>
    <p:extLst>
      <p:ext uri="{BB962C8B-B14F-4D97-AF65-F5344CB8AC3E}">
        <p14:creationId xmlns:p14="http://schemas.microsoft.com/office/powerpoint/2010/main" val="3840640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702b16b-0d3d-44f4-aaf7-0acdc42d84d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74C25B77550D4C96CFDED4741E7BD7" ma:contentTypeVersion="15" ma:contentTypeDescription="Create a new document." ma:contentTypeScope="" ma:versionID="3a86527ddf8ff62e0e59b2792d48c70e">
  <xsd:schema xmlns:xsd="http://www.w3.org/2001/XMLSchema" xmlns:xs="http://www.w3.org/2001/XMLSchema" xmlns:p="http://schemas.microsoft.com/office/2006/metadata/properties" xmlns:ns3="f654818d-71a0-4dcf-8925-1c4c2c079bad" xmlns:ns4="2702b16b-0d3d-44f4-aaf7-0acdc42d84d3" targetNamespace="http://schemas.microsoft.com/office/2006/metadata/properties" ma:root="true" ma:fieldsID="726f27b993037ca0857c95b90afc03b7" ns3:_="" ns4:_="">
    <xsd:import namespace="f654818d-71a0-4dcf-8925-1c4c2c079bad"/>
    <xsd:import namespace="2702b16b-0d3d-44f4-aaf7-0acdc42d84d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AutoKeyPoints" minOccurs="0"/>
                <xsd:element ref="ns4:MediaServiceKeyPoints" minOccurs="0"/>
                <xsd:element ref="ns4:MediaServiceGenerationTime" minOccurs="0"/>
                <xsd:element ref="ns4:MediaServiceEventHashCode"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4818d-71a0-4dcf-8925-1c4c2c079ba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02b16b-0d3d-44f4-aaf7-0acdc42d84d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8F9442-459D-4285-963E-1A961F1545BD}">
  <ds:schemaRefs>
    <ds:schemaRef ds:uri="http://schemas.microsoft.com/sharepoint/v3/contenttype/forms"/>
  </ds:schemaRefs>
</ds:datastoreItem>
</file>

<file path=customXml/itemProps2.xml><?xml version="1.0" encoding="utf-8"?>
<ds:datastoreItem xmlns:ds="http://schemas.openxmlformats.org/officeDocument/2006/customXml" ds:itemID="{31DC4C90-02B8-43B1-91B2-B2CD53942AA3}">
  <ds:schemaRefs>
    <ds:schemaRef ds:uri="2702b16b-0d3d-44f4-aaf7-0acdc42d84d3"/>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3.xml><?xml version="1.0" encoding="utf-8"?>
<ds:datastoreItem xmlns:ds="http://schemas.openxmlformats.org/officeDocument/2006/customXml" ds:itemID="{7F9AA806-BFFD-4DD2-AAF7-9D296D75211C}">
  <ds:schemaRefs>
    <ds:schemaRef ds:uri="2702b16b-0d3d-44f4-aaf7-0acdc42d84d3"/>
    <ds:schemaRef ds:uri="f654818d-71a0-4dcf-8925-1c4c2c079b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36</Slides>
  <Notes>0</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Pre-Law Club</vt:lpstr>
      <vt:lpstr>PowerPoint Presentation</vt:lpstr>
      <vt:lpstr>Media Arts Club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Recognition of Service</dc:title>
  <dc:creator>Malone, Sheila P.</dc:creator>
  <cp:revision>2</cp:revision>
  <cp:lastPrinted>2018-04-20T18:12:29Z</cp:lastPrinted>
  <dcterms:created xsi:type="dcterms:W3CDTF">2018-04-20T16:18:10Z</dcterms:created>
  <dcterms:modified xsi:type="dcterms:W3CDTF">2024-06-03T16:22:21Z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0x0101006274C25B77550D4C96CFDED4741E7BD7</vt:lpwstr>
  </property>
</Properties>
</file>