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59"/>
  </p:notesMasterIdLst>
  <p:sldIdLst>
    <p:sldId id="269" r:id="rId2"/>
    <p:sldId id="266" r:id="rId3"/>
    <p:sldId id="271" r:id="rId4"/>
    <p:sldId id="360" r:id="rId5"/>
    <p:sldId id="363" r:id="rId6"/>
    <p:sldId id="361" r:id="rId7"/>
    <p:sldId id="373" r:id="rId8"/>
    <p:sldId id="366" r:id="rId9"/>
    <p:sldId id="415" r:id="rId10"/>
    <p:sldId id="416" r:id="rId11"/>
    <p:sldId id="417" r:id="rId12"/>
    <p:sldId id="281" r:id="rId13"/>
    <p:sldId id="418" r:id="rId14"/>
    <p:sldId id="419" r:id="rId15"/>
    <p:sldId id="283" r:id="rId16"/>
    <p:sldId id="280" r:id="rId17"/>
    <p:sldId id="284" r:id="rId18"/>
    <p:sldId id="412" r:id="rId19"/>
    <p:sldId id="413" r:id="rId20"/>
    <p:sldId id="414" r:id="rId21"/>
    <p:sldId id="270" r:id="rId22"/>
    <p:sldId id="272" r:id="rId23"/>
    <p:sldId id="273" r:id="rId24"/>
    <p:sldId id="274" r:id="rId25"/>
    <p:sldId id="374" r:id="rId26"/>
    <p:sldId id="377" r:id="rId27"/>
    <p:sldId id="379" r:id="rId28"/>
    <p:sldId id="378" r:id="rId29"/>
    <p:sldId id="375" r:id="rId30"/>
    <p:sldId id="376" r:id="rId31"/>
    <p:sldId id="279" r:id="rId32"/>
    <p:sldId id="308" r:id="rId33"/>
    <p:sldId id="309" r:id="rId34"/>
    <p:sldId id="421" r:id="rId35"/>
    <p:sldId id="310" r:id="rId36"/>
    <p:sldId id="311" r:id="rId37"/>
    <p:sldId id="312" r:id="rId38"/>
    <p:sldId id="313" r:id="rId39"/>
    <p:sldId id="314" r:id="rId40"/>
    <p:sldId id="315" r:id="rId41"/>
    <p:sldId id="358" r:id="rId42"/>
    <p:sldId id="359" r:id="rId43"/>
    <p:sldId id="316" r:id="rId44"/>
    <p:sldId id="317" r:id="rId45"/>
    <p:sldId id="318" r:id="rId46"/>
    <p:sldId id="319" r:id="rId47"/>
    <p:sldId id="320" r:id="rId48"/>
    <p:sldId id="420" r:id="rId49"/>
    <p:sldId id="354" r:id="rId50"/>
    <p:sldId id="355" r:id="rId51"/>
    <p:sldId id="356" r:id="rId52"/>
    <p:sldId id="357" r:id="rId53"/>
    <p:sldId id="364" r:id="rId54"/>
    <p:sldId id="365" r:id="rId55"/>
    <p:sldId id="276" r:id="rId56"/>
    <p:sldId id="277" r:id="rId57"/>
    <p:sldId id="380" r:id="rId5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A0"/>
    <a:srgbClr val="EAAA00"/>
    <a:srgbClr val="FFAA2D"/>
    <a:srgbClr val="FFCC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6452" autoAdjust="0"/>
  </p:normalViewPr>
  <p:slideViewPr>
    <p:cSldViewPr snapToGrid="0">
      <p:cViewPr varScale="1">
        <p:scale>
          <a:sx n="114" d="100"/>
          <a:sy n="114" d="100"/>
        </p:scale>
        <p:origin x="474" y="11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973AB73-D5F9-43A7-8CA8-31E89C81F148}" type="datetimeFigureOut">
              <a:rPr lang="en-US" smtClean="0"/>
              <a:t>4/6/2023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68A4858-AE83-4525-A360-B7F10DE41D3D}" type="slidenum">
              <a:rPr lang="en-US" smtClean="0"/>
              <a:t>‹#›</a:t>
            </a:fld>
            <a:endParaRPr lang="en-US" dirty="0"/>
          </a:p>
        </p:txBody>
      </p:sp>
    </p:spTree>
    <p:extLst>
      <p:ext uri="{BB962C8B-B14F-4D97-AF65-F5344CB8AC3E}">
        <p14:creationId xmlns:p14="http://schemas.microsoft.com/office/powerpoint/2010/main" val="567273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E7AF70-799A-44D8-AF37-0C58C5B4A78A}" type="datetimeFigureOut">
              <a:rPr lang="en-US" smtClean="0"/>
              <a:t>4/6/2023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967DFE-5479-469B-874A-B348AD04F646}" type="slidenum">
              <a:rPr lang="en-US" smtClean="0"/>
              <a:t>‹#›</a:t>
            </a:fld>
            <a:endParaRPr lang="en-US" dirty="0"/>
          </a:p>
        </p:txBody>
      </p:sp>
    </p:spTree>
    <p:extLst>
      <p:ext uri="{BB962C8B-B14F-4D97-AF65-F5344CB8AC3E}">
        <p14:creationId xmlns:p14="http://schemas.microsoft.com/office/powerpoint/2010/main" val="656006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E7AF70-799A-44D8-AF37-0C58C5B4A78A}" type="datetimeFigureOut">
              <a:rPr lang="en-US" smtClean="0"/>
              <a:t>4/6/2023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967DFE-5479-469B-874A-B348AD04F646}" type="slidenum">
              <a:rPr lang="en-US" smtClean="0"/>
              <a:t>‹#›</a:t>
            </a:fld>
            <a:endParaRPr lang="en-US" dirty="0"/>
          </a:p>
        </p:txBody>
      </p:sp>
    </p:spTree>
    <p:extLst>
      <p:ext uri="{BB962C8B-B14F-4D97-AF65-F5344CB8AC3E}">
        <p14:creationId xmlns:p14="http://schemas.microsoft.com/office/powerpoint/2010/main" val="138123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E7AF70-799A-44D8-AF37-0C58C5B4A78A}" type="datetimeFigureOut">
              <a:rPr lang="en-US" smtClean="0"/>
              <a:t>4/6/2023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967DFE-5479-469B-874A-B348AD04F646}" type="slidenum">
              <a:rPr lang="en-US" smtClean="0"/>
              <a:t>‹#›</a:t>
            </a:fld>
            <a:endParaRPr lang="en-US" dirty="0"/>
          </a:p>
        </p:txBody>
      </p:sp>
    </p:spTree>
    <p:extLst>
      <p:ext uri="{BB962C8B-B14F-4D97-AF65-F5344CB8AC3E}">
        <p14:creationId xmlns:p14="http://schemas.microsoft.com/office/powerpoint/2010/main" val="1074820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E7AF70-799A-44D8-AF37-0C58C5B4A78A}" type="datetimeFigureOut">
              <a:rPr lang="en-US" smtClean="0"/>
              <a:t>4/6/2023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967DFE-5479-469B-874A-B348AD04F646}" type="slidenum">
              <a:rPr lang="en-US" smtClean="0"/>
              <a:t>‹#›</a:t>
            </a:fld>
            <a:endParaRPr lang="en-US" dirty="0"/>
          </a:p>
        </p:txBody>
      </p:sp>
    </p:spTree>
    <p:extLst>
      <p:ext uri="{BB962C8B-B14F-4D97-AF65-F5344CB8AC3E}">
        <p14:creationId xmlns:p14="http://schemas.microsoft.com/office/powerpoint/2010/main" val="3269670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E7AF70-799A-44D8-AF37-0C58C5B4A78A}" type="datetimeFigureOut">
              <a:rPr lang="en-US" smtClean="0"/>
              <a:t>4/6/2023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967DFE-5479-469B-874A-B348AD04F646}" type="slidenum">
              <a:rPr lang="en-US" smtClean="0"/>
              <a:t>‹#›</a:t>
            </a:fld>
            <a:endParaRPr lang="en-US" dirty="0"/>
          </a:p>
        </p:txBody>
      </p:sp>
    </p:spTree>
    <p:extLst>
      <p:ext uri="{BB962C8B-B14F-4D97-AF65-F5344CB8AC3E}">
        <p14:creationId xmlns:p14="http://schemas.microsoft.com/office/powerpoint/2010/main" val="1544569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E7AF70-799A-44D8-AF37-0C58C5B4A78A}" type="datetimeFigureOut">
              <a:rPr lang="en-US" smtClean="0"/>
              <a:t>4/6/2023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967DFE-5479-469B-874A-B348AD04F646}" type="slidenum">
              <a:rPr lang="en-US" smtClean="0"/>
              <a:t>‹#›</a:t>
            </a:fld>
            <a:endParaRPr lang="en-US" dirty="0"/>
          </a:p>
        </p:txBody>
      </p:sp>
    </p:spTree>
    <p:extLst>
      <p:ext uri="{BB962C8B-B14F-4D97-AF65-F5344CB8AC3E}">
        <p14:creationId xmlns:p14="http://schemas.microsoft.com/office/powerpoint/2010/main" val="2983145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E7AF70-799A-44D8-AF37-0C58C5B4A78A}" type="datetimeFigureOut">
              <a:rPr lang="en-US" smtClean="0"/>
              <a:t>4/6/2023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E967DFE-5479-469B-874A-B348AD04F646}" type="slidenum">
              <a:rPr lang="en-US" smtClean="0"/>
              <a:t>‹#›</a:t>
            </a:fld>
            <a:endParaRPr lang="en-US" dirty="0"/>
          </a:p>
        </p:txBody>
      </p:sp>
    </p:spTree>
    <p:extLst>
      <p:ext uri="{BB962C8B-B14F-4D97-AF65-F5344CB8AC3E}">
        <p14:creationId xmlns:p14="http://schemas.microsoft.com/office/powerpoint/2010/main" val="947501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E7AF70-799A-44D8-AF37-0C58C5B4A78A}" type="datetimeFigureOut">
              <a:rPr lang="en-US" smtClean="0"/>
              <a:t>4/6/2023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E967DFE-5479-469B-874A-B348AD04F646}" type="slidenum">
              <a:rPr lang="en-US" smtClean="0"/>
              <a:t>‹#›</a:t>
            </a:fld>
            <a:endParaRPr lang="en-US" dirty="0"/>
          </a:p>
        </p:txBody>
      </p:sp>
    </p:spTree>
    <p:extLst>
      <p:ext uri="{BB962C8B-B14F-4D97-AF65-F5344CB8AC3E}">
        <p14:creationId xmlns:p14="http://schemas.microsoft.com/office/powerpoint/2010/main" val="1461241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E7AF70-799A-44D8-AF37-0C58C5B4A78A}" type="datetimeFigureOut">
              <a:rPr lang="en-US" smtClean="0"/>
              <a:t>4/6/2023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E967DFE-5479-469B-874A-B348AD04F646}" type="slidenum">
              <a:rPr lang="en-US" smtClean="0"/>
              <a:t>‹#›</a:t>
            </a:fld>
            <a:endParaRPr lang="en-US" dirty="0"/>
          </a:p>
        </p:txBody>
      </p:sp>
    </p:spTree>
    <p:extLst>
      <p:ext uri="{BB962C8B-B14F-4D97-AF65-F5344CB8AC3E}">
        <p14:creationId xmlns:p14="http://schemas.microsoft.com/office/powerpoint/2010/main" val="4282803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E7AF70-799A-44D8-AF37-0C58C5B4A78A}" type="datetimeFigureOut">
              <a:rPr lang="en-US" smtClean="0"/>
              <a:t>4/6/2023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967DFE-5479-469B-874A-B348AD04F646}" type="slidenum">
              <a:rPr lang="en-US" smtClean="0"/>
              <a:t>‹#›</a:t>
            </a:fld>
            <a:endParaRPr lang="en-US" dirty="0"/>
          </a:p>
        </p:txBody>
      </p:sp>
    </p:spTree>
    <p:extLst>
      <p:ext uri="{BB962C8B-B14F-4D97-AF65-F5344CB8AC3E}">
        <p14:creationId xmlns:p14="http://schemas.microsoft.com/office/powerpoint/2010/main" val="1486988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E7AF70-799A-44D8-AF37-0C58C5B4A78A}" type="datetimeFigureOut">
              <a:rPr lang="en-US" smtClean="0"/>
              <a:t>4/6/2023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967DFE-5479-469B-874A-B348AD04F646}" type="slidenum">
              <a:rPr lang="en-US" smtClean="0"/>
              <a:t>‹#›</a:t>
            </a:fld>
            <a:endParaRPr lang="en-US" dirty="0"/>
          </a:p>
        </p:txBody>
      </p:sp>
    </p:spTree>
    <p:extLst>
      <p:ext uri="{BB962C8B-B14F-4D97-AF65-F5344CB8AC3E}">
        <p14:creationId xmlns:p14="http://schemas.microsoft.com/office/powerpoint/2010/main" val="3138431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E7AF70-799A-44D8-AF37-0C58C5B4A78A}" type="datetimeFigureOut">
              <a:rPr lang="en-US" smtClean="0"/>
              <a:t>4/6/2023</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967DFE-5479-469B-874A-B348AD04F646}" type="slidenum">
              <a:rPr lang="en-US" smtClean="0"/>
              <a:t>‹#›</a:t>
            </a:fld>
            <a:endParaRPr lang="en-US" dirty="0"/>
          </a:p>
        </p:txBody>
      </p:sp>
    </p:spTree>
    <p:extLst>
      <p:ext uri="{BB962C8B-B14F-4D97-AF65-F5344CB8AC3E}">
        <p14:creationId xmlns:p14="http://schemas.microsoft.com/office/powerpoint/2010/main" val="12801372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app.smartsheet.com/b/form/1a04581dade44abbb8701298f83b7819"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martha.snow@asurams.edu"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mailto:shanice.howard@asurams.edu" TargetMode="External"/><Relationship Id="rId4" Type="http://schemas.openxmlformats.org/officeDocument/2006/relationships/hyperlink" Target="https://www.asurams.edu/fiscal-affairs/auxiliary-services/events/index.php"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pp.smartsheet.com/b/publish?EQBCT=f38e7f21007b41ceb12173a3cea0c41a"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app.smartsheet.com/b/form/1a04581dade44abbb8701298f83b7819"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ww.asurams.edu/fiscal-affairs/budgets-contracts/index.php" TargetMode="External"/><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sharon.smith@asurams.edu"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mailto:Corlissa.polite@asurams.edu"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youtube.com/watch?v=Xuc9-lTvcD0"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hyperlink" Target="mailto:Marion.ryant@asurams.ede" TargetMode="External"/><Relationship Id="rId3" Type="http://schemas.openxmlformats.org/officeDocument/2006/relationships/hyperlink" Target="mailto:Martha.snow@asurams.edu" TargetMode="External"/><Relationship Id="rId7" Type="http://schemas.openxmlformats.org/officeDocument/2006/relationships/hyperlink" Target="mailto:louise.wrensford@asurams.edu" TargetMode="External"/><Relationship Id="rId2" Type="http://schemas.openxmlformats.org/officeDocument/2006/relationships/image" Target="../media/image2.jpeg"/><Relationship Id="rId1" Type="http://schemas.openxmlformats.org/officeDocument/2006/relationships/slideLayout" Target="../slideLayouts/slideLayout5.xml"/><Relationship Id="rId6" Type="http://schemas.openxmlformats.org/officeDocument/2006/relationships/hyperlink" Target="mailto:Domeka.wallacebutler@asurams.edu" TargetMode="External"/><Relationship Id="rId5" Type="http://schemas.openxmlformats.org/officeDocument/2006/relationships/hyperlink" Target="mailto:Maria.allan@asurams.edu" TargetMode="External"/><Relationship Id="rId4" Type="http://schemas.openxmlformats.org/officeDocument/2006/relationships/hyperlink" Target="mailto:Saundrette.moody@asurams.edu"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https://custom.cvent.com/EA657EC756A84E28BE5A203C86A138AE/pix/eda2672f0df24335a80b081b746fdfcd.png"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asurams.edu/legal-affairs/protection-of-non-student-minors.php"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13062"/>
            <a:ext cx="12191308" cy="6858389"/>
          </a:xfrm>
          <a:prstGeom prst="rect">
            <a:avLst/>
          </a:prstGeom>
        </p:spPr>
      </p:pic>
      <p:sp>
        <p:nvSpPr>
          <p:cNvPr id="6" name="Title 5"/>
          <p:cNvSpPr>
            <a:spLocks noGrp="1"/>
          </p:cNvSpPr>
          <p:nvPr>
            <p:ph type="ctrTitle"/>
          </p:nvPr>
        </p:nvSpPr>
        <p:spPr/>
        <p:txBody>
          <a:bodyPr/>
          <a:lstStyle/>
          <a:p>
            <a:r>
              <a:rPr lang="en-US" dirty="0"/>
              <a:t>Summer Programs Boot Camp</a:t>
            </a:r>
          </a:p>
        </p:txBody>
      </p:sp>
      <p:sp>
        <p:nvSpPr>
          <p:cNvPr id="8" name="Subtitle 7"/>
          <p:cNvSpPr>
            <a:spLocks noGrp="1"/>
          </p:cNvSpPr>
          <p:nvPr>
            <p:ph type="subTitle" idx="1"/>
          </p:nvPr>
        </p:nvSpPr>
        <p:spPr/>
        <p:txBody>
          <a:bodyPr/>
          <a:lstStyle/>
          <a:p>
            <a:r>
              <a:rPr lang="en-US" dirty="0"/>
              <a:t>January 2023</a:t>
            </a:r>
          </a:p>
        </p:txBody>
      </p:sp>
    </p:spTree>
    <p:extLst>
      <p:ext uri="{BB962C8B-B14F-4D97-AF65-F5344CB8AC3E}">
        <p14:creationId xmlns:p14="http://schemas.microsoft.com/office/powerpoint/2010/main" val="1109235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4" name="TextBox 3"/>
          <p:cNvSpPr txBox="1"/>
          <p:nvPr/>
        </p:nvSpPr>
        <p:spPr>
          <a:xfrm>
            <a:off x="7647399" y="6347100"/>
            <a:ext cx="4250076" cy="369332"/>
          </a:xfrm>
          <a:prstGeom prst="rect">
            <a:avLst/>
          </a:prstGeom>
          <a:noFill/>
        </p:spPr>
        <p:txBody>
          <a:bodyPr wrap="square" rtlCol="0">
            <a:spAutoFit/>
          </a:bodyPr>
          <a:lstStyle/>
          <a:p>
            <a:r>
              <a:rPr lang="en-US" dirty="0">
                <a:solidFill>
                  <a:schemeClr val="bg1"/>
                </a:solidFill>
                <a:latin typeface="Trajan Pro" pitchFamily="18" charset="0"/>
              </a:rPr>
              <a:t>Auxiliary Services</a:t>
            </a:r>
          </a:p>
        </p:txBody>
      </p:sp>
      <p:sp>
        <p:nvSpPr>
          <p:cNvPr id="5" name="TextBox 4"/>
          <p:cNvSpPr txBox="1"/>
          <p:nvPr/>
        </p:nvSpPr>
        <p:spPr>
          <a:xfrm>
            <a:off x="692" y="0"/>
            <a:ext cx="12191308" cy="6463308"/>
          </a:xfrm>
          <a:prstGeom prst="rect">
            <a:avLst/>
          </a:prstGeom>
          <a:noFill/>
        </p:spPr>
        <p:txBody>
          <a:bodyPr wrap="square" rtlCol="0">
            <a:spAutoFit/>
          </a:bodyPr>
          <a:lstStyle/>
          <a:p>
            <a:r>
              <a:rPr lang="en-US" b="1" dirty="0">
                <a:solidFill>
                  <a:srgbClr val="0033A0"/>
                </a:solidFill>
              </a:rPr>
              <a:t>What is the definition of a minor as it relates to this policy and what types of activities does the policy cover?</a:t>
            </a:r>
          </a:p>
          <a:p>
            <a:endParaRPr lang="en-US" b="1" dirty="0">
              <a:solidFill>
                <a:srgbClr val="0033A0"/>
              </a:solidFill>
            </a:endParaRPr>
          </a:p>
          <a:p>
            <a:r>
              <a:rPr lang="en-US" dirty="0"/>
              <a:t>	•  Any child under the age of 18 who is not currently enrolled at ASU, but who is on the ASU campus for any type of</a:t>
            </a:r>
          </a:p>
          <a:p>
            <a:r>
              <a:rPr lang="en-US" dirty="0"/>
              <a:t>                     instructional program involving key use of facilities, i.e., recreational, academic classrooms, student center and any </a:t>
            </a:r>
          </a:p>
          <a:p>
            <a:r>
              <a:rPr lang="en-US" dirty="0"/>
              <a:t>                     physical educational facility, indoors or outdoors.  Programs such as athletic camps, after school programs, science </a:t>
            </a:r>
          </a:p>
          <a:p>
            <a:r>
              <a:rPr lang="en-US" dirty="0"/>
              <a:t>	    camps, music and other enrichment programs.  The program may be a residential or overnight camp or a     </a:t>
            </a:r>
          </a:p>
          <a:p>
            <a:r>
              <a:rPr lang="en-US" dirty="0"/>
              <a:t>                     commuter day camp.</a:t>
            </a:r>
          </a:p>
          <a:p>
            <a:endParaRPr lang="en-US" dirty="0"/>
          </a:p>
          <a:p>
            <a:r>
              <a:rPr lang="en-US" dirty="0"/>
              <a:t>	 • Summer camps, academic enrichment programs, visual and performing arts groups where participants are minors,</a:t>
            </a:r>
          </a:p>
          <a:p>
            <a:r>
              <a:rPr lang="en-US" dirty="0"/>
              <a:t>                      third party rentals of facilities to outside organizations to host programs/events on campus.</a:t>
            </a:r>
          </a:p>
          <a:p>
            <a:endParaRPr lang="en-US" dirty="0"/>
          </a:p>
          <a:p>
            <a:r>
              <a:rPr lang="en-US" b="1" dirty="0">
                <a:solidFill>
                  <a:srgbClr val="0033A0"/>
                </a:solidFill>
              </a:rPr>
              <a:t>Who is required to be in compliance?</a:t>
            </a:r>
          </a:p>
          <a:p>
            <a:endParaRPr lang="en-US" dirty="0"/>
          </a:p>
          <a:p>
            <a:r>
              <a:rPr lang="en-US" dirty="0"/>
              <a:t>	 • All events sponsored by ASU, meaning that any program, camp or event in which the funds for the operation of the </a:t>
            </a:r>
          </a:p>
          <a:p>
            <a:r>
              <a:rPr lang="en-US" dirty="0"/>
              <a:t>	    program, whether by grant, registration fees, sponsors, etc. are deposited into the University account and for which </a:t>
            </a:r>
          </a:p>
          <a:p>
            <a:r>
              <a:rPr lang="en-US" dirty="0"/>
              <a:t>                     the University is responsible for payment of all expenditures related to that activity.</a:t>
            </a:r>
          </a:p>
          <a:p>
            <a:endParaRPr lang="en-US" dirty="0"/>
          </a:p>
          <a:p>
            <a:r>
              <a:rPr lang="en-US" dirty="0"/>
              <a:t>	 • Third party groups are required to comply with the basic policy and procedure but are not mandated to use the </a:t>
            </a:r>
          </a:p>
          <a:p>
            <a:r>
              <a:rPr lang="en-US" dirty="0"/>
              <a:t>                      documents to gather information as are ASU sponsored activities.  Third party activities are those programs that are</a:t>
            </a:r>
          </a:p>
          <a:p>
            <a:r>
              <a:rPr lang="en-US" dirty="0"/>
              <a:t>                      operated by an individual or group who are not, for purposes of the camp operation, employed by the University, 	   	    i.e., an employee has a personal camp and said employee is responsible for </a:t>
            </a:r>
            <a:r>
              <a:rPr lang="en-US"/>
              <a:t>all operations </a:t>
            </a:r>
            <a:r>
              <a:rPr lang="en-US" dirty="0"/>
              <a:t>of the camp and assumes </a:t>
            </a:r>
          </a:p>
          <a:p>
            <a:r>
              <a:rPr lang="en-US" dirty="0"/>
              <a:t>                      liability for all camp activities.</a:t>
            </a:r>
          </a:p>
          <a:p>
            <a:endParaRPr lang="en-US" dirty="0"/>
          </a:p>
        </p:txBody>
      </p:sp>
    </p:spTree>
    <p:extLst>
      <p:ext uri="{BB962C8B-B14F-4D97-AF65-F5344CB8AC3E}">
        <p14:creationId xmlns:p14="http://schemas.microsoft.com/office/powerpoint/2010/main" val="915351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4" name="TextBox 3"/>
          <p:cNvSpPr txBox="1"/>
          <p:nvPr/>
        </p:nvSpPr>
        <p:spPr>
          <a:xfrm>
            <a:off x="7647399" y="6347100"/>
            <a:ext cx="4250076" cy="369332"/>
          </a:xfrm>
          <a:prstGeom prst="rect">
            <a:avLst/>
          </a:prstGeom>
          <a:noFill/>
        </p:spPr>
        <p:txBody>
          <a:bodyPr wrap="square" rtlCol="0">
            <a:spAutoFit/>
          </a:bodyPr>
          <a:lstStyle/>
          <a:p>
            <a:r>
              <a:rPr lang="en-US" dirty="0">
                <a:solidFill>
                  <a:schemeClr val="bg1"/>
                </a:solidFill>
                <a:latin typeface="Trajan Pro" pitchFamily="18" charset="0"/>
              </a:rPr>
              <a:t>Auxiliary Services</a:t>
            </a:r>
          </a:p>
        </p:txBody>
      </p:sp>
      <p:sp>
        <p:nvSpPr>
          <p:cNvPr id="5" name="TextBox 4"/>
          <p:cNvSpPr txBox="1"/>
          <p:nvPr/>
        </p:nvSpPr>
        <p:spPr>
          <a:xfrm>
            <a:off x="692" y="0"/>
            <a:ext cx="12191308" cy="6647974"/>
          </a:xfrm>
          <a:prstGeom prst="rect">
            <a:avLst/>
          </a:prstGeom>
          <a:noFill/>
        </p:spPr>
        <p:txBody>
          <a:bodyPr wrap="square" rtlCol="0">
            <a:spAutoFit/>
          </a:bodyPr>
          <a:lstStyle/>
          <a:p>
            <a:r>
              <a:rPr lang="en-US" b="1" dirty="0">
                <a:solidFill>
                  <a:srgbClr val="0033A0"/>
                </a:solidFill>
              </a:rPr>
              <a:t>Are there any exemptions to this policy?</a:t>
            </a:r>
          </a:p>
          <a:p>
            <a:endParaRPr lang="en-US" dirty="0"/>
          </a:p>
          <a:p>
            <a:r>
              <a:rPr lang="en-US" dirty="0"/>
              <a:t>	• Private or personal events such as weddings, birthday parties, family reunions.</a:t>
            </a:r>
          </a:p>
          <a:p>
            <a:r>
              <a:rPr lang="en-US" dirty="0"/>
              <a:t>	                 </a:t>
            </a:r>
          </a:p>
          <a:p>
            <a:r>
              <a:rPr lang="en-US" dirty="0"/>
              <a:t>	• Services provided by the institution’s health clinic.</a:t>
            </a:r>
          </a:p>
          <a:p>
            <a:endParaRPr lang="en-US" dirty="0"/>
          </a:p>
          <a:p>
            <a:r>
              <a:rPr lang="en-US" dirty="0"/>
              <a:t>	• Students participating in intercollegiate activities, such as athletics and visual and performing arts.</a:t>
            </a:r>
          </a:p>
          <a:p>
            <a:endParaRPr lang="en-US" dirty="0"/>
          </a:p>
          <a:p>
            <a:r>
              <a:rPr lang="en-US" dirty="0"/>
              <a:t>	• Programs/events open to the public for which tickets are sold for attending.</a:t>
            </a:r>
          </a:p>
          <a:p>
            <a:endParaRPr lang="en-US" dirty="0"/>
          </a:p>
          <a:p>
            <a:r>
              <a:rPr lang="en-US" b="1" dirty="0">
                <a:solidFill>
                  <a:srgbClr val="0033A0"/>
                </a:solidFill>
              </a:rPr>
              <a:t>Why must the camps be registered and follow through with the process?</a:t>
            </a:r>
          </a:p>
          <a:p>
            <a:endParaRPr lang="en-US" dirty="0">
              <a:solidFill>
                <a:srgbClr val="0033A0"/>
              </a:solidFill>
            </a:endParaRPr>
          </a:p>
          <a:p>
            <a:r>
              <a:rPr lang="en-US" dirty="0"/>
              <a:t>	</a:t>
            </a:r>
            <a:r>
              <a:rPr lang="en-US" sz="1400" dirty="0"/>
              <a:t>• ASU is responsible for establishing and maintaining a registry of all authorized programs that host non-student </a:t>
            </a:r>
          </a:p>
          <a:p>
            <a:r>
              <a:rPr lang="en-US" sz="1400" dirty="0"/>
              <a:t>                     	   minors.  All persons interested in hosting a program that includes non-student minors on property owned by or </a:t>
            </a:r>
          </a:p>
          <a:p>
            <a:r>
              <a:rPr lang="en-US" sz="1400" dirty="0"/>
              <a:t>                          leased by ASU or in an ASU-sponsored program at other locations, must complete the program registration form </a:t>
            </a:r>
          </a:p>
          <a:p>
            <a:r>
              <a:rPr lang="en-US" sz="1400" dirty="0"/>
              <a:t>                          and follow these policies outlined in the Summer Camp/Program Manual for the Protection of Non-Student Minors.</a:t>
            </a:r>
          </a:p>
          <a:p>
            <a:endParaRPr lang="en-US" sz="1400" dirty="0"/>
          </a:p>
          <a:p>
            <a:r>
              <a:rPr lang="en-US" sz="1400" dirty="0"/>
              <a:t>	 •The University must ensure that special care is taken to provide the appropriate levels of care and supervision for </a:t>
            </a:r>
          </a:p>
          <a:p>
            <a:r>
              <a:rPr lang="en-US" sz="1400" dirty="0"/>
              <a:t>	    summer camps or activities is commensurate with the policies outlined in the Summer Camp Manual.  </a:t>
            </a:r>
          </a:p>
          <a:p>
            <a:endParaRPr lang="en-US" sz="1400" dirty="0"/>
          </a:p>
          <a:p>
            <a:r>
              <a:rPr lang="en-US" sz="1400" dirty="0"/>
              <a:t>	 •The Board of Regents mandates that the registry and appropriate document be on file in the Compliance Office for</a:t>
            </a:r>
          </a:p>
          <a:p>
            <a:r>
              <a:rPr lang="en-US" sz="1400" dirty="0"/>
              <a:t>	   the Protection of Non-Student Minors.</a:t>
            </a:r>
          </a:p>
          <a:p>
            <a:endParaRPr lang="en-US" sz="1600" dirty="0"/>
          </a:p>
          <a:p>
            <a:r>
              <a:rPr lang="en-US" sz="1600" dirty="0"/>
              <a:t>	 •</a:t>
            </a:r>
            <a:r>
              <a:rPr lang="en-US" sz="1400" dirty="0"/>
              <a:t>Directors/sponsors will be held accountable for the training for all paid and volunteer staff of the activity.  </a:t>
            </a:r>
          </a:p>
          <a:p>
            <a:endParaRPr lang="en-US" sz="1400" dirty="0"/>
          </a:p>
          <a:p>
            <a:r>
              <a:rPr lang="en-US" dirty="0"/>
              <a:t>	 </a:t>
            </a:r>
          </a:p>
        </p:txBody>
      </p:sp>
    </p:spTree>
    <p:extLst>
      <p:ext uri="{BB962C8B-B14F-4D97-AF65-F5344CB8AC3E}">
        <p14:creationId xmlns:p14="http://schemas.microsoft.com/office/powerpoint/2010/main" val="2853548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4" name="TextBox 3"/>
          <p:cNvSpPr txBox="1"/>
          <p:nvPr/>
        </p:nvSpPr>
        <p:spPr>
          <a:xfrm>
            <a:off x="7647399" y="6347100"/>
            <a:ext cx="4250076" cy="369332"/>
          </a:xfrm>
          <a:prstGeom prst="rect">
            <a:avLst/>
          </a:prstGeom>
          <a:noFill/>
        </p:spPr>
        <p:txBody>
          <a:bodyPr wrap="square" rtlCol="0">
            <a:spAutoFit/>
          </a:bodyPr>
          <a:lstStyle/>
          <a:p>
            <a:r>
              <a:rPr lang="en-US" dirty="0">
                <a:solidFill>
                  <a:schemeClr val="bg1"/>
                </a:solidFill>
                <a:latin typeface="Trajan Pro" pitchFamily="18" charset="0"/>
              </a:rPr>
              <a:t>Auxiliary Services</a:t>
            </a:r>
          </a:p>
        </p:txBody>
      </p:sp>
      <p:sp>
        <p:nvSpPr>
          <p:cNvPr id="6" name="TextBox 5"/>
          <p:cNvSpPr txBox="1"/>
          <p:nvPr/>
        </p:nvSpPr>
        <p:spPr>
          <a:xfrm>
            <a:off x="0" y="0"/>
            <a:ext cx="11095857" cy="6463308"/>
          </a:xfrm>
          <a:prstGeom prst="rect">
            <a:avLst/>
          </a:prstGeom>
          <a:noFill/>
        </p:spPr>
        <p:txBody>
          <a:bodyPr wrap="square" rtlCol="0">
            <a:spAutoFit/>
          </a:bodyPr>
          <a:lstStyle/>
          <a:p>
            <a:r>
              <a:rPr lang="en-US" dirty="0"/>
              <a:t> </a:t>
            </a:r>
            <a:r>
              <a:rPr lang="en-US" b="1" dirty="0">
                <a:solidFill>
                  <a:srgbClr val="0033A0"/>
                </a:solidFill>
              </a:rPr>
              <a:t>How do I register my camp/activity?</a:t>
            </a:r>
          </a:p>
          <a:p>
            <a:endParaRPr lang="en-US" b="1" dirty="0">
              <a:solidFill>
                <a:srgbClr val="0033A0"/>
              </a:solidFill>
            </a:endParaRPr>
          </a:p>
          <a:p>
            <a:r>
              <a:rPr lang="en-US" b="1" dirty="0"/>
              <a:t>	• </a:t>
            </a:r>
            <a:r>
              <a:rPr lang="en-US" dirty="0"/>
              <a:t>Click on the following like to go to the Smart sheet registration form.</a:t>
            </a:r>
            <a:endParaRPr lang="en-US" b="1" dirty="0"/>
          </a:p>
          <a:p>
            <a:r>
              <a:rPr lang="en-US" dirty="0"/>
              <a:t>		</a:t>
            </a:r>
            <a:r>
              <a:rPr lang="en-US" u="sng" dirty="0">
                <a:hlinkClick r:id="rId3"/>
              </a:rPr>
              <a:t> https://app.smartsheet.com/b/form/1a04581dade44abbb8701298f83b7819</a:t>
            </a:r>
            <a:endParaRPr lang="en-US" u="sng" dirty="0"/>
          </a:p>
          <a:p>
            <a:r>
              <a:rPr lang="en-US" dirty="0"/>
              <a:t>		Youth Program Serving Non-Students Minors, Request for Approval</a:t>
            </a:r>
          </a:p>
          <a:p>
            <a:r>
              <a:rPr lang="en-US" dirty="0"/>
              <a:t>		ASU Sponsored or Third Party Camps Administered by an ASU Employee</a:t>
            </a:r>
          </a:p>
          <a:p>
            <a:r>
              <a:rPr lang="en-US" dirty="0"/>
              <a:t>	</a:t>
            </a:r>
            <a:r>
              <a:rPr lang="en-US" b="1" dirty="0"/>
              <a:t> • </a:t>
            </a:r>
            <a:r>
              <a:rPr lang="en-US" dirty="0"/>
              <a:t>Complete all sections and submit.</a:t>
            </a:r>
          </a:p>
          <a:p>
            <a:r>
              <a:rPr lang="en-US" dirty="0"/>
              <a:t>	 </a:t>
            </a:r>
            <a:r>
              <a:rPr lang="en-US" b="1" dirty="0"/>
              <a:t>• </a:t>
            </a:r>
            <a:r>
              <a:rPr lang="en-US" dirty="0"/>
              <a:t>Document will be routed electronically through the approval process.</a:t>
            </a:r>
          </a:p>
          <a:p>
            <a:r>
              <a:rPr lang="en-US" dirty="0"/>
              <a:t>		1.  Initial approval from the Cabinet Level or Grant Officer.</a:t>
            </a:r>
          </a:p>
          <a:p>
            <a:r>
              <a:rPr lang="en-US" dirty="0"/>
              <a:t>		2.  To HR to ensure that all personnel requirements are completed for all employees and </a:t>
            </a:r>
          </a:p>
          <a:p>
            <a:r>
              <a:rPr lang="en-US" dirty="0"/>
              <a:t>                                        volunteers.</a:t>
            </a:r>
          </a:p>
          <a:p>
            <a:r>
              <a:rPr lang="en-US" dirty="0"/>
              <a:t>		3.  To Budgets to ensure that the request is within the approved budget parameters.</a:t>
            </a:r>
          </a:p>
          <a:p>
            <a:r>
              <a:rPr lang="en-US" dirty="0"/>
              <a:t>		4.  To the Title IX Office to ensure that all employees have completed the Title IX training.</a:t>
            </a:r>
          </a:p>
          <a:p>
            <a:r>
              <a:rPr lang="en-US" dirty="0"/>
              <a:t>		5.  To the Events Office to ensure that all Protection of Non-Student Minors training has been</a:t>
            </a:r>
          </a:p>
          <a:p>
            <a:r>
              <a:rPr lang="en-US" dirty="0"/>
              <a:t>		     completed.</a:t>
            </a:r>
          </a:p>
          <a:p>
            <a:r>
              <a:rPr lang="en-US" dirty="0"/>
              <a:t>	</a:t>
            </a:r>
            <a:r>
              <a:rPr lang="en-US" b="1" dirty="0"/>
              <a:t> • </a:t>
            </a:r>
            <a:r>
              <a:rPr lang="en-US" dirty="0"/>
              <a:t>When compliance in all areas has been met, a notice will be electronically sent to the Events Office who</a:t>
            </a:r>
          </a:p>
          <a:p>
            <a:r>
              <a:rPr lang="en-US" dirty="0"/>
              <a:t>                      will then release notification to the requestor that the camp has met all mandated requirements and</a:t>
            </a:r>
          </a:p>
          <a:p>
            <a:r>
              <a:rPr lang="en-US" dirty="0"/>
              <a:t>	     you may proceed with the activity.</a:t>
            </a:r>
          </a:p>
          <a:p>
            <a:endParaRPr lang="en-US" dirty="0"/>
          </a:p>
          <a:p>
            <a:r>
              <a:rPr lang="en-US" dirty="0"/>
              <a:t>	</a:t>
            </a:r>
            <a:r>
              <a:rPr lang="en-US" b="1" dirty="0"/>
              <a:t> • </a:t>
            </a:r>
            <a:r>
              <a:rPr lang="en-US" b="1" dirty="0">
                <a:solidFill>
                  <a:srgbClr val="FF0000"/>
                </a:solidFill>
              </a:rPr>
              <a:t>If it is found that a camp proceeds without having registered and complying with all requirements, the</a:t>
            </a:r>
          </a:p>
          <a:p>
            <a:r>
              <a:rPr lang="en-US" b="1" dirty="0">
                <a:solidFill>
                  <a:srgbClr val="FF0000"/>
                </a:solidFill>
              </a:rPr>
              <a:t>	    camp will be given a cease and desist order and not be able to proceed.  It will be the responsibility of </a:t>
            </a:r>
          </a:p>
          <a:p>
            <a:r>
              <a:rPr lang="en-US" b="1" dirty="0">
                <a:solidFill>
                  <a:srgbClr val="FF0000"/>
                </a:solidFill>
              </a:rPr>
              <a:t>	    the director to notify the participants that the activity has been cancelled.</a:t>
            </a:r>
            <a:endParaRPr lang="en-US" dirty="0">
              <a:solidFill>
                <a:srgbClr val="FF0000"/>
              </a:solidFill>
            </a:endParaRPr>
          </a:p>
          <a:p>
            <a:r>
              <a:rPr lang="en-US" b="1" dirty="0"/>
              <a:t>		 </a:t>
            </a:r>
            <a:r>
              <a:rPr lang="en-US" u="sng" dirty="0"/>
              <a:t>                               </a:t>
            </a:r>
          </a:p>
        </p:txBody>
      </p:sp>
    </p:spTree>
    <p:extLst>
      <p:ext uri="{BB962C8B-B14F-4D97-AF65-F5344CB8AC3E}">
        <p14:creationId xmlns:p14="http://schemas.microsoft.com/office/powerpoint/2010/main" val="2404131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4" name="TextBox 3"/>
          <p:cNvSpPr txBox="1"/>
          <p:nvPr/>
        </p:nvSpPr>
        <p:spPr>
          <a:xfrm>
            <a:off x="7647399" y="6347100"/>
            <a:ext cx="4250076" cy="369332"/>
          </a:xfrm>
          <a:prstGeom prst="rect">
            <a:avLst/>
          </a:prstGeom>
          <a:noFill/>
        </p:spPr>
        <p:txBody>
          <a:bodyPr wrap="square" rtlCol="0">
            <a:spAutoFit/>
          </a:bodyPr>
          <a:lstStyle/>
          <a:p>
            <a:r>
              <a:rPr lang="en-US" dirty="0">
                <a:solidFill>
                  <a:schemeClr val="bg1"/>
                </a:solidFill>
                <a:latin typeface="Trajan Pro" pitchFamily="18" charset="0"/>
              </a:rPr>
              <a:t>Auxiliary Services</a:t>
            </a:r>
          </a:p>
        </p:txBody>
      </p:sp>
      <p:sp>
        <p:nvSpPr>
          <p:cNvPr id="3" name="TextBox 2"/>
          <p:cNvSpPr txBox="1"/>
          <p:nvPr/>
        </p:nvSpPr>
        <p:spPr>
          <a:xfrm>
            <a:off x="692" y="0"/>
            <a:ext cx="11601787" cy="9879628"/>
          </a:xfrm>
          <a:prstGeom prst="rect">
            <a:avLst/>
          </a:prstGeom>
          <a:noFill/>
        </p:spPr>
        <p:txBody>
          <a:bodyPr wrap="square" rtlCol="0">
            <a:spAutoFit/>
          </a:bodyPr>
          <a:lstStyle/>
          <a:p>
            <a:r>
              <a:rPr lang="en-US" b="1" dirty="0">
                <a:solidFill>
                  <a:srgbClr val="0033A0"/>
                </a:solidFill>
              </a:rPr>
              <a:t>What are the University’s expectations of me as a camp director/sponsor?</a:t>
            </a:r>
          </a:p>
          <a:p>
            <a:endParaRPr lang="en-US" b="1" dirty="0">
              <a:solidFill>
                <a:srgbClr val="0033A0"/>
              </a:solidFill>
            </a:endParaRPr>
          </a:p>
          <a:p>
            <a:r>
              <a:rPr lang="en-US" b="1" dirty="0">
                <a:solidFill>
                  <a:srgbClr val="0033A0"/>
                </a:solidFill>
              </a:rPr>
              <a:t>	</a:t>
            </a:r>
            <a:r>
              <a:rPr lang="en-US" dirty="0"/>
              <a:t> • That all annual training requirements for paid and volunteer staff have taken place and documentation is on</a:t>
            </a:r>
          </a:p>
          <a:p>
            <a:r>
              <a:rPr lang="en-US" dirty="0"/>
              <a:t>	    file to that effect.</a:t>
            </a:r>
          </a:p>
          <a:p>
            <a:r>
              <a:rPr lang="en-US" dirty="0"/>
              <a:t>	 • That the appropriate requests for use of and reservation of facilities has been entered into 25Live and that</a:t>
            </a:r>
          </a:p>
          <a:p>
            <a:r>
              <a:rPr lang="en-US" dirty="0"/>
              <a:t>                      confirmations have been received.  Priority given to ASU sponsored camps.</a:t>
            </a:r>
          </a:p>
          <a:p>
            <a:r>
              <a:rPr lang="en-US" dirty="0"/>
              <a:t>	 • That a reasonably safe environment is provided for participants, i.e., qualified counselors are employed,</a:t>
            </a:r>
          </a:p>
          <a:p>
            <a:r>
              <a:rPr lang="en-US" dirty="0"/>
              <a:t>	    background screenings have been done, ensure that those driving to the event have a valid license to 	    	    operate the type of vehicle used and that it is registered to be on campus.</a:t>
            </a:r>
          </a:p>
          <a:p>
            <a:r>
              <a:rPr lang="en-US" dirty="0"/>
              <a:t>	 • Ensure that parents are aware of the type of activities in which the child will participate to include known</a:t>
            </a:r>
          </a:p>
          <a:p>
            <a:r>
              <a:rPr lang="en-US" dirty="0"/>
              <a:t>	    risks, provide safety instructions.</a:t>
            </a:r>
          </a:p>
          <a:p>
            <a:r>
              <a:rPr lang="en-US" dirty="0"/>
              <a:t>	 • The director/sponsor shall be responsible for ensuring that all paid and volunteer staff are trained relative to</a:t>
            </a:r>
          </a:p>
          <a:p>
            <a:r>
              <a:rPr lang="en-US" dirty="0"/>
              <a:t>	    the Protection of Non-Student Minors Policies either by attending training session provided by the Events </a:t>
            </a:r>
          </a:p>
          <a:p>
            <a:r>
              <a:rPr lang="en-US" dirty="0"/>
              <a:t>                     Office or using the Summer Camp Manual as a guide and personally providing the training.</a:t>
            </a:r>
          </a:p>
          <a:p>
            <a:r>
              <a:rPr lang="en-US" b="1" dirty="0">
                <a:solidFill>
                  <a:srgbClr val="0033A0"/>
                </a:solidFill>
              </a:rPr>
              <a:t>	</a:t>
            </a:r>
            <a:r>
              <a:rPr lang="en-US" dirty="0"/>
              <a:t> • That the ratio of camper to chaperone is compliant with those set forth by the American Camp Association.</a:t>
            </a:r>
          </a:p>
          <a:p>
            <a:r>
              <a:rPr lang="en-US" dirty="0"/>
              <a:t>		</a:t>
            </a:r>
            <a:r>
              <a:rPr lang="en-US" sz="1200" b="1" dirty="0"/>
              <a:t>Standards for residential camps are</a:t>
            </a:r>
            <a:r>
              <a:rPr lang="en-US" sz="1400" dirty="0"/>
              <a:t>:</a:t>
            </a:r>
          </a:p>
          <a:p>
            <a:r>
              <a:rPr lang="en-US" dirty="0"/>
              <a:t>			</a:t>
            </a:r>
            <a:r>
              <a:rPr lang="en-US" sz="1200" dirty="0"/>
              <a:t>•One staff member for every five campers ages 4 and 5</a:t>
            </a:r>
          </a:p>
          <a:p>
            <a:r>
              <a:rPr lang="en-US" sz="1200" dirty="0"/>
              <a:t>			•One staff member for every six campers ages 6 to 8</a:t>
            </a:r>
          </a:p>
          <a:p>
            <a:r>
              <a:rPr lang="en-US" sz="1200" dirty="0"/>
              <a:t>			•One staff member for every eight campers ages 9 to 14</a:t>
            </a:r>
          </a:p>
          <a:p>
            <a:r>
              <a:rPr lang="en-US" sz="1200" dirty="0"/>
              <a:t>			•One staff member for every ten campers ages 15-17</a:t>
            </a:r>
          </a:p>
          <a:p>
            <a:r>
              <a:rPr lang="en-US" sz="1200" dirty="0"/>
              <a:t>		</a:t>
            </a:r>
            <a:r>
              <a:rPr lang="en-US" sz="1200" b="1" dirty="0"/>
              <a:t>Standards for day camps are:</a:t>
            </a:r>
          </a:p>
          <a:p>
            <a:r>
              <a:rPr lang="en-US" sz="1200" dirty="0"/>
              <a:t>			•One staff member for every six campers ages 4 and 5</a:t>
            </a:r>
          </a:p>
          <a:p>
            <a:r>
              <a:rPr lang="en-US" sz="1200" dirty="0"/>
              <a:t>			•One staff member for every eight campers ages 6 to 8</a:t>
            </a:r>
          </a:p>
          <a:p>
            <a:r>
              <a:rPr lang="en-US" sz="1200" dirty="0"/>
              <a:t>			•One staff member for every ten campers ages 9 to 14 </a:t>
            </a:r>
          </a:p>
          <a:p>
            <a:r>
              <a:rPr lang="en-US" sz="1200" dirty="0"/>
              <a:t>			•One staff member for every twelve campers ages 15 to 17.</a:t>
            </a:r>
          </a:p>
          <a:p>
            <a:endParaRPr lang="en-US" dirty="0"/>
          </a:p>
          <a:p>
            <a:r>
              <a:rPr lang="en-US" b="1" dirty="0">
                <a:solidFill>
                  <a:srgbClr val="0033A0"/>
                </a:solidFill>
              </a:rPr>
              <a:t>			</a:t>
            </a:r>
            <a:r>
              <a:rPr lang="en-US" dirty="0"/>
              <a:t> </a:t>
            </a:r>
            <a:endParaRPr lang="en-US" sz="1200" dirty="0"/>
          </a:p>
          <a:p>
            <a:r>
              <a:rPr lang="en-US" sz="1200" dirty="0"/>
              <a:t>				</a:t>
            </a:r>
          </a:p>
          <a:p>
            <a:endParaRPr lang="en-US" dirty="0"/>
          </a:p>
          <a:p>
            <a:r>
              <a:rPr lang="en-US" dirty="0"/>
              <a:t>   </a:t>
            </a:r>
          </a:p>
          <a:p>
            <a:endParaRPr lang="en-US" dirty="0"/>
          </a:p>
          <a:p>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4170004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4" name="TextBox 3"/>
          <p:cNvSpPr txBox="1"/>
          <p:nvPr/>
        </p:nvSpPr>
        <p:spPr>
          <a:xfrm>
            <a:off x="7647399" y="6347100"/>
            <a:ext cx="4250076" cy="369332"/>
          </a:xfrm>
          <a:prstGeom prst="rect">
            <a:avLst/>
          </a:prstGeom>
          <a:noFill/>
        </p:spPr>
        <p:txBody>
          <a:bodyPr wrap="square" rtlCol="0">
            <a:spAutoFit/>
          </a:bodyPr>
          <a:lstStyle/>
          <a:p>
            <a:r>
              <a:rPr lang="en-US" dirty="0">
                <a:solidFill>
                  <a:schemeClr val="bg1"/>
                </a:solidFill>
                <a:latin typeface="Trajan Pro" pitchFamily="18" charset="0"/>
              </a:rPr>
              <a:t>Auxiliary Services</a:t>
            </a:r>
          </a:p>
        </p:txBody>
      </p:sp>
      <p:sp>
        <p:nvSpPr>
          <p:cNvPr id="6" name="TextBox 5"/>
          <p:cNvSpPr txBox="1"/>
          <p:nvPr/>
        </p:nvSpPr>
        <p:spPr>
          <a:xfrm>
            <a:off x="0" y="0"/>
            <a:ext cx="11095857" cy="5632311"/>
          </a:xfrm>
          <a:prstGeom prst="rect">
            <a:avLst/>
          </a:prstGeom>
          <a:noFill/>
        </p:spPr>
        <p:txBody>
          <a:bodyPr wrap="square" rtlCol="0">
            <a:spAutoFit/>
          </a:bodyPr>
          <a:lstStyle/>
          <a:p>
            <a:r>
              <a:rPr lang="en-US" b="1" dirty="0">
                <a:solidFill>
                  <a:srgbClr val="0033A0"/>
                </a:solidFill>
              </a:rPr>
              <a:t>What are the essential requirements for ensuring the camp/activity is compliant?</a:t>
            </a:r>
            <a:endParaRPr lang="en-US" b="1" dirty="0"/>
          </a:p>
          <a:p>
            <a:r>
              <a:rPr lang="en-US" b="1" dirty="0"/>
              <a:t>	 • </a:t>
            </a:r>
            <a:r>
              <a:rPr lang="en-US" dirty="0"/>
              <a:t>There is a purpose and mission of the camp.</a:t>
            </a:r>
          </a:p>
          <a:p>
            <a:r>
              <a:rPr lang="en-US" dirty="0"/>
              <a:t>	 • All ASU Protection of Non-Student Minors Policy Training is completed.</a:t>
            </a:r>
          </a:p>
          <a:p>
            <a:r>
              <a:rPr lang="en-US" dirty="0"/>
              <a:t>	 • Mandatory Report and Title IX training is completed.</a:t>
            </a:r>
          </a:p>
          <a:p>
            <a:r>
              <a:rPr lang="en-US" b="1" dirty="0"/>
              <a:t>	 </a:t>
            </a:r>
            <a:r>
              <a:rPr lang="en-US" dirty="0"/>
              <a:t>•</a:t>
            </a:r>
            <a:r>
              <a:rPr lang="en-US" b="1" dirty="0"/>
              <a:t> </a:t>
            </a:r>
            <a:r>
              <a:rPr lang="en-US" dirty="0"/>
              <a:t>A positive, respectful and encouraging environment is maintained during the program.</a:t>
            </a:r>
          </a:p>
          <a:p>
            <a:r>
              <a:rPr lang="en-US" b="1" dirty="0"/>
              <a:t>	 </a:t>
            </a:r>
            <a:r>
              <a:rPr lang="en-US" dirty="0"/>
              <a:t>•</a:t>
            </a:r>
            <a:r>
              <a:rPr lang="en-US" b="1" dirty="0"/>
              <a:t> </a:t>
            </a:r>
            <a:r>
              <a:rPr lang="en-US" dirty="0"/>
              <a:t>There must be a planned schedule of activities.</a:t>
            </a:r>
          </a:p>
          <a:p>
            <a:r>
              <a:rPr lang="en-US" b="1" dirty="0"/>
              <a:t>	 </a:t>
            </a:r>
            <a:r>
              <a:rPr lang="en-US" dirty="0"/>
              <a:t>•</a:t>
            </a:r>
            <a:r>
              <a:rPr lang="en-US" b="1" dirty="0"/>
              <a:t> </a:t>
            </a:r>
            <a:r>
              <a:rPr lang="en-US" dirty="0"/>
              <a:t>There is a division of assignments and responsibilities of staff.</a:t>
            </a:r>
          </a:p>
          <a:p>
            <a:r>
              <a:rPr lang="en-US" dirty="0"/>
              <a:t>	 • A plan to prevent bullying, hazing or sexual harassment is in place.</a:t>
            </a:r>
          </a:p>
          <a:p>
            <a:r>
              <a:rPr lang="en-US" dirty="0"/>
              <a:t>	 • There is a written cell phone and electronics policy. Social media and privacy rules are in place.</a:t>
            </a:r>
          </a:p>
          <a:p>
            <a:r>
              <a:rPr lang="en-US" dirty="0"/>
              <a:t> 	 • Constant supervision is maintained from drop off to pick up.</a:t>
            </a:r>
          </a:p>
          <a:p>
            <a:r>
              <a:rPr lang="en-US" dirty="0"/>
              <a:t>	 • There is a process for reporting and responding to incidents of misconduct.  </a:t>
            </a:r>
          </a:p>
          <a:p>
            <a:r>
              <a:rPr lang="en-US" dirty="0"/>
              <a:t>	 • A participant orientation must be held.  Items to include are program schedule, rules and regulations,</a:t>
            </a:r>
          </a:p>
          <a:p>
            <a:r>
              <a:rPr lang="en-US" dirty="0"/>
              <a:t>	    safety plans and procedures, expectations as to appropriate conduct and how to report problems or</a:t>
            </a:r>
          </a:p>
          <a:p>
            <a:r>
              <a:rPr lang="en-US" dirty="0"/>
              <a:t>                     concerns.  At the end of the orientation participants must sign and agree to abide by the Participant’s 	    Code of Conduct.  Copy kept on file.</a:t>
            </a:r>
            <a:endParaRPr lang="en-US" b="1" dirty="0"/>
          </a:p>
          <a:p>
            <a:r>
              <a:rPr lang="en-US" b="1" dirty="0"/>
              <a:t>	 • </a:t>
            </a:r>
            <a:r>
              <a:rPr lang="en-US" dirty="0"/>
              <a:t>Background checks are completed by the ASU Human Resource Department. </a:t>
            </a:r>
          </a:p>
          <a:p>
            <a:r>
              <a:rPr lang="en-US" dirty="0"/>
              <a:t>	 • If required, a DECAL (Georgia Department of Early Care and Learning, exemption request has been </a:t>
            </a:r>
          </a:p>
          <a:p>
            <a:r>
              <a:rPr lang="en-US" dirty="0"/>
              <a:t>	    filed and granted.  A copy of the exemption must be sent to the Compliance Office and posted.  </a:t>
            </a:r>
          </a:p>
          <a:p>
            <a:r>
              <a:rPr lang="en-US" dirty="0"/>
              <a:t>	    Note:  For all ASU Sponsored programs, the Events Office has an exemption certificate on file.</a:t>
            </a:r>
          </a:p>
          <a:p>
            <a:r>
              <a:rPr lang="en-US" dirty="0"/>
              <a:t>	  	 </a:t>
            </a:r>
            <a:r>
              <a:rPr lang="en-US" u="sng" dirty="0"/>
              <a:t>                               </a:t>
            </a:r>
          </a:p>
        </p:txBody>
      </p:sp>
    </p:spTree>
    <p:extLst>
      <p:ext uri="{BB962C8B-B14F-4D97-AF65-F5344CB8AC3E}">
        <p14:creationId xmlns:p14="http://schemas.microsoft.com/office/powerpoint/2010/main" val="651890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4" name="TextBox 3"/>
          <p:cNvSpPr txBox="1"/>
          <p:nvPr/>
        </p:nvSpPr>
        <p:spPr>
          <a:xfrm>
            <a:off x="7647399" y="6347100"/>
            <a:ext cx="4250076" cy="369332"/>
          </a:xfrm>
          <a:prstGeom prst="rect">
            <a:avLst/>
          </a:prstGeom>
          <a:noFill/>
        </p:spPr>
        <p:txBody>
          <a:bodyPr wrap="square" rtlCol="0">
            <a:spAutoFit/>
          </a:bodyPr>
          <a:lstStyle/>
          <a:p>
            <a:r>
              <a:rPr lang="en-US" dirty="0">
                <a:solidFill>
                  <a:schemeClr val="bg1"/>
                </a:solidFill>
                <a:latin typeface="Trajan Pro" pitchFamily="18" charset="0"/>
              </a:rPr>
              <a:t>Auxiliary Services</a:t>
            </a:r>
          </a:p>
        </p:txBody>
      </p:sp>
      <p:sp>
        <p:nvSpPr>
          <p:cNvPr id="3" name="TextBox 2"/>
          <p:cNvSpPr txBox="1"/>
          <p:nvPr/>
        </p:nvSpPr>
        <p:spPr>
          <a:xfrm>
            <a:off x="692" y="0"/>
            <a:ext cx="11839599" cy="369332"/>
          </a:xfrm>
          <a:prstGeom prst="rect">
            <a:avLst/>
          </a:prstGeom>
          <a:noFill/>
        </p:spPr>
        <p:txBody>
          <a:bodyPr wrap="square" rtlCol="0">
            <a:spAutoFit/>
          </a:bodyPr>
          <a:lstStyle/>
          <a:p>
            <a:r>
              <a:rPr lang="en-US" dirty="0"/>
              <a:t> </a:t>
            </a:r>
          </a:p>
        </p:txBody>
      </p:sp>
      <p:sp>
        <p:nvSpPr>
          <p:cNvPr id="5" name="Rectangle 4">
            <a:extLst>
              <a:ext uri="{FF2B5EF4-FFF2-40B4-BE49-F238E27FC236}">
                <a16:creationId xmlns:a16="http://schemas.microsoft.com/office/drawing/2014/main" id="{E9EA53F5-D4C9-45B5-B0D9-728A41EDDEFC}"/>
              </a:ext>
            </a:extLst>
          </p:cNvPr>
          <p:cNvSpPr/>
          <p:nvPr/>
        </p:nvSpPr>
        <p:spPr>
          <a:xfrm>
            <a:off x="-1" y="369332"/>
            <a:ext cx="12191307" cy="5078313"/>
          </a:xfrm>
          <a:prstGeom prst="rect">
            <a:avLst/>
          </a:prstGeom>
        </p:spPr>
        <p:txBody>
          <a:bodyPr wrap="square">
            <a:spAutoFit/>
          </a:bodyPr>
          <a:lstStyle/>
          <a:p>
            <a:r>
              <a:rPr lang="en-US" dirty="0"/>
              <a:t>	• A employee/volunteer orientation is held prior to the start of the program to include detecting and reporting 	  	   suspected abuse and how to resolve conflicts between participants. At the end of the orientation, each staff member, 	   paid or volunteer, must agree to abide by and sign the Employee Code of Conduct. Copy kept on file.	</a:t>
            </a:r>
          </a:p>
          <a:p>
            <a:r>
              <a:rPr lang="en-US" dirty="0"/>
              <a:t>	 • Emergency procedures to include, fire, inclement weather, accident, active shooter, etc. are written,</a:t>
            </a:r>
          </a:p>
          <a:p>
            <a:r>
              <a:rPr lang="en-US" dirty="0"/>
              <a:t>                      discussed at orientation and available for review by parents if requested. </a:t>
            </a:r>
          </a:p>
          <a:p>
            <a:r>
              <a:rPr lang="en-US" dirty="0"/>
              <a:t> 	•  Safety and security protocols are in place that cover risks associated with specific activities; taking and retaking</a:t>
            </a:r>
          </a:p>
          <a:p>
            <a:r>
              <a:rPr lang="en-US" dirty="0"/>
              <a:t>	    attendance and maintaining an attendance log; lost child protocol; appropriate camp-to-counselor ratios; guest </a:t>
            </a:r>
          </a:p>
          <a:p>
            <a:r>
              <a:rPr lang="en-US" dirty="0"/>
              <a:t>	    visitation rules where permitted, check in and check out procedures, and prescription and other medication</a:t>
            </a:r>
          </a:p>
          <a:p>
            <a:r>
              <a:rPr lang="en-US" dirty="0"/>
              <a:t>	    procedures.</a:t>
            </a:r>
          </a:p>
          <a:p>
            <a:r>
              <a:rPr lang="en-US" dirty="0"/>
              <a:t>	• The Emergency Locater document, as provided in the Camp Manual, is completed and sent to the </a:t>
            </a:r>
          </a:p>
          <a:p>
            <a:r>
              <a:rPr lang="en-US" dirty="0"/>
              <a:t>	    ASUPD.</a:t>
            </a:r>
          </a:p>
          <a:p>
            <a:r>
              <a:rPr lang="en-US" dirty="0"/>
              <a:t>	</a:t>
            </a:r>
            <a:r>
              <a:rPr lang="en-US" b="1" dirty="0"/>
              <a:t> • </a:t>
            </a:r>
            <a:r>
              <a:rPr lang="en-US" dirty="0"/>
              <a:t>If this is a residential camp that all Housing forms have been completed and sent to the EVENTS Office</a:t>
            </a:r>
          </a:p>
          <a:p>
            <a:r>
              <a:rPr lang="en-US" dirty="0"/>
              <a:t>                     for processing.  The Events staff will serve as the liaison between the requestor and housing.</a:t>
            </a:r>
          </a:p>
          <a:p>
            <a:r>
              <a:rPr lang="en-US" dirty="0"/>
              <a:t>	</a:t>
            </a:r>
            <a:r>
              <a:rPr lang="en-US" b="1" dirty="0"/>
              <a:t> •</a:t>
            </a:r>
            <a:r>
              <a:rPr lang="en-US" dirty="0"/>
              <a:t>Inform the parents/guardians that Albany State University does not provide accident or medical </a:t>
            </a:r>
          </a:p>
          <a:p>
            <a:r>
              <a:rPr lang="en-US" dirty="0"/>
              <a:t>	   insurance for camp participants.</a:t>
            </a:r>
          </a:p>
          <a:p>
            <a:r>
              <a:rPr lang="en-US" dirty="0"/>
              <a:t>	</a:t>
            </a:r>
            <a:r>
              <a:rPr lang="en-US" b="1" dirty="0"/>
              <a:t> •</a:t>
            </a:r>
            <a:r>
              <a:rPr lang="en-US" dirty="0"/>
              <a:t>Inform parents that this is activity is not a legally licensed child care facility. This notice must be on</a:t>
            </a:r>
          </a:p>
          <a:p>
            <a:r>
              <a:rPr lang="en-US" dirty="0"/>
              <a:t>	   the registration form and acknowledged by the parent/guardian when registering the student for the </a:t>
            </a:r>
          </a:p>
          <a:p>
            <a:r>
              <a:rPr lang="en-US" dirty="0"/>
              <a:t>	    program.</a:t>
            </a:r>
          </a:p>
        </p:txBody>
      </p:sp>
    </p:spTree>
    <p:extLst>
      <p:ext uri="{BB962C8B-B14F-4D97-AF65-F5344CB8AC3E}">
        <p14:creationId xmlns:p14="http://schemas.microsoft.com/office/powerpoint/2010/main" val="1576710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4" name="TextBox 3"/>
          <p:cNvSpPr txBox="1"/>
          <p:nvPr/>
        </p:nvSpPr>
        <p:spPr>
          <a:xfrm>
            <a:off x="7647399" y="6347100"/>
            <a:ext cx="4250076" cy="369332"/>
          </a:xfrm>
          <a:prstGeom prst="rect">
            <a:avLst/>
          </a:prstGeom>
          <a:noFill/>
        </p:spPr>
        <p:txBody>
          <a:bodyPr wrap="square" rtlCol="0">
            <a:spAutoFit/>
          </a:bodyPr>
          <a:lstStyle/>
          <a:p>
            <a:r>
              <a:rPr lang="en-US" dirty="0">
                <a:solidFill>
                  <a:schemeClr val="bg1"/>
                </a:solidFill>
                <a:latin typeface="Trajan Pro" pitchFamily="18" charset="0"/>
              </a:rPr>
              <a:t>Auxiliary Services</a:t>
            </a:r>
          </a:p>
        </p:txBody>
      </p:sp>
      <p:sp>
        <p:nvSpPr>
          <p:cNvPr id="6" name="TextBox 5"/>
          <p:cNvSpPr txBox="1"/>
          <p:nvPr/>
        </p:nvSpPr>
        <p:spPr>
          <a:xfrm>
            <a:off x="0" y="0"/>
            <a:ext cx="11095857" cy="6063198"/>
          </a:xfrm>
          <a:prstGeom prst="rect">
            <a:avLst/>
          </a:prstGeom>
          <a:noFill/>
        </p:spPr>
        <p:txBody>
          <a:bodyPr wrap="square" rtlCol="0">
            <a:spAutoFit/>
          </a:bodyPr>
          <a:lstStyle/>
          <a:p>
            <a:r>
              <a:rPr lang="en-US" b="1" dirty="0"/>
              <a:t>	 • </a:t>
            </a:r>
            <a:r>
              <a:rPr lang="en-US" dirty="0"/>
              <a:t>Arrange for all catering/food services required through the dining contractor on campus at the time of </a:t>
            </a:r>
          </a:p>
          <a:p>
            <a:r>
              <a:rPr lang="en-US" dirty="0"/>
              <a:t>	    the camp.</a:t>
            </a:r>
          </a:p>
          <a:p>
            <a:pPr lvl="0"/>
            <a:r>
              <a:rPr lang="en-US" dirty="0"/>
              <a:t>	</a:t>
            </a:r>
            <a:r>
              <a:rPr lang="en-US" b="1" dirty="0"/>
              <a:t> • </a:t>
            </a:r>
            <a:r>
              <a:rPr lang="en-US" dirty="0">
                <a:solidFill>
                  <a:prstClr val="black"/>
                </a:solidFill>
              </a:rPr>
              <a:t>Ensure that the drop-off and pick-up area is safe and that there is a well defined process as to where, 	    how, when and who may pick up or drop off participants.</a:t>
            </a:r>
          </a:p>
          <a:p>
            <a:pPr lvl="0"/>
            <a:r>
              <a:rPr lang="en-US" dirty="0">
                <a:solidFill>
                  <a:prstClr val="black"/>
                </a:solidFill>
              </a:rPr>
              <a:t>	</a:t>
            </a:r>
            <a:r>
              <a:rPr lang="en-US" b="1" dirty="0"/>
              <a:t> • </a:t>
            </a:r>
            <a:r>
              <a:rPr lang="en-US" dirty="0"/>
              <a:t>Complete the Post Event Summary Report and submit it to the Events Office, Camp Manual, </a:t>
            </a:r>
          </a:p>
          <a:p>
            <a:pPr lvl="0"/>
            <a:r>
              <a:rPr lang="en-US" dirty="0"/>
              <a:t>	    Appendix 11.</a:t>
            </a:r>
          </a:p>
          <a:p>
            <a:pPr lvl="0"/>
            <a:r>
              <a:rPr lang="en-US" dirty="0">
                <a:solidFill>
                  <a:prstClr val="black"/>
                </a:solidFill>
              </a:rPr>
              <a:t>	</a:t>
            </a:r>
            <a:r>
              <a:rPr lang="en-US" dirty="0"/>
              <a:t> • Use the Non-Student Minors Program Checklist to keep on track.</a:t>
            </a:r>
          </a:p>
          <a:p>
            <a:pPr lvl="0"/>
            <a:r>
              <a:rPr lang="en-US" dirty="0"/>
              <a:t>	 • Records retention of all forms, documents, etc. must be housed in a department file accessible from year 	    to year regardless of whether the previous direct is currently employed at the University.  </a:t>
            </a:r>
          </a:p>
          <a:p>
            <a:pPr lvl="0"/>
            <a:r>
              <a:rPr lang="en-US" dirty="0"/>
              <a:t>	 • All documents relative to minors on campus must be retained for 10 years or five (5) years after the 	    participant reaches 18 years of age.</a:t>
            </a:r>
          </a:p>
          <a:p>
            <a:pPr lvl="0"/>
            <a:r>
              <a:rPr lang="en-US" b="1" dirty="0"/>
              <a:t>	</a:t>
            </a:r>
          </a:p>
          <a:p>
            <a:r>
              <a:rPr lang="en-US" dirty="0"/>
              <a:t>	</a:t>
            </a:r>
            <a:r>
              <a:rPr lang="en-US" b="1" dirty="0"/>
              <a:t> • </a:t>
            </a:r>
            <a:r>
              <a:rPr lang="en-US" b="1" dirty="0">
                <a:solidFill>
                  <a:srgbClr val="FF0000"/>
                </a:solidFill>
              </a:rPr>
              <a:t>Inform all staff that there is NO One-on-One contact with participants.  Always work in groups of two</a:t>
            </a:r>
          </a:p>
          <a:p>
            <a:r>
              <a:rPr lang="en-US" b="1" dirty="0">
                <a:solidFill>
                  <a:srgbClr val="FF0000"/>
                </a:solidFill>
              </a:rPr>
              <a:t>	    or more.  Communicate via social media posts and emails directed to all parents/participants.  No</a:t>
            </a:r>
          </a:p>
          <a:p>
            <a:r>
              <a:rPr lang="en-US" b="1" dirty="0">
                <a:solidFill>
                  <a:srgbClr val="FF0000"/>
                </a:solidFill>
              </a:rPr>
              <a:t>	    individual phone calls or emails between an employee and a camper.</a:t>
            </a:r>
          </a:p>
          <a:p>
            <a:r>
              <a:rPr lang="en-US" b="1" dirty="0">
                <a:solidFill>
                  <a:srgbClr val="FF0000"/>
                </a:solidFill>
              </a:rPr>
              <a:t>	</a:t>
            </a:r>
            <a:r>
              <a:rPr lang="en-US" dirty="0"/>
              <a:t>	</a:t>
            </a:r>
          </a:p>
          <a:p>
            <a:r>
              <a:rPr lang="en-US" b="1" dirty="0">
                <a:solidFill>
                  <a:srgbClr val="0033A0"/>
                </a:solidFill>
              </a:rPr>
              <a:t>Important take aways! </a:t>
            </a:r>
          </a:p>
          <a:p>
            <a:r>
              <a:rPr lang="en-US" b="1" dirty="0">
                <a:solidFill>
                  <a:srgbClr val="0033A0"/>
                </a:solidFill>
              </a:rPr>
              <a:t>	</a:t>
            </a:r>
            <a:r>
              <a:rPr lang="en-US" b="1" dirty="0"/>
              <a:t> </a:t>
            </a:r>
            <a:r>
              <a:rPr lang="en-US" sz="1400" b="1" dirty="0"/>
              <a:t>• All training must be completed and documents on file prior to the start of any camp, program or event where minors attend.</a:t>
            </a:r>
            <a:endParaRPr lang="en-US" sz="1400" b="1" dirty="0">
              <a:solidFill>
                <a:srgbClr val="0033A0"/>
              </a:solidFill>
            </a:endParaRPr>
          </a:p>
          <a:p>
            <a:r>
              <a:rPr lang="en-US" b="1" dirty="0">
                <a:solidFill>
                  <a:srgbClr val="0033A0"/>
                </a:solidFill>
              </a:rPr>
              <a:t>	</a:t>
            </a:r>
            <a:r>
              <a:rPr lang="en-US" b="1" dirty="0"/>
              <a:t> </a:t>
            </a:r>
            <a:r>
              <a:rPr lang="en-US" sz="1400" b="1" dirty="0"/>
              <a:t>• </a:t>
            </a:r>
            <a:r>
              <a:rPr lang="en-US" sz="1400" dirty="0"/>
              <a:t>Directors will be held accountable for ensuring that all documents and training are completed and evidence of such is on file.</a:t>
            </a:r>
          </a:p>
          <a:p>
            <a:r>
              <a:rPr lang="en-US" sz="1400" dirty="0"/>
              <a:t>	 • The Compliance Office will be performing internal audits of each program to ensure that what we </a:t>
            </a:r>
          </a:p>
          <a:p>
            <a:r>
              <a:rPr lang="en-US" sz="1400" dirty="0"/>
              <a:t>	    say we are doing is actually being done!  Use the check lists to stay on track.  Complete the forms and submit them in a timely manner.</a:t>
            </a:r>
          </a:p>
          <a:p>
            <a:r>
              <a:rPr lang="en-US" sz="1400" dirty="0"/>
              <a:t>	 • Watch for an USG Audit fall 2023.</a:t>
            </a:r>
            <a:r>
              <a:rPr lang="en-US" dirty="0"/>
              <a:t>	</a:t>
            </a:r>
            <a:r>
              <a:rPr lang="en-US" b="1" dirty="0"/>
              <a:t>	 </a:t>
            </a:r>
            <a:r>
              <a:rPr lang="en-US" u="sng" dirty="0"/>
              <a:t>                               </a:t>
            </a:r>
          </a:p>
        </p:txBody>
      </p:sp>
    </p:spTree>
    <p:extLst>
      <p:ext uri="{BB962C8B-B14F-4D97-AF65-F5344CB8AC3E}">
        <p14:creationId xmlns:p14="http://schemas.microsoft.com/office/powerpoint/2010/main" val="1062798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4" name="TextBox 3"/>
          <p:cNvSpPr txBox="1"/>
          <p:nvPr/>
        </p:nvSpPr>
        <p:spPr>
          <a:xfrm>
            <a:off x="7647399" y="6347100"/>
            <a:ext cx="4250076" cy="369332"/>
          </a:xfrm>
          <a:prstGeom prst="rect">
            <a:avLst/>
          </a:prstGeom>
          <a:noFill/>
        </p:spPr>
        <p:txBody>
          <a:bodyPr wrap="square" rtlCol="0">
            <a:spAutoFit/>
          </a:bodyPr>
          <a:lstStyle/>
          <a:p>
            <a:r>
              <a:rPr lang="en-US" dirty="0">
                <a:solidFill>
                  <a:schemeClr val="bg1"/>
                </a:solidFill>
                <a:latin typeface="Trajan Pro" pitchFamily="18" charset="0"/>
              </a:rPr>
              <a:t>Auxiliary Services</a:t>
            </a:r>
          </a:p>
        </p:txBody>
      </p:sp>
      <p:sp>
        <p:nvSpPr>
          <p:cNvPr id="3" name="TextBox 2"/>
          <p:cNvSpPr txBox="1"/>
          <p:nvPr/>
        </p:nvSpPr>
        <p:spPr>
          <a:xfrm>
            <a:off x="692" y="0"/>
            <a:ext cx="11839599" cy="7017306"/>
          </a:xfrm>
          <a:prstGeom prst="rect">
            <a:avLst/>
          </a:prstGeom>
          <a:noFill/>
        </p:spPr>
        <p:txBody>
          <a:bodyPr wrap="square" rtlCol="0">
            <a:spAutoFit/>
          </a:bodyPr>
          <a:lstStyle/>
          <a:p>
            <a:r>
              <a:rPr lang="en-US" dirty="0"/>
              <a:t> </a:t>
            </a:r>
            <a:r>
              <a:rPr lang="en-US" b="1" dirty="0">
                <a:solidFill>
                  <a:srgbClr val="0033A0"/>
                </a:solidFill>
              </a:rPr>
              <a:t>What are my resources to ensure that as a director I am training staff appropriately?</a:t>
            </a:r>
          </a:p>
          <a:p>
            <a:endParaRPr lang="en-US" dirty="0"/>
          </a:p>
          <a:p>
            <a:r>
              <a:rPr lang="en-US" b="1" dirty="0">
                <a:solidFill>
                  <a:srgbClr val="0033A0"/>
                </a:solidFill>
              </a:rPr>
              <a:t>	</a:t>
            </a:r>
            <a:r>
              <a:rPr lang="en-US" b="1" dirty="0"/>
              <a:t> • </a:t>
            </a:r>
            <a:r>
              <a:rPr lang="en-US" dirty="0"/>
              <a:t>The Auxiliary Services Events Office is the Compliance Office for Albany State University.  Any questions may be</a:t>
            </a:r>
          </a:p>
          <a:p>
            <a:r>
              <a:rPr lang="en-US" b="1" dirty="0">
                <a:solidFill>
                  <a:srgbClr val="0033A0"/>
                </a:solidFill>
              </a:rPr>
              <a:t>	    </a:t>
            </a:r>
            <a:r>
              <a:rPr lang="en-US" dirty="0"/>
              <a:t>directed to that office—Martha Snow, 229-500-2884; </a:t>
            </a:r>
            <a:r>
              <a:rPr lang="en-US" dirty="0">
                <a:hlinkClick r:id="rId3"/>
              </a:rPr>
              <a:t>martha.snow@asurams.edu</a:t>
            </a:r>
            <a:r>
              <a:rPr lang="en-US" dirty="0"/>
              <a:t>.</a:t>
            </a:r>
          </a:p>
          <a:p>
            <a:r>
              <a:rPr lang="en-US" b="1" dirty="0">
                <a:solidFill>
                  <a:srgbClr val="0033A0"/>
                </a:solidFill>
              </a:rPr>
              <a:t>	</a:t>
            </a:r>
            <a:r>
              <a:rPr lang="en-US" b="1" dirty="0"/>
              <a:t> •</a:t>
            </a:r>
            <a:r>
              <a:rPr lang="en-US" dirty="0"/>
              <a:t> A Summer Camp/Program Manual for the Protection of Non-Student Minors may be found on the Auxiliary 	    Services web page </a:t>
            </a:r>
            <a:r>
              <a:rPr lang="en-US" dirty="0">
                <a:hlinkClick r:id="rId4"/>
              </a:rPr>
              <a:t>https://www.asurams.edu/fiscal-affairs/auxiliary-services/events/index.php</a:t>
            </a:r>
            <a:r>
              <a:rPr lang="en-US" dirty="0"/>
              <a:t>.</a:t>
            </a:r>
          </a:p>
          <a:p>
            <a:r>
              <a:rPr lang="en-US" dirty="0"/>
              <a:t>	</a:t>
            </a:r>
            <a:r>
              <a:rPr lang="en-US" b="1" dirty="0"/>
              <a:t> • </a:t>
            </a:r>
            <a:r>
              <a:rPr lang="en-US" dirty="0"/>
              <a:t>Templates for all approved forms to be used to conduct a camp/activity at ASU are included in the Summer Camp 	     Manual and may be duplicated as needed.</a:t>
            </a:r>
          </a:p>
          <a:p>
            <a:r>
              <a:rPr lang="en-US" dirty="0"/>
              <a:t>	</a:t>
            </a:r>
            <a:r>
              <a:rPr lang="en-US" b="1" dirty="0"/>
              <a:t> • </a:t>
            </a:r>
            <a:r>
              <a:rPr lang="en-US" dirty="0"/>
              <a:t>The Albany State University Employee Handbook, the Human Resources Department, Budget Office, affiliated 	    grants office and Title IX office.</a:t>
            </a:r>
          </a:p>
          <a:p>
            <a:r>
              <a:rPr lang="en-US" dirty="0"/>
              <a:t>	 • Board of Regents Policy 6.9 – Programs Serving Minors</a:t>
            </a:r>
          </a:p>
          <a:p>
            <a:r>
              <a:rPr lang="en-US" dirty="0"/>
              <a:t>	 • USG Programs Serving Minors Resource Page</a:t>
            </a:r>
          </a:p>
          <a:p>
            <a:r>
              <a:rPr lang="en-US" dirty="0"/>
              <a:t>	 • USG Background Check Requirements</a:t>
            </a:r>
          </a:p>
          <a:p>
            <a:r>
              <a:rPr lang="en-US" dirty="0"/>
              <a:t>	 • State Licensing Requirements</a:t>
            </a:r>
          </a:p>
          <a:p>
            <a:r>
              <a:rPr lang="en-US" dirty="0"/>
              <a:t>	 • National Sex Offender Registry</a:t>
            </a:r>
          </a:p>
          <a:p>
            <a:endParaRPr lang="en-US" dirty="0"/>
          </a:p>
          <a:p>
            <a:r>
              <a:rPr lang="en-US" b="1" dirty="0">
                <a:solidFill>
                  <a:srgbClr val="0033A0"/>
                </a:solidFill>
              </a:rPr>
              <a:t>Who should I contact if additional information is needed?</a:t>
            </a:r>
          </a:p>
          <a:p>
            <a:r>
              <a:rPr lang="en-US" dirty="0"/>
              <a:t>	Martha Snow					Ms. Shanice Howard</a:t>
            </a:r>
          </a:p>
          <a:p>
            <a:r>
              <a:rPr lang="en-US" dirty="0"/>
              <a:t>	Auxiliary Services					Events Coordinator</a:t>
            </a:r>
          </a:p>
          <a:p>
            <a:r>
              <a:rPr lang="en-US" dirty="0"/>
              <a:t>	Compliance Office					Auxiliary Services</a:t>
            </a:r>
          </a:p>
          <a:p>
            <a:r>
              <a:rPr lang="en-US" dirty="0"/>
              <a:t>	229-500-2884					200-500-2885</a:t>
            </a:r>
          </a:p>
          <a:p>
            <a:r>
              <a:rPr lang="en-US" dirty="0"/>
              <a:t>	</a:t>
            </a:r>
            <a:r>
              <a:rPr lang="en-US" dirty="0">
                <a:hlinkClick r:id="rId3"/>
              </a:rPr>
              <a:t>martha.snow@asurams.edu</a:t>
            </a:r>
            <a:r>
              <a:rPr lang="en-US" dirty="0"/>
              <a:t>				</a:t>
            </a:r>
            <a:r>
              <a:rPr lang="en-US" dirty="0">
                <a:hlinkClick r:id="rId5"/>
              </a:rPr>
              <a:t>shanice.howard@asurams.edu</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2054978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469648"/>
            <a:ext cx="12191308" cy="6858389"/>
          </a:xfrm>
          <a:prstGeom prst="rect">
            <a:avLst/>
          </a:prstGeom>
        </p:spPr>
      </p:pic>
      <p:sp>
        <p:nvSpPr>
          <p:cNvPr id="2" name="Rectangle 1"/>
          <p:cNvSpPr/>
          <p:nvPr/>
        </p:nvSpPr>
        <p:spPr>
          <a:xfrm>
            <a:off x="1021279" y="1835221"/>
            <a:ext cx="10111178" cy="1200329"/>
          </a:xfrm>
          <a:prstGeom prst="rect">
            <a:avLst/>
          </a:prstGeom>
          <a:noFill/>
        </p:spPr>
        <p:txBody>
          <a:bodyPr wrap="square" lIns="91440" tIns="45720" rIns="91440" bIns="45720">
            <a:spAutoFit/>
          </a:bodyPr>
          <a:lstStyle/>
          <a:p>
            <a:pPr algn="ctr"/>
            <a:r>
              <a:rPr lang="en-US" sz="7200" b="0" cap="none" spc="0" dirty="0">
                <a:ln w="0"/>
                <a:solidFill>
                  <a:schemeClr val="accent1"/>
                </a:solidFill>
                <a:effectLst>
                  <a:outerShdw blurRad="38100" dist="25400" dir="5400000" algn="ctr" rotWithShape="0">
                    <a:srgbClr val="6E747A">
                      <a:alpha val="43000"/>
                    </a:srgbClr>
                  </a:outerShdw>
                </a:effectLst>
              </a:rPr>
              <a:t>Title III Summer Programs</a:t>
            </a:r>
          </a:p>
        </p:txBody>
      </p:sp>
      <p:sp>
        <p:nvSpPr>
          <p:cNvPr id="3" name="Rectangle 2"/>
          <p:cNvSpPr/>
          <p:nvPr/>
        </p:nvSpPr>
        <p:spPr>
          <a:xfrm>
            <a:off x="6242179" y="4243355"/>
            <a:ext cx="6081485" cy="2308324"/>
          </a:xfrm>
          <a:prstGeom prst="rect">
            <a:avLst/>
          </a:prstGeom>
          <a:noFill/>
        </p:spPr>
        <p:txBody>
          <a:bodyPr wrap="square" lIns="91440" tIns="45720" rIns="91440" bIns="45720">
            <a:spAutoFit/>
          </a:bodyPr>
          <a:lstStyle/>
          <a:p>
            <a:pPr algn="ctr"/>
            <a:r>
              <a:rPr lang="en-US" sz="4800" b="0" cap="none" spc="0" dirty="0">
                <a:ln w="0"/>
                <a:solidFill>
                  <a:schemeClr val="accent2"/>
                </a:solidFill>
                <a:effectLst>
                  <a:outerShdw blurRad="38100" dist="25400" dir="5400000" algn="ctr" rotWithShape="0">
                    <a:srgbClr val="6E747A">
                      <a:alpha val="43000"/>
                    </a:srgbClr>
                  </a:outerShdw>
                </a:effectLst>
              </a:rPr>
              <a:t>ENGAGING THE COMMUNITY</a:t>
            </a:r>
          </a:p>
          <a:p>
            <a:pPr algn="ctr"/>
            <a:r>
              <a:rPr lang="en-US" sz="4800" dirty="0">
                <a:ln w="0"/>
                <a:solidFill>
                  <a:schemeClr val="accent2"/>
                </a:solidFill>
                <a:effectLst>
                  <a:outerShdw blurRad="38100" dist="25400" dir="5400000" algn="ctr" rotWithShape="0">
                    <a:srgbClr val="6E747A">
                      <a:alpha val="43000"/>
                    </a:srgbClr>
                  </a:outerShdw>
                </a:effectLst>
              </a:rPr>
              <a:t>2023</a:t>
            </a:r>
            <a:endParaRPr lang="en-US" sz="4800" b="0" cap="none" spc="0" dirty="0">
              <a:ln w="0"/>
              <a:solidFill>
                <a:schemeClr val="accent2"/>
              </a:solidFill>
              <a:effectLst>
                <a:outerShdw blurRad="38100" dist="25400" dir="5400000" algn="ctr" rotWithShape="0">
                  <a:srgbClr val="6E747A">
                    <a:alpha val="43000"/>
                  </a:srgbClr>
                </a:outerShdw>
              </a:effectLst>
            </a:endParaRPr>
          </a:p>
        </p:txBody>
      </p:sp>
      <p:pic>
        <p:nvPicPr>
          <p:cNvPr id="5" name="Picture 4"/>
          <p:cNvPicPr>
            <a:picLocks noChangeAspect="1"/>
          </p:cNvPicPr>
          <p:nvPr/>
        </p:nvPicPr>
        <p:blipFill>
          <a:blip r:embed="rId3"/>
          <a:stretch>
            <a:fillRect/>
          </a:stretch>
        </p:blipFill>
        <p:spPr>
          <a:xfrm>
            <a:off x="4873850" y="3994080"/>
            <a:ext cx="2066925" cy="2209800"/>
          </a:xfrm>
          <a:prstGeom prst="rect">
            <a:avLst/>
          </a:prstGeom>
        </p:spPr>
      </p:pic>
    </p:spTree>
    <p:extLst>
      <p:ext uri="{BB962C8B-B14F-4D97-AF65-F5344CB8AC3E}">
        <p14:creationId xmlns:p14="http://schemas.microsoft.com/office/powerpoint/2010/main" val="331349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4" name="TextBox 3"/>
          <p:cNvSpPr txBox="1"/>
          <p:nvPr/>
        </p:nvSpPr>
        <p:spPr>
          <a:xfrm>
            <a:off x="7647399" y="6347100"/>
            <a:ext cx="4250076" cy="369332"/>
          </a:xfrm>
          <a:prstGeom prst="rect">
            <a:avLst/>
          </a:prstGeom>
          <a:noFill/>
        </p:spPr>
        <p:txBody>
          <a:bodyPr wrap="square" rtlCol="0">
            <a:spAutoFit/>
          </a:bodyPr>
          <a:lstStyle/>
          <a:p>
            <a:r>
              <a:rPr lang="en-US" dirty="0">
                <a:solidFill>
                  <a:schemeClr val="bg1"/>
                </a:solidFill>
                <a:latin typeface="Trajan Pro" pitchFamily="18" charset="0"/>
              </a:rPr>
              <a:t>Division of  University Advancement</a:t>
            </a:r>
          </a:p>
        </p:txBody>
      </p:sp>
      <p:sp>
        <p:nvSpPr>
          <p:cNvPr id="5" name="TextBox 4"/>
          <p:cNvSpPr txBox="1"/>
          <p:nvPr/>
        </p:nvSpPr>
        <p:spPr>
          <a:xfrm>
            <a:off x="725714" y="740229"/>
            <a:ext cx="10900229" cy="4832092"/>
          </a:xfrm>
          <a:prstGeom prst="rect">
            <a:avLst/>
          </a:prstGeom>
          <a:noFill/>
        </p:spPr>
        <p:txBody>
          <a:bodyPr wrap="square" rtlCol="0">
            <a:spAutoFit/>
          </a:bodyPr>
          <a:lstStyle/>
          <a:p>
            <a:r>
              <a:rPr lang="en-US" sz="6000" dirty="0"/>
              <a:t>PURPOSE:  </a:t>
            </a:r>
          </a:p>
          <a:p>
            <a:endParaRPr lang="en-US" sz="2800" dirty="0"/>
          </a:p>
          <a:p>
            <a:r>
              <a:rPr lang="en-US" sz="2800" dirty="0"/>
              <a:t>To provide outreach to local agencies, local school systems, and community-based organizations to support ASU Strategic Plan and the following initiatives:</a:t>
            </a:r>
          </a:p>
          <a:p>
            <a:endParaRPr lang="en-US" sz="2800" dirty="0"/>
          </a:p>
          <a:p>
            <a:pPr marL="285750" lvl="0" indent="-285750">
              <a:buFont typeface="Arial" panose="020B0604020202020204" pitchFamily="34" charset="0"/>
              <a:buChar char="•"/>
            </a:pPr>
            <a:r>
              <a:rPr lang="en-US" dirty="0"/>
              <a:t>K-12 educational/enrichment programs</a:t>
            </a:r>
          </a:p>
          <a:p>
            <a:pPr marL="285750" lvl="0" indent="-285750">
              <a:buFont typeface="Arial" panose="020B0604020202020204" pitchFamily="34" charset="0"/>
              <a:buChar char="•"/>
            </a:pPr>
            <a:r>
              <a:rPr lang="en-US" dirty="0"/>
              <a:t>United Way Service Learning</a:t>
            </a:r>
          </a:p>
          <a:p>
            <a:pPr marL="285750" lvl="0" indent="-285750">
              <a:buFont typeface="Arial" panose="020B0604020202020204" pitchFamily="34" charset="0"/>
              <a:buChar char="•"/>
            </a:pPr>
            <a:r>
              <a:rPr lang="en-US" dirty="0"/>
              <a:t>Healthcare service-learning</a:t>
            </a:r>
          </a:p>
          <a:p>
            <a:pPr marL="285750" lvl="0" indent="-285750">
              <a:buFont typeface="Arial" panose="020B0604020202020204" pitchFamily="34" charset="0"/>
              <a:buChar char="•"/>
            </a:pPr>
            <a:r>
              <a:rPr lang="en-US" dirty="0"/>
              <a:t>Literacy service-learning </a:t>
            </a:r>
          </a:p>
          <a:p>
            <a:pPr marL="285750" lvl="0" indent="-285750">
              <a:buFont typeface="Arial" panose="020B0604020202020204" pitchFamily="34" charset="0"/>
              <a:buChar char="•"/>
            </a:pPr>
            <a:r>
              <a:rPr lang="en-US" dirty="0"/>
              <a:t>Career and professional development for students, </a:t>
            </a:r>
          </a:p>
          <a:p>
            <a:pPr marL="285750" lvl="0" indent="-285750">
              <a:buFont typeface="Arial" panose="020B0604020202020204" pitchFamily="34" charset="0"/>
              <a:buChar char="•"/>
            </a:pPr>
            <a:r>
              <a:rPr lang="en-US" dirty="0"/>
              <a:t>Other social and educational discipline-focus learning opportunities</a:t>
            </a:r>
          </a:p>
        </p:txBody>
      </p:sp>
    </p:spTree>
    <p:extLst>
      <p:ext uri="{BB962C8B-B14F-4D97-AF65-F5344CB8AC3E}">
        <p14:creationId xmlns:p14="http://schemas.microsoft.com/office/powerpoint/2010/main" val="161280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5" name="Rectangle 2"/>
          <p:cNvSpPr>
            <a:spLocks noGrp="1" noChangeArrowheads="1"/>
          </p:cNvSpPr>
          <p:nvPr>
            <p:ph type="title"/>
          </p:nvPr>
        </p:nvSpPr>
        <p:spPr>
          <a:xfrm>
            <a:off x="2137955" y="248512"/>
            <a:ext cx="8229600" cy="1143000"/>
          </a:xfrm>
        </p:spPr>
        <p:txBody>
          <a:bodyPr/>
          <a:lstStyle/>
          <a:p>
            <a:pPr eaLnBrk="1" fontAlgn="auto" hangingPunct="1">
              <a:spcAft>
                <a:spcPts val="0"/>
              </a:spcAft>
              <a:defRPr/>
            </a:pPr>
            <a:r>
              <a:rPr lang="en-US" dirty="0"/>
              <a:t>Housekeeping</a:t>
            </a:r>
          </a:p>
        </p:txBody>
      </p:sp>
      <p:sp>
        <p:nvSpPr>
          <p:cNvPr id="6" name="Rectangle 3"/>
          <p:cNvSpPr>
            <a:spLocks noGrp="1" noChangeArrowheads="1"/>
          </p:cNvSpPr>
          <p:nvPr>
            <p:ph idx="1"/>
          </p:nvPr>
        </p:nvSpPr>
        <p:spPr>
          <a:xfrm>
            <a:off x="1571897" y="1304427"/>
            <a:ext cx="8229600" cy="4525962"/>
          </a:xfrm>
        </p:spPr>
        <p:txBody>
          <a:bodyPr>
            <a:normAutofit/>
          </a:bodyPr>
          <a:lstStyle/>
          <a:p>
            <a:pPr eaLnBrk="1" hangingPunct="1">
              <a:lnSpc>
                <a:spcPct val="200000"/>
              </a:lnSpc>
            </a:pPr>
            <a:r>
              <a:rPr lang="en-US" dirty="0"/>
              <a:t>One conversation at a time</a:t>
            </a:r>
          </a:p>
          <a:p>
            <a:pPr eaLnBrk="1" hangingPunct="1">
              <a:lnSpc>
                <a:spcPct val="200000"/>
              </a:lnSpc>
            </a:pPr>
            <a:r>
              <a:rPr lang="en-US" dirty="0"/>
              <a:t>Ask your questions!</a:t>
            </a:r>
          </a:p>
          <a:p>
            <a:pPr eaLnBrk="1" hangingPunct="1">
              <a:lnSpc>
                <a:spcPct val="200000"/>
              </a:lnSpc>
            </a:pPr>
            <a:r>
              <a:rPr lang="en-US" dirty="0"/>
              <a:t>There are no silly questions or ideas</a:t>
            </a:r>
          </a:p>
          <a:p>
            <a:pPr eaLnBrk="1" hangingPunct="1">
              <a:lnSpc>
                <a:spcPct val="200000"/>
              </a:lnSpc>
              <a:buFont typeface="Wingdings" panose="05000000000000000000" pitchFamily="2" charset="2"/>
              <a:buNone/>
            </a:pPr>
            <a:endParaRPr lang="en-US" dirty="0"/>
          </a:p>
          <a:p>
            <a:pPr eaLnBrk="1" hangingPunct="1">
              <a:lnSpc>
                <a:spcPct val="200000"/>
              </a:lnSpc>
            </a:pPr>
            <a:endParaRPr lang="en-US" dirty="0"/>
          </a:p>
        </p:txBody>
      </p:sp>
    </p:spTree>
    <p:extLst>
      <p:ext uri="{BB962C8B-B14F-4D97-AF65-F5344CB8AC3E}">
        <p14:creationId xmlns:p14="http://schemas.microsoft.com/office/powerpoint/2010/main" val="106941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4" name="TextBox 3"/>
          <p:cNvSpPr txBox="1"/>
          <p:nvPr/>
        </p:nvSpPr>
        <p:spPr>
          <a:xfrm>
            <a:off x="7647399" y="6347100"/>
            <a:ext cx="4250076" cy="369332"/>
          </a:xfrm>
          <a:prstGeom prst="rect">
            <a:avLst/>
          </a:prstGeom>
          <a:noFill/>
        </p:spPr>
        <p:txBody>
          <a:bodyPr wrap="square" rtlCol="0">
            <a:spAutoFit/>
          </a:bodyPr>
          <a:lstStyle/>
          <a:p>
            <a:r>
              <a:rPr lang="en-US" dirty="0">
                <a:solidFill>
                  <a:schemeClr val="bg1"/>
                </a:solidFill>
                <a:latin typeface="Trajan Pro" pitchFamily="18" charset="0"/>
              </a:rPr>
              <a:t>Division of  University Advancement</a:t>
            </a:r>
          </a:p>
        </p:txBody>
      </p:sp>
      <p:sp>
        <p:nvSpPr>
          <p:cNvPr id="3" name="TextBox 2"/>
          <p:cNvSpPr txBox="1"/>
          <p:nvPr/>
        </p:nvSpPr>
        <p:spPr>
          <a:xfrm>
            <a:off x="537028" y="564122"/>
            <a:ext cx="11248571" cy="5816977"/>
          </a:xfrm>
          <a:prstGeom prst="rect">
            <a:avLst/>
          </a:prstGeom>
          <a:noFill/>
        </p:spPr>
        <p:txBody>
          <a:bodyPr wrap="square" rtlCol="0">
            <a:spAutoFit/>
          </a:bodyPr>
          <a:lstStyle/>
          <a:p>
            <a:r>
              <a:rPr lang="en-US" sz="6000" b="1" dirty="0"/>
              <a:t>Application Process</a:t>
            </a:r>
          </a:p>
          <a:p>
            <a:endParaRPr lang="en-US" sz="1400" dirty="0"/>
          </a:p>
          <a:p>
            <a:pPr marL="285750" indent="-285750">
              <a:buFont typeface="Arial" panose="020B0604020202020204" pitchFamily="34" charset="0"/>
              <a:buChar char="•"/>
            </a:pPr>
            <a:r>
              <a:rPr lang="en-US" sz="2800" dirty="0"/>
              <a:t>Submit a mini-proposal by February 3, 2023 using the following Smartsheet link:  </a:t>
            </a:r>
            <a:r>
              <a:rPr lang="en-US" u="sng" dirty="0">
                <a:hlinkClick r:id="rId3"/>
              </a:rPr>
              <a:t>https://app.smartsheet.com/b/publish?EQBCT=f38e7f21007b41ceb12173a3cea0c41a</a:t>
            </a:r>
            <a:r>
              <a:rPr lang="en-US" dirty="0"/>
              <a:t>. </a:t>
            </a:r>
          </a:p>
          <a:p>
            <a:pPr marL="285750" indent="-285750">
              <a:buFont typeface="Arial" panose="020B0604020202020204" pitchFamily="34" charset="0"/>
              <a:buChar char="•"/>
            </a:pPr>
            <a:r>
              <a:rPr lang="en-US" sz="2800" dirty="0"/>
              <a:t>Register for the Summer Program using the following link: </a:t>
            </a:r>
            <a:r>
              <a:rPr lang="en-US" sz="2800" u="sng" dirty="0">
                <a:hlinkClick r:id="rId4"/>
              </a:rPr>
              <a:t>here. </a:t>
            </a:r>
            <a:endParaRPr lang="en-US" sz="2800" dirty="0"/>
          </a:p>
          <a:p>
            <a:endParaRPr lang="en-US" sz="2800" dirty="0"/>
          </a:p>
          <a:p>
            <a:r>
              <a:rPr lang="en-US" sz="2800" dirty="0"/>
              <a:t>The components of proposal includes:</a:t>
            </a:r>
          </a:p>
          <a:p>
            <a:pPr marL="285750" indent="-285750">
              <a:buFont typeface="Arial" panose="020B0604020202020204" pitchFamily="34" charset="0"/>
              <a:buChar char="•"/>
            </a:pPr>
            <a:r>
              <a:rPr lang="en-US" sz="2800" dirty="0"/>
              <a:t>Identification of the project director and co-projector.</a:t>
            </a:r>
          </a:p>
          <a:p>
            <a:pPr marL="285750" indent="-285750">
              <a:buFont typeface="Arial" panose="020B0604020202020204" pitchFamily="34" charset="0"/>
              <a:buChar char="•"/>
            </a:pPr>
            <a:r>
              <a:rPr lang="en-US" sz="2800" dirty="0"/>
              <a:t>Total budget amount requested.</a:t>
            </a:r>
          </a:p>
          <a:p>
            <a:pPr marL="285750" indent="-285750">
              <a:buFont typeface="Arial" panose="020B0604020202020204" pitchFamily="34" charset="0"/>
              <a:buChar char="•"/>
            </a:pPr>
            <a:r>
              <a:rPr lang="en-US" sz="2800" dirty="0"/>
              <a:t>Identify what ASU strategic goals are supported by the project.</a:t>
            </a:r>
          </a:p>
          <a:p>
            <a:pPr marL="285750" indent="-285750">
              <a:buFont typeface="Arial" panose="020B0604020202020204" pitchFamily="34" charset="0"/>
              <a:buChar char="•"/>
            </a:pPr>
            <a:r>
              <a:rPr lang="en-US" sz="2800" dirty="0"/>
              <a:t>Identify what ASU initiative will be supported by the project.</a:t>
            </a:r>
          </a:p>
          <a:p>
            <a:pPr marL="285750" indent="-285750">
              <a:buFont typeface="Arial" panose="020B0604020202020204" pitchFamily="34" charset="0"/>
              <a:buChar char="•"/>
            </a:pPr>
            <a:r>
              <a:rPr lang="en-US" sz="2800" dirty="0"/>
              <a:t>Provide a brief summary of the project.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30670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4" name="TextBox 3"/>
          <p:cNvSpPr txBox="1"/>
          <p:nvPr/>
        </p:nvSpPr>
        <p:spPr>
          <a:xfrm>
            <a:off x="7647399" y="6347100"/>
            <a:ext cx="4250076" cy="369332"/>
          </a:xfrm>
          <a:prstGeom prst="rect">
            <a:avLst/>
          </a:prstGeom>
          <a:noFill/>
        </p:spPr>
        <p:txBody>
          <a:bodyPr wrap="square" rtlCol="0">
            <a:spAutoFit/>
          </a:bodyPr>
          <a:lstStyle/>
          <a:p>
            <a:r>
              <a:rPr lang="en-US" dirty="0">
                <a:solidFill>
                  <a:schemeClr val="bg1"/>
                </a:solidFill>
                <a:latin typeface="Trajan Pro" pitchFamily="18" charset="0"/>
              </a:rPr>
              <a:t>Division of University Advancement</a:t>
            </a:r>
          </a:p>
        </p:txBody>
      </p:sp>
      <p:sp>
        <p:nvSpPr>
          <p:cNvPr id="3" name="TextBox 2"/>
          <p:cNvSpPr txBox="1"/>
          <p:nvPr/>
        </p:nvSpPr>
        <p:spPr>
          <a:xfrm>
            <a:off x="298579" y="363348"/>
            <a:ext cx="12055151" cy="5663089"/>
          </a:xfrm>
          <a:prstGeom prst="rect">
            <a:avLst/>
          </a:prstGeom>
          <a:noFill/>
        </p:spPr>
        <p:txBody>
          <a:bodyPr wrap="square" rtlCol="0">
            <a:spAutoFit/>
          </a:bodyPr>
          <a:lstStyle/>
          <a:p>
            <a:r>
              <a:rPr lang="en-US" sz="3200" b="1" dirty="0"/>
              <a:t>Next steps after mini-proposal submission:</a:t>
            </a:r>
          </a:p>
          <a:p>
            <a:pPr marL="457200" indent="-457200">
              <a:buFont typeface="Arial" panose="020B0604020202020204" pitchFamily="34" charset="0"/>
              <a:buChar char="•"/>
            </a:pPr>
            <a:r>
              <a:rPr lang="en-US" sz="2800" dirty="0"/>
              <a:t>Review and approval of proposals.</a:t>
            </a:r>
          </a:p>
          <a:p>
            <a:endParaRPr lang="en-US" sz="2400" dirty="0"/>
          </a:p>
          <a:p>
            <a:r>
              <a:rPr lang="en-US" sz="3200" b="1" dirty="0"/>
              <a:t>Once approved:</a:t>
            </a:r>
          </a:p>
          <a:p>
            <a:pPr marL="457200" indent="-457200">
              <a:buFont typeface="Arial" panose="020B0604020202020204" pitchFamily="34" charset="0"/>
              <a:buChar char="•"/>
            </a:pPr>
            <a:r>
              <a:rPr lang="en-US" sz="2800" dirty="0"/>
              <a:t>The activity directors/co-activity directors of the approved projects will be contacted to complete a full-proposal that includes objectives, an implementation plan and detailed budget.</a:t>
            </a:r>
          </a:p>
          <a:p>
            <a:pPr marL="457200" indent="-457200">
              <a:buFont typeface="Arial" panose="020B0604020202020204" pitchFamily="34" charset="0"/>
              <a:buChar char="•"/>
            </a:pPr>
            <a:r>
              <a:rPr lang="en-US" sz="2800" dirty="0"/>
              <a:t>The activity directors will participate and complete BOR required training for Summer Programs involving minors.</a:t>
            </a:r>
          </a:p>
          <a:p>
            <a:pPr marL="457200" indent="-457200">
              <a:buFont typeface="Arial" panose="020B0604020202020204" pitchFamily="34" charset="0"/>
              <a:buChar char="•"/>
            </a:pPr>
            <a:r>
              <a:rPr lang="en-US" sz="2800" dirty="0"/>
              <a:t>The activity directors/co-activity directors/administrative assistant will be required to attend a Title III Orientation meeting.</a:t>
            </a:r>
          </a:p>
          <a:p>
            <a:pPr marL="457200" indent="-457200">
              <a:buFont typeface="Arial" panose="020B0604020202020204" pitchFamily="34" charset="0"/>
              <a:buChar char="•"/>
            </a:pPr>
            <a:r>
              <a:rPr lang="en-US" sz="2800" dirty="0"/>
              <a:t>Implement plan immediately. </a:t>
            </a:r>
          </a:p>
          <a:p>
            <a:endParaRPr lang="en-US" dirty="0"/>
          </a:p>
        </p:txBody>
      </p:sp>
    </p:spTree>
    <p:extLst>
      <p:ext uri="{BB962C8B-B14F-4D97-AF65-F5344CB8AC3E}">
        <p14:creationId xmlns:p14="http://schemas.microsoft.com/office/powerpoint/2010/main" val="3888946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4" name="TextBox 3"/>
          <p:cNvSpPr txBox="1"/>
          <p:nvPr/>
        </p:nvSpPr>
        <p:spPr>
          <a:xfrm>
            <a:off x="7647399" y="6347100"/>
            <a:ext cx="4250076" cy="369332"/>
          </a:xfrm>
          <a:prstGeom prst="rect">
            <a:avLst/>
          </a:prstGeom>
          <a:noFill/>
        </p:spPr>
        <p:txBody>
          <a:bodyPr wrap="square" rtlCol="0">
            <a:spAutoFit/>
          </a:bodyPr>
          <a:lstStyle/>
          <a:p>
            <a:r>
              <a:rPr lang="en-US" dirty="0">
                <a:solidFill>
                  <a:schemeClr val="bg1"/>
                </a:solidFill>
                <a:latin typeface="Trajan Pro" pitchFamily="18" charset="0"/>
              </a:rPr>
              <a:t>Division of  University Advancement</a:t>
            </a:r>
          </a:p>
        </p:txBody>
      </p:sp>
      <p:sp>
        <p:nvSpPr>
          <p:cNvPr id="3" name="Rectangle 2"/>
          <p:cNvSpPr/>
          <p:nvPr/>
        </p:nvSpPr>
        <p:spPr>
          <a:xfrm>
            <a:off x="566057" y="468568"/>
            <a:ext cx="10842172" cy="5878532"/>
          </a:xfrm>
          <a:prstGeom prst="rect">
            <a:avLst/>
          </a:prstGeom>
        </p:spPr>
        <p:txBody>
          <a:bodyPr wrap="square">
            <a:spAutoFit/>
          </a:bodyPr>
          <a:lstStyle/>
          <a:p>
            <a:r>
              <a:rPr lang="en-US" sz="4400" dirty="0"/>
              <a:t>Monitor Your Project</a:t>
            </a:r>
          </a:p>
          <a:p>
            <a:pPr marL="571500" indent="-571500">
              <a:buFont typeface="Arial" panose="020B0604020202020204" pitchFamily="34" charset="0"/>
              <a:buChar char="•"/>
            </a:pPr>
            <a:r>
              <a:rPr lang="en-US" sz="2400" dirty="0"/>
              <a:t>Ensure the safety of the participants and provide quality service as required by the BOR/Institutional Policy.</a:t>
            </a:r>
          </a:p>
          <a:p>
            <a:pPr marL="571500" indent="-571500">
              <a:buFont typeface="Arial" panose="020B0604020202020204" pitchFamily="34" charset="0"/>
              <a:buChar char="•"/>
            </a:pPr>
            <a:r>
              <a:rPr lang="en-US" sz="2400" dirty="0"/>
              <a:t>Monitor and approve the work of your employees.  Ensure that you can verify work hours and submit time to HR for appropriate pay.  Ensure that the payment of hours worked is within the budget.</a:t>
            </a:r>
          </a:p>
          <a:p>
            <a:pPr marL="571500" indent="-571500">
              <a:buFont typeface="Arial" panose="020B0604020202020204" pitchFamily="34" charset="0"/>
              <a:buChar char="•"/>
            </a:pPr>
            <a:r>
              <a:rPr lang="en-US" sz="2400" dirty="0"/>
              <a:t>Keep track of the status of your orders and requests for supplies and materials. </a:t>
            </a:r>
          </a:p>
          <a:p>
            <a:pPr marL="571500" indent="-571500">
              <a:buFont typeface="Arial" panose="020B0604020202020204" pitchFamily="34" charset="0"/>
              <a:buChar char="•"/>
            </a:pPr>
            <a:r>
              <a:rPr lang="en-US" sz="2400" dirty="0"/>
              <a:t>Keep track of the status of your requests for consultants for payment.   </a:t>
            </a:r>
          </a:p>
          <a:p>
            <a:pPr marL="571500" indent="-571500">
              <a:buFont typeface="Arial" panose="020B0604020202020204" pitchFamily="34" charset="0"/>
              <a:buChar char="•"/>
            </a:pPr>
            <a:r>
              <a:rPr lang="en-US" sz="2400" dirty="0"/>
              <a:t>Make sure that any consultant that has direct contact with minors also adhere to BOR/Institutional policy for summer camps</a:t>
            </a:r>
          </a:p>
          <a:p>
            <a:pPr marL="571500" indent="-571500">
              <a:buFont typeface="Arial" panose="020B0604020202020204" pitchFamily="34" charset="0"/>
              <a:buChar char="•"/>
            </a:pPr>
            <a:r>
              <a:rPr lang="en-US" sz="2400" dirty="0"/>
              <a:t>Ensure that you have required coverage for minors from the beginning to the end of summer camp each day</a:t>
            </a:r>
          </a:p>
          <a:p>
            <a:pPr marL="571500" indent="-571500">
              <a:buFont typeface="Arial" panose="020B0604020202020204" pitchFamily="34" charset="0"/>
              <a:buChar char="•"/>
            </a:pPr>
            <a:r>
              <a:rPr lang="en-US" sz="2400" dirty="0"/>
              <a:t>Ensure that all employees of the camp is knowledgeable of the emergency plan and is capable of implementing the plan.</a:t>
            </a:r>
          </a:p>
          <a:p>
            <a:endParaRPr lang="en-US" sz="2000" dirty="0"/>
          </a:p>
        </p:txBody>
      </p:sp>
    </p:spTree>
    <p:extLst>
      <p:ext uri="{BB962C8B-B14F-4D97-AF65-F5344CB8AC3E}">
        <p14:creationId xmlns:p14="http://schemas.microsoft.com/office/powerpoint/2010/main" val="3202121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4" name="TextBox 3"/>
          <p:cNvSpPr txBox="1"/>
          <p:nvPr/>
        </p:nvSpPr>
        <p:spPr>
          <a:xfrm>
            <a:off x="7647399" y="6347100"/>
            <a:ext cx="4250076" cy="369332"/>
          </a:xfrm>
          <a:prstGeom prst="rect">
            <a:avLst/>
          </a:prstGeom>
          <a:noFill/>
        </p:spPr>
        <p:txBody>
          <a:bodyPr wrap="square" rtlCol="0">
            <a:spAutoFit/>
          </a:bodyPr>
          <a:lstStyle/>
          <a:p>
            <a:r>
              <a:rPr lang="en-US" dirty="0">
                <a:solidFill>
                  <a:schemeClr val="bg1"/>
                </a:solidFill>
                <a:latin typeface="Trajan Pro" pitchFamily="18" charset="0"/>
              </a:rPr>
              <a:t>Division of University Advancement</a:t>
            </a:r>
          </a:p>
        </p:txBody>
      </p:sp>
      <p:sp>
        <p:nvSpPr>
          <p:cNvPr id="3" name="Rectangle 2"/>
          <p:cNvSpPr/>
          <p:nvPr/>
        </p:nvSpPr>
        <p:spPr>
          <a:xfrm>
            <a:off x="914399" y="922048"/>
            <a:ext cx="10537371" cy="4955203"/>
          </a:xfrm>
          <a:prstGeom prst="rect">
            <a:avLst/>
          </a:prstGeom>
        </p:spPr>
        <p:txBody>
          <a:bodyPr wrap="square">
            <a:spAutoFit/>
          </a:bodyPr>
          <a:lstStyle/>
          <a:p>
            <a:r>
              <a:rPr lang="en-US" sz="4400" dirty="0"/>
              <a:t>Monitor Your Project </a:t>
            </a:r>
          </a:p>
          <a:p>
            <a:pPr marL="571500" indent="-571500">
              <a:buFont typeface="Arial" panose="020B0604020202020204" pitchFamily="34" charset="0"/>
              <a:buChar char="•"/>
            </a:pPr>
            <a:r>
              <a:rPr lang="en-US" sz="2400" dirty="0"/>
              <a:t>Periodically review your project to determine if you are on track with the approved objectives</a:t>
            </a:r>
          </a:p>
          <a:p>
            <a:pPr marL="571500" indent="-571500">
              <a:buFont typeface="Arial" panose="020B0604020202020204" pitchFamily="34" charset="0"/>
              <a:buChar char="•"/>
            </a:pPr>
            <a:r>
              <a:rPr lang="en-US" sz="2400" dirty="0"/>
              <a:t>Evaluate the effectiveness of the project with surveys.  Make sure you have contact Institutional Effectiveness to develop a survey tool prior to the camp dates.</a:t>
            </a:r>
          </a:p>
          <a:p>
            <a:pPr marL="571500" indent="-571500">
              <a:buFont typeface="Arial" panose="020B0604020202020204" pitchFamily="34" charset="0"/>
              <a:buChar char="•"/>
            </a:pPr>
            <a:r>
              <a:rPr lang="en-US" sz="2400" dirty="0"/>
              <a:t>Evaluate and determine if adjustments are needed such as the number or participants  or the number of employees required for the program.</a:t>
            </a:r>
          </a:p>
          <a:p>
            <a:pPr marL="571500" indent="-571500">
              <a:buFont typeface="Arial" panose="020B0604020202020204" pitchFamily="34" charset="0"/>
              <a:buChar char="•"/>
            </a:pPr>
            <a:r>
              <a:rPr lang="en-US" sz="2400" dirty="0"/>
              <a:t>Evaluate and determine if you need more resources to complete the project</a:t>
            </a:r>
          </a:p>
          <a:p>
            <a:pPr marL="571500" indent="-571500">
              <a:buFont typeface="Arial" panose="020B0604020202020204" pitchFamily="34" charset="0"/>
              <a:buChar char="•"/>
            </a:pPr>
            <a:endParaRPr lang="en-US" sz="2000" dirty="0"/>
          </a:p>
          <a:p>
            <a:pPr marL="571500" indent="-571500">
              <a:buFont typeface="Arial" panose="020B0604020202020204" pitchFamily="34" charset="0"/>
              <a:buChar char="•"/>
            </a:pPr>
            <a:endParaRPr lang="en-US" sz="2000" dirty="0"/>
          </a:p>
          <a:p>
            <a:r>
              <a:rPr lang="en-US" sz="2000" b="1" dirty="0"/>
              <a:t>CONTACT THE OFFICE OF TITLE III BEFORE ADJUSTING ANY PROGRAM ITEMS OR ADDING ANY ADDITIONAL EXPENSE FOR  APPROVAL.   </a:t>
            </a:r>
          </a:p>
        </p:txBody>
      </p:sp>
    </p:spTree>
    <p:extLst>
      <p:ext uri="{BB962C8B-B14F-4D97-AF65-F5344CB8AC3E}">
        <p14:creationId xmlns:p14="http://schemas.microsoft.com/office/powerpoint/2010/main" val="1539940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4" name="TextBox 3"/>
          <p:cNvSpPr txBox="1"/>
          <p:nvPr/>
        </p:nvSpPr>
        <p:spPr>
          <a:xfrm>
            <a:off x="7647399" y="6347100"/>
            <a:ext cx="4250076" cy="369332"/>
          </a:xfrm>
          <a:prstGeom prst="rect">
            <a:avLst/>
          </a:prstGeom>
          <a:noFill/>
        </p:spPr>
        <p:txBody>
          <a:bodyPr wrap="square" rtlCol="0">
            <a:spAutoFit/>
          </a:bodyPr>
          <a:lstStyle/>
          <a:p>
            <a:r>
              <a:rPr lang="en-US" dirty="0">
                <a:solidFill>
                  <a:schemeClr val="bg1"/>
                </a:solidFill>
                <a:latin typeface="Trajan Pro" pitchFamily="18" charset="0"/>
              </a:rPr>
              <a:t>Division of University Advancement</a:t>
            </a:r>
          </a:p>
        </p:txBody>
      </p:sp>
      <p:sp>
        <p:nvSpPr>
          <p:cNvPr id="3" name="Rectangle 2"/>
          <p:cNvSpPr/>
          <p:nvPr/>
        </p:nvSpPr>
        <p:spPr>
          <a:xfrm>
            <a:off x="914399" y="922048"/>
            <a:ext cx="10537371" cy="4585871"/>
          </a:xfrm>
          <a:prstGeom prst="rect">
            <a:avLst/>
          </a:prstGeom>
        </p:spPr>
        <p:txBody>
          <a:bodyPr wrap="square">
            <a:spAutoFit/>
          </a:bodyPr>
          <a:lstStyle/>
          <a:p>
            <a:r>
              <a:rPr lang="en-US" sz="4400" dirty="0"/>
              <a:t>Assess Your Project </a:t>
            </a:r>
          </a:p>
          <a:p>
            <a:r>
              <a:rPr lang="en-US" sz="2400" dirty="0"/>
              <a:t>All Title III Sponsored Summer Camp Projects are required to submit a final report within 30 days after last date of the program.  A reporting format will be provided.</a:t>
            </a:r>
          </a:p>
          <a:p>
            <a:endParaRPr lang="en-US" sz="2400" dirty="0"/>
          </a:p>
          <a:p>
            <a:pPr marL="342900" indent="-342900">
              <a:buFont typeface="Arial" panose="020B0604020202020204" pitchFamily="34" charset="0"/>
              <a:buChar char="•"/>
            </a:pPr>
            <a:r>
              <a:rPr lang="en-US" sz="2400" dirty="0"/>
              <a:t>Provide a detailed report demonstrating the outcomes of your project objectives</a:t>
            </a:r>
          </a:p>
          <a:p>
            <a:pPr marL="342900" indent="-342900">
              <a:buFont typeface="Arial" panose="020B0604020202020204" pitchFamily="34" charset="0"/>
              <a:buChar char="•"/>
            </a:pPr>
            <a:r>
              <a:rPr lang="en-US" sz="2400" dirty="0"/>
              <a:t>Include milestones, success stories, challenges, future opportunities, etc. in your report.</a:t>
            </a:r>
          </a:p>
          <a:p>
            <a:pPr marL="342900" indent="-342900">
              <a:buFont typeface="Arial" panose="020B0604020202020204" pitchFamily="34" charset="0"/>
              <a:buChar char="•"/>
            </a:pPr>
            <a:r>
              <a:rPr lang="en-US" sz="2400" dirty="0"/>
              <a:t>Include data to support your outcomes</a:t>
            </a:r>
          </a:p>
          <a:p>
            <a:endParaRPr lang="en-US" sz="2000" dirty="0"/>
          </a:p>
          <a:p>
            <a:pPr marL="571500" indent="-571500">
              <a:buFont typeface="Arial" panose="020B0604020202020204" pitchFamily="34" charset="0"/>
              <a:buChar char="•"/>
            </a:pPr>
            <a:endParaRPr lang="en-US" sz="2000" dirty="0"/>
          </a:p>
          <a:p>
            <a:endParaRPr lang="en-US" sz="2000" dirty="0"/>
          </a:p>
          <a:p>
            <a:endParaRPr lang="en-US" sz="2000" b="1" dirty="0"/>
          </a:p>
        </p:txBody>
      </p:sp>
    </p:spTree>
    <p:extLst>
      <p:ext uri="{BB962C8B-B14F-4D97-AF65-F5344CB8AC3E}">
        <p14:creationId xmlns:p14="http://schemas.microsoft.com/office/powerpoint/2010/main" val="138834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86488"/>
            <a:ext cx="12192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AutoShape 4" descr="Image result for budgets"/>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p>
        </p:txBody>
      </p:sp>
      <p:pic>
        <p:nvPicPr>
          <p:cNvPr id="4101"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493558" y="492709"/>
            <a:ext cx="6699452" cy="428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914400" y="4990011"/>
            <a:ext cx="10363200" cy="845011"/>
          </a:xfrm>
        </p:spPr>
        <p:txBody>
          <a:bodyPr/>
          <a:lstStyle/>
          <a:p>
            <a:r>
              <a:rPr lang="en-US" dirty="0"/>
              <a:t>Office of Sponsored Research (ORSP)</a:t>
            </a:r>
          </a:p>
        </p:txBody>
      </p:sp>
    </p:spTree>
    <p:extLst>
      <p:ext uri="{BB962C8B-B14F-4D97-AF65-F5344CB8AC3E}">
        <p14:creationId xmlns:p14="http://schemas.microsoft.com/office/powerpoint/2010/main" val="3237108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86488"/>
            <a:ext cx="12192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2"/>
          <p:cNvSpPr>
            <a:spLocks noGrp="1"/>
          </p:cNvSpPr>
          <p:nvPr>
            <p:ph type="title"/>
          </p:nvPr>
        </p:nvSpPr>
        <p:spPr/>
        <p:txBody>
          <a:bodyPr>
            <a:normAutofit fontScale="90000"/>
          </a:bodyPr>
          <a:lstStyle/>
          <a:p>
            <a:r>
              <a:rPr lang="en-US" dirty="0"/>
              <a:t>Summer Programs Sponsored by Federal Funding</a:t>
            </a:r>
            <a:endParaRPr lang="en-US" altLang="en-US" dirty="0"/>
          </a:p>
        </p:txBody>
      </p:sp>
      <p:sp>
        <p:nvSpPr>
          <p:cNvPr id="7172" name="Content Placeholder 3"/>
          <p:cNvSpPr>
            <a:spLocks noGrp="1"/>
          </p:cNvSpPr>
          <p:nvPr>
            <p:ph idx="1"/>
          </p:nvPr>
        </p:nvSpPr>
        <p:spPr>
          <a:xfrm>
            <a:off x="609600" y="1600203"/>
            <a:ext cx="10972800" cy="4525963"/>
          </a:xfrm>
        </p:spPr>
        <p:txBody>
          <a:bodyPr>
            <a:normAutofit fontScale="77500" lnSpcReduction="20000"/>
          </a:bodyPr>
          <a:lstStyle/>
          <a:p>
            <a:r>
              <a:rPr lang="en-US" dirty="0"/>
              <a:t>The Office of Research and Sponsored Programs (ORSP) must be informed if you have received sponsored funding to support your summer program (except for Title III funded Projects)</a:t>
            </a:r>
          </a:p>
          <a:p>
            <a:pPr marL="0" indent="0">
              <a:buNone/>
            </a:pPr>
            <a:endParaRPr lang="en-US" dirty="0"/>
          </a:p>
          <a:p>
            <a:r>
              <a:rPr lang="en-US" dirty="0"/>
              <a:t>ORSP routes the new grant information to Budgets for Account set-up</a:t>
            </a:r>
          </a:p>
          <a:p>
            <a:pPr marL="0" indent="0">
              <a:buNone/>
            </a:pPr>
            <a:endParaRPr lang="en-US" dirty="0"/>
          </a:p>
          <a:p>
            <a:r>
              <a:rPr lang="en-US" dirty="0"/>
              <a:t>Pre-plan for the summer program, several months in advance (in the Spring Semester or earlier) so that hiring paperwork and ordering of necessary supplies are completed when your program begins</a:t>
            </a:r>
          </a:p>
          <a:p>
            <a:pPr marL="0" indent="0">
              <a:buNone/>
            </a:pPr>
            <a:endParaRPr lang="en-US" dirty="0"/>
          </a:p>
          <a:p>
            <a:r>
              <a:rPr lang="en-US" dirty="0"/>
              <a:t>Plan accordingly for outgoing subrecipient agreements and contracted services agreements</a:t>
            </a:r>
          </a:p>
        </p:txBody>
      </p:sp>
      <p:sp>
        <p:nvSpPr>
          <p:cNvPr id="5" name="TextBox 4"/>
          <p:cNvSpPr txBox="1"/>
          <p:nvPr/>
        </p:nvSpPr>
        <p:spPr>
          <a:xfrm>
            <a:off x="7647399" y="6347100"/>
            <a:ext cx="4250076" cy="369332"/>
          </a:xfrm>
          <a:prstGeom prst="rect">
            <a:avLst/>
          </a:prstGeom>
          <a:noFill/>
        </p:spPr>
        <p:txBody>
          <a:bodyPr wrap="square" rtlCol="0">
            <a:spAutoFit/>
          </a:bodyPr>
          <a:lstStyle/>
          <a:p>
            <a:r>
              <a:rPr lang="en-US" dirty="0">
                <a:solidFill>
                  <a:schemeClr val="bg1"/>
                </a:solidFill>
                <a:latin typeface="Trajan Pro" pitchFamily="18" charset="0"/>
              </a:rPr>
              <a:t>ORSP</a:t>
            </a:r>
          </a:p>
        </p:txBody>
      </p:sp>
    </p:spTree>
    <p:extLst>
      <p:ext uri="{BB962C8B-B14F-4D97-AF65-F5344CB8AC3E}">
        <p14:creationId xmlns:p14="http://schemas.microsoft.com/office/powerpoint/2010/main" val="3629643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86488"/>
            <a:ext cx="12192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2"/>
          <p:cNvSpPr>
            <a:spLocks noGrp="1"/>
          </p:cNvSpPr>
          <p:nvPr>
            <p:ph type="title"/>
          </p:nvPr>
        </p:nvSpPr>
        <p:spPr/>
        <p:txBody>
          <a:bodyPr>
            <a:normAutofit fontScale="90000"/>
          </a:bodyPr>
          <a:lstStyle/>
          <a:p>
            <a:r>
              <a:rPr lang="en-US" dirty="0"/>
              <a:t>Summer Programs Sponsored by Federal Funding</a:t>
            </a:r>
            <a:endParaRPr lang="en-US" altLang="en-US" dirty="0"/>
          </a:p>
        </p:txBody>
      </p:sp>
      <p:sp>
        <p:nvSpPr>
          <p:cNvPr id="7172" name="Content Placeholder 3"/>
          <p:cNvSpPr>
            <a:spLocks noGrp="1"/>
          </p:cNvSpPr>
          <p:nvPr>
            <p:ph idx="1"/>
          </p:nvPr>
        </p:nvSpPr>
        <p:spPr/>
        <p:txBody>
          <a:bodyPr>
            <a:normAutofit fontScale="77500" lnSpcReduction="20000"/>
          </a:bodyPr>
          <a:lstStyle/>
          <a:p>
            <a:r>
              <a:rPr lang="en-US" dirty="0"/>
              <a:t>Make a habit of following up on paperwork, to be informed of status and to make adjustments as needed for the timely and successful implementation of your program</a:t>
            </a:r>
          </a:p>
          <a:p>
            <a:pPr marL="0" indent="0">
              <a:buNone/>
            </a:pPr>
            <a:endParaRPr lang="en-US" dirty="0"/>
          </a:p>
          <a:p>
            <a:r>
              <a:rPr lang="en-US" dirty="0"/>
              <a:t>If in-kind support was approved for your program, meet with the appropriate institutional personnel to discuss</a:t>
            </a:r>
          </a:p>
          <a:p>
            <a:pPr marL="0" indent="0">
              <a:buNone/>
            </a:pPr>
            <a:endParaRPr lang="en-US" dirty="0"/>
          </a:p>
          <a:p>
            <a:r>
              <a:rPr lang="en-US" dirty="0"/>
              <a:t>Make sure the project has IRB approval if the summer program activities will be part of a research study and/or be disseminated at conferences or through publications</a:t>
            </a:r>
          </a:p>
          <a:p>
            <a:endParaRPr lang="en-US" dirty="0"/>
          </a:p>
          <a:p>
            <a:r>
              <a:rPr lang="en-US" dirty="0"/>
              <a:t>Keep clear records of summer project activities for required reports to the sponsoring organization</a:t>
            </a:r>
          </a:p>
          <a:p>
            <a:pPr eaLnBrk="1" hangingPunct="1"/>
            <a:endParaRPr lang="en-US" altLang="en-US" dirty="0"/>
          </a:p>
        </p:txBody>
      </p:sp>
      <p:sp>
        <p:nvSpPr>
          <p:cNvPr id="5" name="TextBox 4"/>
          <p:cNvSpPr txBox="1"/>
          <p:nvPr/>
        </p:nvSpPr>
        <p:spPr>
          <a:xfrm>
            <a:off x="7647399" y="6347100"/>
            <a:ext cx="4250076" cy="369332"/>
          </a:xfrm>
          <a:prstGeom prst="rect">
            <a:avLst/>
          </a:prstGeom>
          <a:noFill/>
        </p:spPr>
        <p:txBody>
          <a:bodyPr wrap="square" rtlCol="0">
            <a:spAutoFit/>
          </a:bodyPr>
          <a:lstStyle/>
          <a:p>
            <a:r>
              <a:rPr lang="en-US" dirty="0">
                <a:solidFill>
                  <a:schemeClr val="bg1"/>
                </a:solidFill>
                <a:latin typeface="Trajan Pro" pitchFamily="18" charset="0"/>
              </a:rPr>
              <a:t>ORSP</a:t>
            </a:r>
          </a:p>
        </p:txBody>
      </p:sp>
    </p:spTree>
    <p:extLst>
      <p:ext uri="{BB962C8B-B14F-4D97-AF65-F5344CB8AC3E}">
        <p14:creationId xmlns:p14="http://schemas.microsoft.com/office/powerpoint/2010/main" val="370065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86488"/>
            <a:ext cx="12192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Placeholder 5"/>
          <p:cNvSpPr>
            <a:spLocks noGrp="1"/>
          </p:cNvSpPr>
          <p:nvPr>
            <p:ph type="body" idx="1"/>
          </p:nvPr>
        </p:nvSpPr>
        <p:spPr>
          <a:xfrm>
            <a:off x="5792788" y="3092450"/>
            <a:ext cx="5110162" cy="1550988"/>
          </a:xfrm>
        </p:spPr>
        <p:txBody>
          <a:bodyPr/>
          <a:lstStyle/>
          <a:p>
            <a:pPr algn="ctr" eaLnBrk="1" hangingPunct="1"/>
            <a:r>
              <a:rPr lang="en-US" altLang="en-US" sz="2800" b="1" dirty="0">
                <a:solidFill>
                  <a:schemeClr val="tx1"/>
                </a:solidFill>
                <a:latin typeface="MS PGothic" panose="020B0600070205080204" pitchFamily="34" charset="-128"/>
                <a:ea typeface="MS PGothic" panose="020B0600070205080204" pitchFamily="34" charset="-128"/>
              </a:rPr>
              <a:t>Summer Programs</a:t>
            </a:r>
          </a:p>
          <a:p>
            <a:pPr algn="ctr" eaLnBrk="1" hangingPunct="1"/>
            <a:endParaRPr lang="en-US" altLang="en-US" sz="2800" dirty="0">
              <a:solidFill>
                <a:schemeClr val="tx1"/>
              </a:solidFill>
              <a:latin typeface="MS PGothic" panose="020B0600070205080204" pitchFamily="34" charset="-128"/>
              <a:ea typeface="MS PGothic" panose="020B0600070205080204" pitchFamily="34" charset="-128"/>
            </a:endParaRPr>
          </a:p>
        </p:txBody>
      </p:sp>
      <p:sp>
        <p:nvSpPr>
          <p:cNvPr id="4100" name="AutoShape 4" descr="Image result for budgets"/>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p>
        </p:txBody>
      </p:sp>
      <p:pic>
        <p:nvPicPr>
          <p:cNvPr id="410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8575" y="1011238"/>
            <a:ext cx="4787900" cy="265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9586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86488"/>
            <a:ext cx="12192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idx="1"/>
          </p:nvPr>
        </p:nvSpPr>
        <p:spPr>
          <a:xfrm>
            <a:off x="1358538" y="1306286"/>
            <a:ext cx="9826988" cy="4663440"/>
          </a:xfrm>
        </p:spPr>
        <p:txBody>
          <a:bodyPr rtlCol="0">
            <a:normAutofit fontScale="25000" lnSpcReduction="20000"/>
          </a:bodyPr>
          <a:lstStyle/>
          <a:p>
            <a:pPr eaLnBrk="1" fontAlgn="auto" hangingPunct="1">
              <a:spcAft>
                <a:spcPts val="0"/>
              </a:spcAft>
              <a:defRPr/>
            </a:pPr>
            <a:endParaRPr lang="en-US" sz="8000" dirty="0">
              <a:solidFill>
                <a:schemeClr val="tx1"/>
              </a:solidFill>
            </a:endParaRPr>
          </a:p>
          <a:p>
            <a:pPr eaLnBrk="1" fontAlgn="auto" hangingPunct="1">
              <a:spcAft>
                <a:spcPts val="0"/>
              </a:spcAft>
              <a:defRPr/>
            </a:pPr>
            <a:endParaRPr lang="en-US" sz="11200" b="1" dirty="0">
              <a:solidFill>
                <a:schemeClr val="tx1"/>
              </a:solidFill>
            </a:endParaRPr>
          </a:p>
          <a:p>
            <a:pPr eaLnBrk="1" fontAlgn="auto" hangingPunct="1">
              <a:spcAft>
                <a:spcPts val="0"/>
              </a:spcAft>
              <a:defRPr/>
            </a:pPr>
            <a:endParaRPr lang="en-US" sz="11200" b="1" dirty="0">
              <a:solidFill>
                <a:schemeClr val="tx1"/>
              </a:solidFill>
            </a:endParaRPr>
          </a:p>
          <a:p>
            <a:pPr eaLnBrk="1" fontAlgn="auto" hangingPunct="1">
              <a:spcAft>
                <a:spcPts val="0"/>
              </a:spcAft>
              <a:defRPr/>
            </a:pPr>
            <a:endParaRPr lang="en-US" sz="11200" b="1" dirty="0">
              <a:solidFill>
                <a:schemeClr val="tx1"/>
              </a:solidFill>
            </a:endParaRPr>
          </a:p>
          <a:p>
            <a:pPr eaLnBrk="1" fontAlgn="auto" hangingPunct="1">
              <a:spcAft>
                <a:spcPts val="0"/>
              </a:spcAft>
              <a:defRPr/>
            </a:pPr>
            <a:endParaRPr lang="en-US" sz="8000" b="1" dirty="0">
              <a:solidFill>
                <a:schemeClr val="tx1"/>
              </a:solidFill>
            </a:endParaRPr>
          </a:p>
          <a:p>
            <a:pPr eaLnBrk="1" fontAlgn="auto" hangingPunct="1">
              <a:spcAft>
                <a:spcPts val="0"/>
              </a:spcAft>
              <a:defRPr/>
            </a:pPr>
            <a:endParaRPr lang="en-US" sz="8000" b="1" dirty="0">
              <a:solidFill>
                <a:schemeClr val="tx1"/>
              </a:solidFill>
            </a:endParaRPr>
          </a:p>
          <a:p>
            <a:pPr eaLnBrk="1" fontAlgn="auto" hangingPunct="1">
              <a:spcAft>
                <a:spcPts val="0"/>
              </a:spcAft>
              <a:defRPr/>
            </a:pPr>
            <a:r>
              <a:rPr lang="en-US" sz="12800" b="1" dirty="0">
                <a:solidFill>
                  <a:schemeClr val="tx1"/>
                </a:solidFill>
              </a:rPr>
              <a:t>Approved Sponsored Awards</a:t>
            </a:r>
          </a:p>
          <a:p>
            <a:pPr eaLnBrk="1" fontAlgn="auto" hangingPunct="1">
              <a:spcAft>
                <a:spcPts val="0"/>
              </a:spcAft>
              <a:defRPr/>
            </a:pPr>
            <a:endParaRPr lang="en-US" sz="8000" dirty="0">
              <a:solidFill>
                <a:schemeClr val="tx1"/>
              </a:solidFill>
            </a:endParaRPr>
          </a:p>
          <a:p>
            <a:pPr eaLnBrk="1" fontAlgn="auto" hangingPunct="1">
              <a:spcAft>
                <a:spcPts val="0"/>
              </a:spcAft>
              <a:defRPr/>
            </a:pPr>
            <a:r>
              <a:rPr lang="en-US" sz="8000" dirty="0">
                <a:solidFill>
                  <a:schemeClr val="tx1"/>
                </a:solidFill>
              </a:rPr>
              <a:t>Upon receipt of new awards, notification/information of sponsored (grants) funding should be routed to ORSP (exception Title III awards) for processing.</a:t>
            </a:r>
          </a:p>
          <a:p>
            <a:pPr eaLnBrk="1" fontAlgn="auto" hangingPunct="1">
              <a:spcAft>
                <a:spcPts val="0"/>
              </a:spcAft>
              <a:defRPr/>
            </a:pPr>
            <a:r>
              <a:rPr lang="en-US" sz="8000" dirty="0">
                <a:solidFill>
                  <a:schemeClr val="tx1"/>
                </a:solidFill>
              </a:rPr>
              <a:t> </a:t>
            </a:r>
          </a:p>
          <a:p>
            <a:pPr eaLnBrk="1" fontAlgn="auto" hangingPunct="1">
              <a:spcAft>
                <a:spcPts val="0"/>
              </a:spcAft>
              <a:defRPr/>
            </a:pPr>
            <a:r>
              <a:rPr lang="en-US" sz="8000" dirty="0">
                <a:solidFill>
                  <a:schemeClr val="tx1"/>
                </a:solidFill>
              </a:rPr>
              <a:t>Once the Office of Budgets and Contracts (OBC) receives award notification, an account number is requested/set up for programming.  </a:t>
            </a:r>
          </a:p>
          <a:p>
            <a:pPr eaLnBrk="1" fontAlgn="auto" hangingPunct="1">
              <a:spcAft>
                <a:spcPts val="0"/>
              </a:spcAft>
              <a:defRPr/>
            </a:pPr>
            <a:endParaRPr lang="en-US" sz="6400" dirty="0">
              <a:solidFill>
                <a:schemeClr val="tx1"/>
              </a:solidFill>
            </a:endParaRPr>
          </a:p>
          <a:p>
            <a:pPr eaLnBrk="1" fontAlgn="auto" hangingPunct="1">
              <a:spcAft>
                <a:spcPts val="0"/>
              </a:spcAft>
              <a:defRPr/>
            </a:pPr>
            <a:r>
              <a:rPr lang="en-US" sz="8000" b="1" dirty="0">
                <a:solidFill>
                  <a:schemeClr val="tx1"/>
                </a:solidFill>
              </a:rPr>
              <a:t>Spending:</a:t>
            </a:r>
          </a:p>
          <a:p>
            <a:pPr marL="857250" indent="-857250" eaLnBrk="1" fontAlgn="auto" hangingPunct="1">
              <a:spcAft>
                <a:spcPts val="0"/>
              </a:spcAft>
              <a:buFont typeface="Arial" panose="020B0604020202020204" pitchFamily="34" charset="0"/>
              <a:buChar char="•"/>
              <a:defRPr/>
            </a:pPr>
            <a:r>
              <a:rPr lang="en-US" sz="6400" dirty="0">
                <a:solidFill>
                  <a:schemeClr val="tx1"/>
                </a:solidFill>
              </a:rPr>
              <a:t>Request for purchases should be sent to OBC for approval.</a:t>
            </a:r>
          </a:p>
          <a:p>
            <a:pPr marL="857250" indent="-857250" eaLnBrk="1" fontAlgn="auto" hangingPunct="1">
              <a:spcAft>
                <a:spcPts val="0"/>
              </a:spcAft>
              <a:buFont typeface="Arial" panose="020B0604020202020204" pitchFamily="34" charset="0"/>
              <a:buChar char="•"/>
              <a:defRPr/>
            </a:pPr>
            <a:r>
              <a:rPr lang="en-US" sz="6400" dirty="0">
                <a:solidFill>
                  <a:schemeClr val="tx1"/>
                </a:solidFill>
              </a:rPr>
              <a:t>Travel requests should be submitted/processed utilizing OneUSG travel module (online portal).</a:t>
            </a:r>
          </a:p>
          <a:p>
            <a:pPr marL="857250" indent="-857250" eaLnBrk="1" fontAlgn="auto" hangingPunct="1">
              <a:spcAft>
                <a:spcPts val="0"/>
              </a:spcAft>
              <a:buFont typeface="Arial" panose="020B0604020202020204" pitchFamily="34" charset="0"/>
              <a:buChar char="•"/>
              <a:defRPr/>
            </a:pPr>
            <a:r>
              <a:rPr lang="en-US" sz="6400" dirty="0">
                <a:solidFill>
                  <a:schemeClr val="tx1"/>
                </a:solidFill>
              </a:rPr>
              <a:t>Additional/supplemental pay compensation should be processed utilizing the proper compensation forms with authorized signatures</a:t>
            </a:r>
          </a:p>
          <a:p>
            <a:pPr eaLnBrk="1" fontAlgn="auto" hangingPunct="1">
              <a:spcAft>
                <a:spcPts val="0"/>
              </a:spcAft>
              <a:defRPr/>
            </a:pPr>
            <a:r>
              <a:rPr lang="en-US" sz="8000" dirty="0">
                <a:solidFill>
                  <a:schemeClr val="tx1"/>
                </a:solidFill>
              </a:rPr>
              <a:t> </a:t>
            </a:r>
          </a:p>
          <a:p>
            <a:pPr eaLnBrk="1" fontAlgn="auto" hangingPunct="1">
              <a:spcAft>
                <a:spcPts val="0"/>
              </a:spcAft>
              <a:defRPr/>
            </a:pPr>
            <a:r>
              <a:rPr lang="en-US" sz="8000" b="1" dirty="0">
                <a:solidFill>
                  <a:schemeClr val="tx1"/>
                </a:solidFill>
              </a:rPr>
              <a:t>Manage your budget:</a:t>
            </a:r>
          </a:p>
          <a:p>
            <a:pPr marL="857250" indent="-857250" eaLnBrk="1" fontAlgn="auto" hangingPunct="1">
              <a:spcAft>
                <a:spcPts val="0"/>
              </a:spcAft>
              <a:buFont typeface="Arial" panose="020B0604020202020204" pitchFamily="34" charset="0"/>
              <a:buChar char="•"/>
              <a:defRPr/>
            </a:pPr>
            <a:r>
              <a:rPr lang="en-US" sz="6400" dirty="0">
                <a:solidFill>
                  <a:schemeClr val="tx1"/>
                </a:solidFill>
              </a:rPr>
              <a:t>Ensure the availability of funds prior to processing/submitting requests for expenditures.</a:t>
            </a:r>
          </a:p>
          <a:p>
            <a:pPr marL="857250" indent="-857250" eaLnBrk="1" fontAlgn="auto" hangingPunct="1">
              <a:spcAft>
                <a:spcPts val="0"/>
              </a:spcAft>
              <a:buFont typeface="Arial" panose="020B0604020202020204" pitchFamily="34" charset="0"/>
              <a:buChar char="•"/>
              <a:defRPr/>
            </a:pPr>
            <a:r>
              <a:rPr lang="en-US" sz="6400" dirty="0">
                <a:solidFill>
                  <a:schemeClr val="tx1"/>
                </a:solidFill>
              </a:rPr>
              <a:t>Business Process and helpful information to assist in managing your budgets are available utilizing the following link:  </a:t>
            </a:r>
            <a:r>
              <a:rPr lang="en-US" sz="6400" dirty="0">
                <a:solidFill>
                  <a:schemeClr val="tx1"/>
                </a:solidFill>
                <a:hlinkClick r:id="rId3"/>
              </a:rPr>
              <a:t>http://www.asurams.edu/fiscal-affairs/budgets-contracts/index.php</a:t>
            </a:r>
            <a:endParaRPr lang="en-US" sz="6400" dirty="0">
              <a:solidFill>
                <a:schemeClr val="tx1"/>
              </a:solidFill>
            </a:endParaRPr>
          </a:p>
          <a:p>
            <a:pPr marL="857250" indent="-857250" eaLnBrk="1" fontAlgn="auto" hangingPunct="1">
              <a:spcAft>
                <a:spcPts val="0"/>
              </a:spcAft>
              <a:buFont typeface="Arial" panose="020B0604020202020204" pitchFamily="34" charset="0"/>
              <a:buChar char="•"/>
              <a:defRPr/>
            </a:pPr>
            <a:endParaRPr lang="en-US" sz="6400" dirty="0">
              <a:solidFill>
                <a:schemeClr val="tx1"/>
              </a:solidFill>
            </a:endParaRPr>
          </a:p>
          <a:p>
            <a:pPr algn="ctr" eaLnBrk="1" fontAlgn="auto" hangingPunct="1">
              <a:spcAft>
                <a:spcPts val="0"/>
              </a:spcAft>
              <a:defRPr/>
            </a:pPr>
            <a:endParaRPr lang="en-US" sz="2800" dirty="0">
              <a:solidFill>
                <a:schemeClr val="tx1"/>
              </a:solidFill>
              <a:latin typeface="MS PGothic" panose="020B0600070205080204" pitchFamily="34" charset="-128"/>
              <a:ea typeface="MS PGothic" panose="020B0600070205080204" pitchFamily="34" charset="-128"/>
            </a:endParaRPr>
          </a:p>
        </p:txBody>
      </p:sp>
      <p:sp>
        <p:nvSpPr>
          <p:cNvPr id="5124" name="AutoShape 4" descr="Image result for budgets"/>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a:p>
        </p:txBody>
      </p:sp>
      <p:pic>
        <p:nvPicPr>
          <p:cNvPr id="5125"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72675" y="298450"/>
            <a:ext cx="1423988"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7189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3" name="Rectangle 2"/>
          <p:cNvSpPr>
            <a:spLocks noGrp="1" noChangeArrowheads="1"/>
          </p:cNvSpPr>
          <p:nvPr>
            <p:ph type="title"/>
          </p:nvPr>
        </p:nvSpPr>
        <p:spPr/>
        <p:txBody>
          <a:bodyPr/>
          <a:lstStyle/>
          <a:p>
            <a:pPr eaLnBrk="1" fontAlgn="auto" hangingPunct="1">
              <a:spcAft>
                <a:spcPts val="0"/>
              </a:spcAft>
              <a:defRPr/>
            </a:pPr>
            <a:r>
              <a:rPr lang="en-US" dirty="0"/>
              <a:t>Objectives</a:t>
            </a:r>
          </a:p>
        </p:txBody>
      </p:sp>
      <p:sp>
        <p:nvSpPr>
          <p:cNvPr id="4" name="Content Placeholder 3"/>
          <p:cNvSpPr>
            <a:spLocks noGrp="1"/>
          </p:cNvSpPr>
          <p:nvPr>
            <p:ph idx="1"/>
          </p:nvPr>
        </p:nvSpPr>
        <p:spPr/>
        <p:txBody>
          <a:bodyPr>
            <a:normAutofit fontScale="92500" lnSpcReduction="10000"/>
          </a:bodyPr>
          <a:lstStyle/>
          <a:p>
            <a:pPr lvl="0"/>
            <a:r>
              <a:rPr lang="en-US" dirty="0"/>
              <a:t>Explain the Enrichment Program registration and approval process</a:t>
            </a:r>
          </a:p>
          <a:p>
            <a:pPr lvl="0"/>
            <a:r>
              <a:rPr lang="en-US" dirty="0"/>
              <a:t>Outline the Enrichment Program regulatory framework (Non-student Minor Policy, Fair Labor Standards Act, etc.)</a:t>
            </a:r>
          </a:p>
          <a:p>
            <a:pPr lvl="0"/>
            <a:r>
              <a:rPr lang="en-US" dirty="0"/>
              <a:t>Define Program Director roles and responsibilities for Enrichment Programs</a:t>
            </a:r>
          </a:p>
          <a:p>
            <a:pPr lvl="0"/>
            <a:r>
              <a:rPr lang="en-US" dirty="0"/>
              <a:t>Discuss funding protocols for Enrichment Programs (Title III, Board of Regents, etc.)</a:t>
            </a:r>
          </a:p>
          <a:p>
            <a:pPr lvl="0"/>
            <a:r>
              <a:rPr lang="en-US" dirty="0"/>
              <a:t>Review hiring and approving time for Enrichment Program employees</a:t>
            </a:r>
          </a:p>
          <a:p>
            <a:endParaRPr lang="en-US" dirty="0"/>
          </a:p>
        </p:txBody>
      </p:sp>
    </p:spTree>
    <p:extLst>
      <p:ext uri="{BB962C8B-B14F-4D97-AF65-F5344CB8AC3E}">
        <p14:creationId xmlns:p14="http://schemas.microsoft.com/office/powerpoint/2010/main" val="146172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86488"/>
            <a:ext cx="12192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2"/>
          <p:cNvSpPr>
            <a:spLocks noGrp="1"/>
          </p:cNvSpPr>
          <p:nvPr>
            <p:ph type="title"/>
          </p:nvPr>
        </p:nvSpPr>
        <p:spPr/>
        <p:txBody>
          <a:bodyPr/>
          <a:lstStyle/>
          <a:p>
            <a:pPr eaLnBrk="1" hangingPunct="1"/>
            <a:r>
              <a:rPr lang="en-US" altLang="en-US" dirty="0"/>
              <a:t>Contacts</a:t>
            </a:r>
          </a:p>
        </p:txBody>
      </p:sp>
      <p:sp>
        <p:nvSpPr>
          <p:cNvPr id="4" name="Content Placeholder 3"/>
          <p:cNvSpPr>
            <a:spLocks noGrp="1"/>
          </p:cNvSpPr>
          <p:nvPr>
            <p:ph idx="1"/>
          </p:nvPr>
        </p:nvSpPr>
        <p:spPr>
          <a:xfrm>
            <a:off x="609600" y="1241425"/>
            <a:ext cx="10972800" cy="4884738"/>
          </a:xfrm>
        </p:spPr>
        <p:txBody>
          <a:bodyPr rtlCol="0">
            <a:normAutofit fontScale="92500" lnSpcReduction="20000"/>
          </a:bodyPr>
          <a:lstStyle/>
          <a:p>
            <a:pPr marL="0" indent="0" eaLnBrk="1" fontAlgn="auto" hangingPunct="1">
              <a:lnSpc>
                <a:spcPct val="170000"/>
              </a:lnSpc>
              <a:spcAft>
                <a:spcPts val="0"/>
              </a:spcAft>
              <a:buFont typeface="Arial" panose="020B0604020202020204" pitchFamily="34" charset="0"/>
              <a:buNone/>
              <a:defRPr/>
            </a:pPr>
            <a:r>
              <a:rPr lang="en-US" dirty="0"/>
              <a:t>Sharon Smith</a:t>
            </a:r>
          </a:p>
          <a:p>
            <a:pPr marL="0" indent="0" eaLnBrk="1" fontAlgn="auto" hangingPunct="1">
              <a:lnSpc>
                <a:spcPct val="170000"/>
              </a:lnSpc>
              <a:spcAft>
                <a:spcPts val="0"/>
              </a:spcAft>
              <a:buFont typeface="Arial" panose="020B0604020202020204" pitchFamily="34" charset="0"/>
              <a:buNone/>
              <a:defRPr/>
            </a:pPr>
            <a:r>
              <a:rPr lang="en-US" dirty="0">
                <a:solidFill>
                  <a:srgbClr val="0070C0"/>
                </a:solidFill>
                <a:hlinkClick r:id="rId3">
                  <a:extLst>
                    <a:ext uri="{A12FA001-AC4F-418D-AE19-62706E023703}">
                      <ahyp:hlinkClr xmlns:ahyp="http://schemas.microsoft.com/office/drawing/2018/hyperlinkcolor" val="tx"/>
                    </a:ext>
                  </a:extLst>
                </a:hlinkClick>
              </a:rPr>
              <a:t>sharon.smith@asurams.edu</a:t>
            </a:r>
            <a:endParaRPr lang="en-US" dirty="0">
              <a:solidFill>
                <a:srgbClr val="0070C0"/>
              </a:solidFill>
            </a:endParaRPr>
          </a:p>
          <a:p>
            <a:pPr marL="0" indent="0" eaLnBrk="1" fontAlgn="auto" hangingPunct="1">
              <a:lnSpc>
                <a:spcPct val="170000"/>
              </a:lnSpc>
              <a:spcAft>
                <a:spcPts val="0"/>
              </a:spcAft>
              <a:buFont typeface="Arial" panose="020B0604020202020204" pitchFamily="34" charset="0"/>
              <a:buNone/>
              <a:defRPr/>
            </a:pPr>
            <a:r>
              <a:rPr lang="en-US" dirty="0"/>
              <a:t>229-500-3057</a:t>
            </a:r>
          </a:p>
          <a:p>
            <a:pPr marL="0" indent="0" eaLnBrk="1" fontAlgn="auto" hangingPunct="1">
              <a:lnSpc>
                <a:spcPct val="170000"/>
              </a:lnSpc>
              <a:spcAft>
                <a:spcPts val="0"/>
              </a:spcAft>
              <a:buFont typeface="Arial" panose="020B0604020202020204" pitchFamily="34" charset="0"/>
              <a:buNone/>
              <a:defRPr/>
            </a:pPr>
            <a:r>
              <a:rPr lang="en-US" dirty="0"/>
              <a:t>Corlissa Polite, Budgets and Contracts</a:t>
            </a:r>
          </a:p>
          <a:p>
            <a:pPr marL="0" indent="0" eaLnBrk="1" fontAlgn="auto" hangingPunct="1">
              <a:lnSpc>
                <a:spcPct val="170000"/>
              </a:lnSpc>
              <a:spcAft>
                <a:spcPts val="0"/>
              </a:spcAft>
              <a:buFont typeface="Arial" panose="020B0604020202020204" pitchFamily="34" charset="0"/>
              <a:buNone/>
              <a:defRPr/>
            </a:pPr>
            <a:r>
              <a:rPr lang="en-US" dirty="0">
                <a:solidFill>
                  <a:srgbClr val="0070C0"/>
                </a:solidFill>
                <a:hlinkClick r:id="rId4">
                  <a:extLst>
                    <a:ext uri="{A12FA001-AC4F-418D-AE19-62706E023703}">
                      <ahyp:hlinkClr xmlns:ahyp="http://schemas.microsoft.com/office/drawing/2018/hyperlinkcolor" val="tx"/>
                    </a:ext>
                  </a:extLst>
                </a:hlinkClick>
              </a:rPr>
              <a:t>corlissa.polite@asurams.edu</a:t>
            </a:r>
            <a:endParaRPr lang="en-US" dirty="0">
              <a:solidFill>
                <a:srgbClr val="0070C0"/>
              </a:solidFill>
            </a:endParaRPr>
          </a:p>
          <a:p>
            <a:pPr marL="0" indent="0" eaLnBrk="1" fontAlgn="auto" hangingPunct="1">
              <a:lnSpc>
                <a:spcPct val="170000"/>
              </a:lnSpc>
              <a:spcAft>
                <a:spcPts val="0"/>
              </a:spcAft>
              <a:buFont typeface="Arial" panose="020B0604020202020204" pitchFamily="34" charset="0"/>
              <a:buNone/>
              <a:defRPr/>
            </a:pPr>
            <a:r>
              <a:rPr lang="en-US" dirty="0"/>
              <a:t>229-500-3025</a:t>
            </a:r>
          </a:p>
          <a:p>
            <a:pPr marL="0" indent="0" eaLnBrk="1" fontAlgn="auto" hangingPunct="1">
              <a:lnSpc>
                <a:spcPct val="170000"/>
              </a:lnSpc>
              <a:spcAft>
                <a:spcPts val="0"/>
              </a:spcAft>
              <a:buFont typeface="Arial" panose="020B0604020202020204" pitchFamily="34" charset="0"/>
              <a:buNone/>
              <a:defRPr/>
            </a:pPr>
            <a:endParaRPr lang="en-US" dirty="0">
              <a:solidFill>
                <a:schemeClr val="tx2"/>
              </a:solidFill>
            </a:endParaRPr>
          </a:p>
          <a:p>
            <a:pPr marL="0" indent="0" eaLnBrk="1" fontAlgn="auto" hangingPunct="1">
              <a:spcAft>
                <a:spcPts val="0"/>
              </a:spcAft>
              <a:buFont typeface="Arial" panose="020B0604020202020204" pitchFamily="34" charset="0"/>
              <a:buNone/>
              <a:defRPr/>
            </a:pPr>
            <a:endParaRPr lang="en-US" u="sng" dirty="0">
              <a:solidFill>
                <a:schemeClr val="tx2"/>
              </a:solidFill>
            </a:endParaRPr>
          </a:p>
          <a:p>
            <a:pPr marL="0" indent="0" eaLnBrk="1" fontAlgn="auto" hangingPunct="1">
              <a:spcAft>
                <a:spcPts val="0"/>
              </a:spcAft>
              <a:buFont typeface="Arial" panose="020B0604020202020204" pitchFamily="34" charset="0"/>
              <a:buNone/>
              <a:defRPr/>
            </a:pPr>
            <a:endParaRPr lang="en-US" dirty="0">
              <a:solidFill>
                <a:schemeClr val="tx2"/>
              </a:solidFill>
            </a:endParaRPr>
          </a:p>
          <a:p>
            <a:pPr marL="0" indent="0" eaLnBrk="1" fontAlgn="auto" hangingPunct="1">
              <a:spcAft>
                <a:spcPts val="0"/>
              </a:spcAft>
              <a:buFont typeface="Arial" panose="020B0604020202020204" pitchFamily="34" charset="0"/>
              <a:buNone/>
              <a:defRPr/>
            </a:pPr>
            <a:endParaRPr lang="en-US" u="sng" dirty="0">
              <a:solidFill>
                <a:schemeClr val="tx2"/>
              </a:solidFill>
              <a:cs typeface="Calibri"/>
            </a:endParaRPr>
          </a:p>
        </p:txBody>
      </p:sp>
    </p:spTree>
    <p:extLst>
      <p:ext uri="{BB962C8B-B14F-4D97-AF65-F5344CB8AC3E}">
        <p14:creationId xmlns:p14="http://schemas.microsoft.com/office/powerpoint/2010/main" val="25379981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4" name="Text Placeholder 3"/>
          <p:cNvSpPr>
            <a:spLocks noGrp="1"/>
          </p:cNvSpPr>
          <p:nvPr>
            <p:ph type="body" idx="1"/>
          </p:nvPr>
        </p:nvSpPr>
        <p:spPr>
          <a:xfrm>
            <a:off x="1224341" y="5030860"/>
            <a:ext cx="10363200" cy="723174"/>
          </a:xfrm>
        </p:spPr>
        <p:txBody>
          <a:bodyPr/>
          <a:lstStyle/>
          <a:p>
            <a:pPr algn="ctr"/>
            <a:r>
              <a:rPr lang="en-US" sz="3200" dirty="0">
                <a:solidFill>
                  <a:schemeClr val="tx1"/>
                </a:solidFill>
                <a:effectLst>
                  <a:outerShdw blurRad="38100" dist="38100" dir="2700000" algn="tl">
                    <a:srgbClr val="000000">
                      <a:alpha val="43137"/>
                    </a:srgbClr>
                  </a:outerShdw>
                </a:effectLst>
              </a:rPr>
              <a:t>HR Practices for Summer Programs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0704" y="425560"/>
            <a:ext cx="7222544" cy="4172566"/>
          </a:xfrm>
          <a:prstGeom prst="rect">
            <a:avLst/>
          </a:prstGeom>
        </p:spPr>
      </p:pic>
    </p:spTree>
    <p:extLst>
      <p:ext uri="{BB962C8B-B14F-4D97-AF65-F5344CB8AC3E}">
        <p14:creationId xmlns:p14="http://schemas.microsoft.com/office/powerpoint/2010/main" val="38545502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3" name="Title 2"/>
          <p:cNvSpPr>
            <a:spLocks noGrp="1"/>
          </p:cNvSpPr>
          <p:nvPr>
            <p:ph type="title"/>
          </p:nvPr>
        </p:nvSpPr>
        <p:spPr/>
        <p:txBody>
          <a:bodyPr/>
          <a:lstStyle/>
          <a:p>
            <a:r>
              <a:rPr lang="en-US" dirty="0"/>
              <a:t>What We Will Cover </a:t>
            </a:r>
          </a:p>
        </p:txBody>
      </p:sp>
      <p:sp>
        <p:nvSpPr>
          <p:cNvPr id="4" name="Content Placeholder 3"/>
          <p:cNvSpPr>
            <a:spLocks noGrp="1"/>
          </p:cNvSpPr>
          <p:nvPr>
            <p:ph idx="1"/>
          </p:nvPr>
        </p:nvSpPr>
        <p:spPr/>
        <p:txBody>
          <a:bodyPr>
            <a:normAutofit lnSpcReduction="10000"/>
          </a:bodyPr>
          <a:lstStyle/>
          <a:p>
            <a:pPr>
              <a:lnSpc>
                <a:spcPct val="150000"/>
              </a:lnSpc>
            </a:pPr>
            <a:r>
              <a:rPr lang="en-US" dirty="0"/>
              <a:t>How to Hire Summer Program Workers</a:t>
            </a:r>
          </a:p>
          <a:p>
            <a:pPr lvl="1">
              <a:lnSpc>
                <a:spcPct val="150000"/>
              </a:lnSpc>
            </a:pPr>
            <a:r>
              <a:rPr lang="en-US" dirty="0"/>
              <a:t>Process</a:t>
            </a:r>
          </a:p>
          <a:p>
            <a:pPr lvl="1">
              <a:lnSpc>
                <a:spcPct val="150000"/>
              </a:lnSpc>
            </a:pPr>
            <a:r>
              <a:rPr lang="en-US" dirty="0"/>
              <a:t>Funding Source (i.e. FWS or SA)</a:t>
            </a:r>
          </a:p>
          <a:p>
            <a:pPr lvl="1">
              <a:lnSpc>
                <a:spcPct val="150000"/>
              </a:lnSpc>
            </a:pPr>
            <a:r>
              <a:rPr lang="en-US" dirty="0"/>
              <a:t>Documentation</a:t>
            </a:r>
          </a:p>
          <a:p>
            <a:pPr lvl="1">
              <a:lnSpc>
                <a:spcPct val="150000"/>
              </a:lnSpc>
            </a:pPr>
            <a:r>
              <a:rPr lang="en-US" dirty="0"/>
              <a:t>Employee Classifications</a:t>
            </a:r>
          </a:p>
          <a:p>
            <a:pPr>
              <a:lnSpc>
                <a:spcPct val="150000"/>
              </a:lnSpc>
            </a:pPr>
            <a:r>
              <a:rPr lang="en-US" dirty="0"/>
              <a:t>Who should be a classified as a contractor and why</a:t>
            </a:r>
          </a:p>
          <a:p>
            <a:pPr marL="0" indent="0">
              <a:lnSpc>
                <a:spcPct val="150000"/>
              </a:lnSpc>
              <a:buNone/>
            </a:pPr>
            <a:endParaRPr lang="en-US" dirty="0"/>
          </a:p>
          <a:p>
            <a:pPr>
              <a:lnSpc>
                <a:spcPct val="150000"/>
              </a:lnSpc>
            </a:pPr>
            <a:endParaRPr lang="en-US" dirty="0"/>
          </a:p>
          <a:p>
            <a:pPr lvl="1">
              <a:lnSpc>
                <a:spcPct val="150000"/>
              </a:lnSpc>
            </a:pPr>
            <a:endParaRPr lang="en-US" dirty="0"/>
          </a:p>
        </p:txBody>
      </p:sp>
      <p:sp>
        <p:nvSpPr>
          <p:cNvPr id="5" name="TextBox 4"/>
          <p:cNvSpPr txBox="1"/>
          <p:nvPr/>
        </p:nvSpPr>
        <p:spPr>
          <a:xfrm>
            <a:off x="7647399" y="6347100"/>
            <a:ext cx="4250076" cy="369332"/>
          </a:xfrm>
          <a:prstGeom prst="rect">
            <a:avLst/>
          </a:prstGeom>
          <a:noFill/>
        </p:spPr>
        <p:txBody>
          <a:bodyPr wrap="square" rtlCol="0">
            <a:spAutoFit/>
          </a:bodyPr>
          <a:lstStyle/>
          <a:p>
            <a:r>
              <a:rPr lang="en-US" dirty="0">
                <a:solidFill>
                  <a:schemeClr val="bg1"/>
                </a:solidFill>
                <a:latin typeface="Trajan Pro" pitchFamily="18" charset="0"/>
              </a:rPr>
              <a:t>Office of Human Resources</a:t>
            </a:r>
          </a:p>
        </p:txBody>
      </p:sp>
    </p:spTree>
    <p:extLst>
      <p:ext uri="{BB962C8B-B14F-4D97-AF65-F5344CB8AC3E}">
        <p14:creationId xmlns:p14="http://schemas.microsoft.com/office/powerpoint/2010/main" val="3519046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3" name="Title 2"/>
          <p:cNvSpPr>
            <a:spLocks noGrp="1"/>
          </p:cNvSpPr>
          <p:nvPr>
            <p:ph type="title"/>
          </p:nvPr>
        </p:nvSpPr>
        <p:spPr>
          <a:xfrm>
            <a:off x="608543" y="490678"/>
            <a:ext cx="10972800" cy="1143000"/>
          </a:xfrm>
        </p:spPr>
        <p:txBody>
          <a:bodyPr>
            <a:normAutofit fontScale="90000"/>
          </a:bodyPr>
          <a:lstStyle/>
          <a:p>
            <a:r>
              <a:rPr lang="en-US" dirty="0">
                <a:solidFill>
                  <a:srgbClr val="0A0A0A"/>
                </a:solidFill>
                <a:latin typeface="Arial" panose="020B0604020202020204" pitchFamily="34" charset="0"/>
                <a:ea typeface="Times New Roman" panose="02020603050405020304" pitchFamily="18" charset="0"/>
              </a:rPr>
              <a:t>Hiring Summer Program Workers </a:t>
            </a:r>
            <a:br>
              <a:rPr lang="en-US" dirty="0">
                <a:solidFill>
                  <a:srgbClr val="0A0A0A"/>
                </a:solidFill>
                <a:latin typeface="Arial" panose="020B0604020202020204" pitchFamily="34" charset="0"/>
                <a:ea typeface="Times New Roman" panose="02020603050405020304" pitchFamily="18" charset="0"/>
              </a:rPr>
            </a:br>
            <a:r>
              <a:rPr lang="en-US" dirty="0">
                <a:solidFill>
                  <a:srgbClr val="0A0A0A"/>
                </a:solidFill>
                <a:latin typeface="Arial" panose="020B0604020202020204" pitchFamily="34" charset="0"/>
                <a:ea typeface="Times New Roman" panose="02020603050405020304" pitchFamily="18" charset="0"/>
              </a:rPr>
              <a:t>(New Hires, Rehires, &amp; Volunteers)</a:t>
            </a:r>
            <a:br>
              <a:rPr lang="en-US" dirty="0"/>
            </a:br>
            <a:endParaRPr lang="en-US" dirty="0"/>
          </a:p>
        </p:txBody>
      </p:sp>
      <p:sp>
        <p:nvSpPr>
          <p:cNvPr id="6" name="Text Placeholder 5"/>
          <p:cNvSpPr>
            <a:spLocks noGrp="1"/>
          </p:cNvSpPr>
          <p:nvPr>
            <p:ph type="body" idx="1"/>
          </p:nvPr>
        </p:nvSpPr>
        <p:spPr/>
        <p:txBody>
          <a:bodyPr/>
          <a:lstStyle/>
          <a:p>
            <a:r>
              <a:rPr lang="en-US" dirty="0"/>
              <a:t>Receiving Payment</a:t>
            </a:r>
          </a:p>
        </p:txBody>
      </p:sp>
      <p:sp>
        <p:nvSpPr>
          <p:cNvPr id="7" name="Content Placeholder 6"/>
          <p:cNvSpPr>
            <a:spLocks noGrp="1"/>
          </p:cNvSpPr>
          <p:nvPr>
            <p:ph sz="half" idx="2"/>
          </p:nvPr>
        </p:nvSpPr>
        <p:spPr/>
        <p:txBody>
          <a:bodyPr>
            <a:normAutofit lnSpcReduction="10000"/>
          </a:bodyPr>
          <a:lstStyle/>
          <a:p>
            <a:pPr marL="0" indent="0">
              <a:buNone/>
            </a:pPr>
            <a:r>
              <a:rPr lang="en-US" dirty="0"/>
              <a:t>Must complete</a:t>
            </a:r>
          </a:p>
          <a:p>
            <a:r>
              <a:rPr lang="en-US" dirty="0"/>
              <a:t>Student Authorization is sent from Student Employment if Federal Work- Study (FWS)</a:t>
            </a:r>
          </a:p>
          <a:p>
            <a:r>
              <a:rPr lang="en-US" dirty="0"/>
              <a:t>HRAF if Student Assistant (SA) </a:t>
            </a:r>
          </a:p>
          <a:p>
            <a:r>
              <a:rPr lang="en-US" dirty="0"/>
              <a:t>Hiring packet is created through Equifax Compliance Center</a:t>
            </a:r>
          </a:p>
          <a:p>
            <a:r>
              <a:rPr lang="en-US" dirty="0"/>
              <a:t>ASU background check  </a:t>
            </a:r>
          </a:p>
          <a:p>
            <a:r>
              <a:rPr lang="en-US" dirty="0"/>
              <a:t>I9 Documents are Submitted</a:t>
            </a:r>
          </a:p>
          <a:p>
            <a:r>
              <a:rPr lang="en-US" dirty="0"/>
              <a:t>Required Minors Training</a:t>
            </a:r>
          </a:p>
        </p:txBody>
      </p:sp>
      <p:sp>
        <p:nvSpPr>
          <p:cNvPr id="8" name="Text Placeholder 7"/>
          <p:cNvSpPr>
            <a:spLocks noGrp="1"/>
          </p:cNvSpPr>
          <p:nvPr>
            <p:ph type="body" sz="quarter" idx="3"/>
          </p:nvPr>
        </p:nvSpPr>
        <p:spPr/>
        <p:txBody>
          <a:bodyPr/>
          <a:lstStyle/>
          <a:p>
            <a:r>
              <a:rPr lang="en-US" dirty="0"/>
              <a:t>Not Receiving Payment</a:t>
            </a:r>
          </a:p>
        </p:txBody>
      </p:sp>
      <p:sp>
        <p:nvSpPr>
          <p:cNvPr id="9" name="Content Placeholder 8"/>
          <p:cNvSpPr>
            <a:spLocks noGrp="1"/>
          </p:cNvSpPr>
          <p:nvPr>
            <p:ph sz="quarter" idx="4"/>
          </p:nvPr>
        </p:nvSpPr>
        <p:spPr/>
        <p:txBody>
          <a:bodyPr/>
          <a:lstStyle/>
          <a:p>
            <a:pPr marL="0" indent="0">
              <a:buNone/>
            </a:pPr>
            <a:r>
              <a:rPr lang="en-US" dirty="0"/>
              <a:t>Must complete:</a:t>
            </a:r>
          </a:p>
          <a:p>
            <a:r>
              <a:rPr lang="en-US" dirty="0"/>
              <a:t>‘Volunteer Application Form’, </a:t>
            </a:r>
          </a:p>
          <a:p>
            <a:r>
              <a:rPr lang="en-US" dirty="0"/>
              <a:t>An ASU background check, </a:t>
            </a:r>
          </a:p>
          <a:p>
            <a:r>
              <a:rPr lang="en-US" dirty="0"/>
              <a:t>Required Minors Training </a:t>
            </a:r>
          </a:p>
        </p:txBody>
      </p:sp>
      <p:sp>
        <p:nvSpPr>
          <p:cNvPr id="10" name="TextBox 9"/>
          <p:cNvSpPr txBox="1"/>
          <p:nvPr/>
        </p:nvSpPr>
        <p:spPr>
          <a:xfrm>
            <a:off x="7647399" y="6347100"/>
            <a:ext cx="4250076" cy="369332"/>
          </a:xfrm>
          <a:prstGeom prst="rect">
            <a:avLst/>
          </a:prstGeom>
          <a:noFill/>
        </p:spPr>
        <p:txBody>
          <a:bodyPr wrap="square" rtlCol="0">
            <a:spAutoFit/>
          </a:bodyPr>
          <a:lstStyle/>
          <a:p>
            <a:r>
              <a:rPr lang="en-US" dirty="0">
                <a:solidFill>
                  <a:schemeClr val="bg1"/>
                </a:solidFill>
                <a:latin typeface="Trajan Pro" pitchFamily="18" charset="0"/>
              </a:rPr>
              <a:t>Office of Human Resources</a:t>
            </a:r>
          </a:p>
        </p:txBody>
      </p:sp>
    </p:spTree>
    <p:extLst>
      <p:ext uri="{BB962C8B-B14F-4D97-AF65-F5344CB8AC3E}">
        <p14:creationId xmlns:p14="http://schemas.microsoft.com/office/powerpoint/2010/main" val="3108945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Submission of I9 Documents</a:t>
            </a:r>
          </a:p>
        </p:txBody>
      </p:sp>
      <p:pic>
        <p:nvPicPr>
          <p:cNvPr id="4" name="Content Placeholder 3">
            <a:extLst>
              <a:ext uri="{FF2B5EF4-FFF2-40B4-BE49-F238E27FC236}">
                <a16:creationId xmlns:a16="http://schemas.microsoft.com/office/drawing/2014/main" id="{61D1A3F1-ABEF-45F1-8FED-2222692714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6412" y="1600200"/>
            <a:ext cx="6779176" cy="452596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6" name="TextBox 5"/>
          <p:cNvSpPr txBox="1"/>
          <p:nvPr/>
        </p:nvSpPr>
        <p:spPr>
          <a:xfrm>
            <a:off x="7647399" y="6347100"/>
            <a:ext cx="4250076" cy="369332"/>
          </a:xfrm>
          <a:prstGeom prst="rect">
            <a:avLst/>
          </a:prstGeom>
          <a:noFill/>
        </p:spPr>
        <p:txBody>
          <a:bodyPr wrap="square" rtlCol="0">
            <a:spAutoFit/>
          </a:bodyPr>
          <a:lstStyle/>
          <a:p>
            <a:r>
              <a:rPr lang="en-US" dirty="0">
                <a:solidFill>
                  <a:schemeClr val="bg1"/>
                </a:solidFill>
                <a:latin typeface="Trajan Pro" pitchFamily="18" charset="0"/>
              </a:rPr>
              <a:t>Office of Human Resources</a:t>
            </a:r>
          </a:p>
        </p:txBody>
      </p:sp>
    </p:spTree>
    <p:extLst>
      <p:ext uri="{BB962C8B-B14F-4D97-AF65-F5344CB8AC3E}">
        <p14:creationId xmlns:p14="http://schemas.microsoft.com/office/powerpoint/2010/main" val="4310436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3" name="Title 2"/>
          <p:cNvSpPr>
            <a:spLocks noGrp="1"/>
          </p:cNvSpPr>
          <p:nvPr>
            <p:ph type="title"/>
          </p:nvPr>
        </p:nvSpPr>
        <p:spPr/>
        <p:txBody>
          <a:bodyPr/>
          <a:lstStyle/>
          <a:p>
            <a:r>
              <a:rPr lang="en-US" dirty="0"/>
              <a:t>Rehired Retirees</a:t>
            </a:r>
          </a:p>
        </p:txBody>
      </p:sp>
      <p:sp>
        <p:nvSpPr>
          <p:cNvPr id="4" name="Content Placeholder 3"/>
          <p:cNvSpPr>
            <a:spLocks noGrp="1"/>
          </p:cNvSpPr>
          <p:nvPr>
            <p:ph idx="1"/>
          </p:nvPr>
        </p:nvSpPr>
        <p:spPr/>
        <p:txBody>
          <a:bodyPr/>
          <a:lstStyle/>
          <a:p>
            <a:r>
              <a:rPr lang="en-US" dirty="0"/>
              <a:t>If the individual retired through Teachers Retirement System (TRS), then the university and the individual will have to apply to TRS seeking permission for the person to work prior to the beginning of the program</a:t>
            </a:r>
          </a:p>
          <a:p>
            <a:r>
              <a:rPr lang="en-US" dirty="0"/>
              <a:t>If the individual is a regular rehire, an HRAF or Student Authorization form is completed and submitted to the hiring manager approval and signature. </a:t>
            </a:r>
          </a:p>
          <a:p>
            <a:r>
              <a:rPr lang="en-US" dirty="0"/>
              <a:t>HRAFs are sent to Budgets and Budgets sends to HR. </a:t>
            </a:r>
          </a:p>
          <a:p>
            <a:endParaRPr lang="en-US" dirty="0"/>
          </a:p>
        </p:txBody>
      </p:sp>
      <p:sp>
        <p:nvSpPr>
          <p:cNvPr id="5" name="TextBox 4"/>
          <p:cNvSpPr txBox="1"/>
          <p:nvPr/>
        </p:nvSpPr>
        <p:spPr>
          <a:xfrm>
            <a:off x="7647399" y="6347100"/>
            <a:ext cx="4250076" cy="369332"/>
          </a:xfrm>
          <a:prstGeom prst="rect">
            <a:avLst/>
          </a:prstGeom>
          <a:noFill/>
        </p:spPr>
        <p:txBody>
          <a:bodyPr wrap="square" rtlCol="0">
            <a:spAutoFit/>
          </a:bodyPr>
          <a:lstStyle/>
          <a:p>
            <a:r>
              <a:rPr lang="en-US" dirty="0">
                <a:solidFill>
                  <a:schemeClr val="bg1"/>
                </a:solidFill>
                <a:latin typeface="Trajan Pro" pitchFamily="18" charset="0"/>
              </a:rPr>
              <a:t>Office of Human Resources</a:t>
            </a:r>
          </a:p>
        </p:txBody>
      </p:sp>
    </p:spTree>
    <p:extLst>
      <p:ext uri="{BB962C8B-B14F-4D97-AF65-F5344CB8AC3E}">
        <p14:creationId xmlns:p14="http://schemas.microsoft.com/office/powerpoint/2010/main" val="1084943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3" name="Title 2"/>
          <p:cNvSpPr>
            <a:spLocks noGrp="1"/>
          </p:cNvSpPr>
          <p:nvPr>
            <p:ph type="title"/>
          </p:nvPr>
        </p:nvSpPr>
        <p:spPr/>
        <p:txBody>
          <a:bodyPr/>
          <a:lstStyle/>
          <a:p>
            <a:r>
              <a:rPr lang="en-US" dirty="0"/>
              <a:t>Volunteers</a:t>
            </a:r>
          </a:p>
        </p:txBody>
      </p:sp>
      <p:sp>
        <p:nvSpPr>
          <p:cNvPr id="4" name="Content Placeholder 3"/>
          <p:cNvSpPr>
            <a:spLocks noGrp="1"/>
          </p:cNvSpPr>
          <p:nvPr>
            <p:ph idx="1"/>
          </p:nvPr>
        </p:nvSpPr>
        <p:spPr/>
        <p:txBody>
          <a:bodyPr/>
          <a:lstStyle/>
          <a:p>
            <a:r>
              <a:rPr lang="en-US" dirty="0"/>
              <a:t>Individuals who have registered with HR, completed the required Minors Training w/ Auxiliary Services, and have a satisfactory university background check are eligible to volunteer with university summer programs. </a:t>
            </a:r>
          </a:p>
          <a:p>
            <a:r>
              <a:rPr lang="en-US" dirty="0"/>
              <a:t>Individuals who are currently employed by the university must take annual leave in order to volunteer with summer programs.</a:t>
            </a:r>
          </a:p>
        </p:txBody>
      </p:sp>
      <p:sp>
        <p:nvSpPr>
          <p:cNvPr id="5" name="TextBox 4"/>
          <p:cNvSpPr txBox="1"/>
          <p:nvPr/>
        </p:nvSpPr>
        <p:spPr>
          <a:xfrm>
            <a:off x="7647399" y="6347100"/>
            <a:ext cx="4250076" cy="369332"/>
          </a:xfrm>
          <a:prstGeom prst="rect">
            <a:avLst/>
          </a:prstGeom>
          <a:noFill/>
        </p:spPr>
        <p:txBody>
          <a:bodyPr wrap="square" rtlCol="0">
            <a:spAutoFit/>
          </a:bodyPr>
          <a:lstStyle/>
          <a:p>
            <a:r>
              <a:rPr lang="en-US" dirty="0">
                <a:solidFill>
                  <a:schemeClr val="bg1"/>
                </a:solidFill>
                <a:latin typeface="Trajan Pro" pitchFamily="18" charset="0"/>
              </a:rPr>
              <a:t>Office of Human Resources</a:t>
            </a:r>
          </a:p>
        </p:txBody>
      </p:sp>
    </p:spTree>
    <p:extLst>
      <p:ext uri="{BB962C8B-B14F-4D97-AF65-F5344CB8AC3E}">
        <p14:creationId xmlns:p14="http://schemas.microsoft.com/office/powerpoint/2010/main" val="1029963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3" name="Title 2"/>
          <p:cNvSpPr>
            <a:spLocks noGrp="1"/>
          </p:cNvSpPr>
          <p:nvPr>
            <p:ph type="title"/>
          </p:nvPr>
        </p:nvSpPr>
        <p:spPr/>
        <p:txBody>
          <a:bodyPr/>
          <a:lstStyle/>
          <a:p>
            <a:r>
              <a:rPr lang="en-US" dirty="0"/>
              <a:t>Student Workers</a:t>
            </a:r>
          </a:p>
        </p:txBody>
      </p:sp>
      <p:sp>
        <p:nvSpPr>
          <p:cNvPr id="4" name="Content Placeholder 3"/>
          <p:cNvSpPr>
            <a:spLocks noGrp="1"/>
          </p:cNvSpPr>
          <p:nvPr>
            <p:ph idx="1"/>
          </p:nvPr>
        </p:nvSpPr>
        <p:spPr/>
        <p:txBody>
          <a:bodyPr>
            <a:normAutofit lnSpcReduction="10000"/>
          </a:bodyPr>
          <a:lstStyle/>
          <a:p>
            <a:r>
              <a:rPr lang="en-US" dirty="0"/>
              <a:t>Students can be paid from summer programs on an hourly rate that equates to budgeted allocations. These wages are subject to taxation.</a:t>
            </a:r>
          </a:p>
          <a:p>
            <a:r>
              <a:rPr lang="en-US" dirty="0"/>
              <a:t>Students must be employed by the university and paid through the regular payroll process when working with summer programs for pay.</a:t>
            </a:r>
          </a:p>
          <a:p>
            <a:r>
              <a:rPr lang="en-US" dirty="0"/>
              <a:t>Students who are not enrolled in summer classes can work for summer programs as long as they are classified as ‘Casual Labor’ and not ‘Student Assistants’</a:t>
            </a:r>
          </a:p>
          <a:p>
            <a:endParaRPr lang="en-US" dirty="0"/>
          </a:p>
        </p:txBody>
      </p:sp>
      <p:sp>
        <p:nvSpPr>
          <p:cNvPr id="5" name="TextBox 4"/>
          <p:cNvSpPr txBox="1"/>
          <p:nvPr/>
        </p:nvSpPr>
        <p:spPr>
          <a:xfrm>
            <a:off x="7647399" y="6347100"/>
            <a:ext cx="4250076" cy="369332"/>
          </a:xfrm>
          <a:prstGeom prst="rect">
            <a:avLst/>
          </a:prstGeom>
          <a:noFill/>
        </p:spPr>
        <p:txBody>
          <a:bodyPr wrap="square" rtlCol="0">
            <a:spAutoFit/>
          </a:bodyPr>
          <a:lstStyle/>
          <a:p>
            <a:r>
              <a:rPr lang="en-US" dirty="0">
                <a:solidFill>
                  <a:schemeClr val="bg1"/>
                </a:solidFill>
                <a:latin typeface="Trajan Pro" pitchFamily="18" charset="0"/>
              </a:rPr>
              <a:t>Office of Human Resources</a:t>
            </a:r>
          </a:p>
        </p:txBody>
      </p:sp>
    </p:spTree>
    <p:extLst>
      <p:ext uri="{BB962C8B-B14F-4D97-AF65-F5344CB8AC3E}">
        <p14:creationId xmlns:p14="http://schemas.microsoft.com/office/powerpoint/2010/main" val="3152327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3" name="Title 2"/>
          <p:cNvSpPr>
            <a:spLocks noGrp="1"/>
          </p:cNvSpPr>
          <p:nvPr>
            <p:ph type="title"/>
          </p:nvPr>
        </p:nvSpPr>
        <p:spPr/>
        <p:txBody>
          <a:bodyPr/>
          <a:lstStyle/>
          <a:p>
            <a:r>
              <a:rPr lang="en-US" dirty="0"/>
              <a:t>Federal Work Study Students</a:t>
            </a:r>
          </a:p>
        </p:txBody>
      </p:sp>
      <p:sp>
        <p:nvSpPr>
          <p:cNvPr id="4" name="Content Placeholder 3"/>
          <p:cNvSpPr>
            <a:spLocks noGrp="1"/>
          </p:cNvSpPr>
          <p:nvPr>
            <p:ph idx="1"/>
          </p:nvPr>
        </p:nvSpPr>
        <p:spPr/>
        <p:txBody>
          <a:bodyPr>
            <a:normAutofit lnSpcReduction="10000"/>
          </a:bodyPr>
          <a:lstStyle/>
          <a:p>
            <a:pPr>
              <a:lnSpc>
                <a:spcPct val="150000"/>
              </a:lnSpc>
            </a:pPr>
            <a:r>
              <a:rPr lang="en-US" dirty="0"/>
              <a:t>Assigned through Student Employment/ Financial Aid</a:t>
            </a:r>
          </a:p>
          <a:p>
            <a:pPr>
              <a:lnSpc>
                <a:spcPct val="150000"/>
              </a:lnSpc>
            </a:pPr>
            <a:r>
              <a:rPr lang="en-US" dirty="0"/>
              <a:t>Contact Ms. Snead in Student Employment to learn if there are Federal Work Study (FWS) jobs available during summer months</a:t>
            </a:r>
          </a:p>
          <a:p>
            <a:pPr>
              <a:lnSpc>
                <a:spcPct val="150000"/>
              </a:lnSpc>
            </a:pPr>
            <a:r>
              <a:rPr lang="en-US" dirty="0"/>
              <a:t>FWS workers must be treated and paid as any other worker who is performing the same or similar work</a:t>
            </a:r>
          </a:p>
        </p:txBody>
      </p:sp>
      <p:sp>
        <p:nvSpPr>
          <p:cNvPr id="5" name="TextBox 4"/>
          <p:cNvSpPr txBox="1"/>
          <p:nvPr/>
        </p:nvSpPr>
        <p:spPr>
          <a:xfrm>
            <a:off x="7647399" y="6347100"/>
            <a:ext cx="4250076" cy="369332"/>
          </a:xfrm>
          <a:prstGeom prst="rect">
            <a:avLst/>
          </a:prstGeom>
          <a:noFill/>
        </p:spPr>
        <p:txBody>
          <a:bodyPr wrap="square" rtlCol="0">
            <a:spAutoFit/>
          </a:bodyPr>
          <a:lstStyle/>
          <a:p>
            <a:r>
              <a:rPr lang="en-US" dirty="0">
                <a:solidFill>
                  <a:schemeClr val="bg1"/>
                </a:solidFill>
                <a:latin typeface="Trajan Pro" pitchFamily="18" charset="0"/>
              </a:rPr>
              <a:t>Office of Human Resources</a:t>
            </a:r>
          </a:p>
        </p:txBody>
      </p:sp>
    </p:spTree>
    <p:extLst>
      <p:ext uri="{BB962C8B-B14F-4D97-AF65-F5344CB8AC3E}">
        <p14:creationId xmlns:p14="http://schemas.microsoft.com/office/powerpoint/2010/main" val="41537021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3" name="Title 2"/>
          <p:cNvSpPr>
            <a:spLocks noGrp="1"/>
          </p:cNvSpPr>
          <p:nvPr>
            <p:ph type="title"/>
          </p:nvPr>
        </p:nvSpPr>
        <p:spPr/>
        <p:txBody>
          <a:bodyPr/>
          <a:lstStyle/>
          <a:p>
            <a:r>
              <a:rPr lang="en-US" dirty="0"/>
              <a:t>Hiring ASU Faculty for Summer Programs</a:t>
            </a:r>
          </a:p>
        </p:txBody>
      </p:sp>
      <p:sp>
        <p:nvSpPr>
          <p:cNvPr id="4" name="Content Placeholder 3"/>
          <p:cNvSpPr>
            <a:spLocks noGrp="1"/>
          </p:cNvSpPr>
          <p:nvPr>
            <p:ph idx="1"/>
          </p:nvPr>
        </p:nvSpPr>
        <p:spPr/>
        <p:txBody>
          <a:bodyPr/>
          <a:lstStyle/>
          <a:p>
            <a:r>
              <a:rPr lang="en-US" dirty="0">
                <a:solidFill>
                  <a:srgbClr val="0A0A0A"/>
                </a:solidFill>
                <a:latin typeface="Arial" panose="020B0604020202020204" pitchFamily="34" charset="0"/>
                <a:ea typeface="Times New Roman" panose="02020603050405020304" pitchFamily="18" charset="0"/>
                <a:cs typeface="Times New Roman" panose="02020603050405020304" pitchFamily="18" charset="0"/>
              </a:rPr>
              <a:t>Ten-month faculty members can be paid for working with summer programs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r>
              <a:rPr lang="en-US" dirty="0"/>
              <a:t>Twelve-month faculty members can be paid for working with summer programs</a:t>
            </a:r>
          </a:p>
          <a:p>
            <a:pPr lvl="1"/>
            <a:r>
              <a:rPr lang="en-US" dirty="0"/>
              <a:t>if the work is outside of the scope of the employees’ job duties </a:t>
            </a:r>
          </a:p>
          <a:p>
            <a:pPr lvl="1"/>
            <a:r>
              <a:rPr lang="en-US" dirty="0"/>
              <a:t>and the employee takes leave during the time services are being provided to program activities</a:t>
            </a:r>
          </a:p>
        </p:txBody>
      </p:sp>
      <p:sp>
        <p:nvSpPr>
          <p:cNvPr id="5" name="TextBox 4"/>
          <p:cNvSpPr txBox="1"/>
          <p:nvPr/>
        </p:nvSpPr>
        <p:spPr>
          <a:xfrm>
            <a:off x="7647399" y="6347100"/>
            <a:ext cx="4250076" cy="369332"/>
          </a:xfrm>
          <a:prstGeom prst="rect">
            <a:avLst/>
          </a:prstGeom>
          <a:noFill/>
        </p:spPr>
        <p:txBody>
          <a:bodyPr wrap="square" rtlCol="0">
            <a:spAutoFit/>
          </a:bodyPr>
          <a:lstStyle/>
          <a:p>
            <a:r>
              <a:rPr lang="en-US" dirty="0">
                <a:solidFill>
                  <a:schemeClr val="bg1"/>
                </a:solidFill>
                <a:latin typeface="Trajan Pro" pitchFamily="18" charset="0"/>
              </a:rPr>
              <a:t>Office of Human Resources</a:t>
            </a:r>
          </a:p>
        </p:txBody>
      </p:sp>
    </p:spTree>
    <p:extLst>
      <p:ext uri="{BB962C8B-B14F-4D97-AF65-F5344CB8AC3E}">
        <p14:creationId xmlns:p14="http://schemas.microsoft.com/office/powerpoint/2010/main" val="1615430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5" name="Title 4"/>
          <p:cNvSpPr>
            <a:spLocks noGrp="1"/>
          </p:cNvSpPr>
          <p:nvPr>
            <p:ph type="title"/>
          </p:nvPr>
        </p:nvSpPr>
        <p:spPr/>
        <p:txBody>
          <a:bodyPr/>
          <a:lstStyle/>
          <a:p>
            <a:r>
              <a:rPr lang="en-US" dirty="0"/>
              <a:t>Setting the Groundwork</a:t>
            </a:r>
          </a:p>
        </p:txBody>
      </p:sp>
      <p:sp>
        <p:nvSpPr>
          <p:cNvPr id="6" name="Text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383300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3" name="Title 2"/>
          <p:cNvSpPr>
            <a:spLocks noGrp="1"/>
          </p:cNvSpPr>
          <p:nvPr>
            <p:ph type="title"/>
          </p:nvPr>
        </p:nvSpPr>
        <p:spPr/>
        <p:txBody>
          <a:bodyPr/>
          <a:lstStyle/>
          <a:p>
            <a:r>
              <a:rPr lang="en-US" dirty="0"/>
              <a:t>Hiring Current ASU Staff for Summer Programs</a:t>
            </a:r>
          </a:p>
        </p:txBody>
      </p:sp>
      <p:sp>
        <p:nvSpPr>
          <p:cNvPr id="4" name="Content Placeholder 3"/>
          <p:cNvSpPr>
            <a:spLocks noGrp="1"/>
          </p:cNvSpPr>
          <p:nvPr>
            <p:ph idx="1"/>
          </p:nvPr>
        </p:nvSpPr>
        <p:spPr/>
        <p:txBody>
          <a:bodyPr>
            <a:normAutofit fontScale="92500" lnSpcReduction="10000"/>
          </a:bodyPr>
          <a:lstStyle/>
          <a:p>
            <a:r>
              <a:rPr lang="en-US" dirty="0"/>
              <a:t>Hourly employees, such as Administrative Assistants, could be paid for working with a summer program through additional hours worked. </a:t>
            </a:r>
          </a:p>
          <a:p>
            <a:pPr lvl="1"/>
            <a:r>
              <a:rPr lang="en-US" dirty="0"/>
              <a:t>The additional work time must be recorded and approved in the payroll system.</a:t>
            </a:r>
          </a:p>
          <a:p>
            <a:r>
              <a:rPr lang="en-US" dirty="0"/>
              <a:t>Monthly staff members can be paid for working with summer programs</a:t>
            </a:r>
          </a:p>
          <a:p>
            <a:pPr lvl="1"/>
            <a:r>
              <a:rPr lang="en-US" dirty="0"/>
              <a:t>if the work is outside of the scope of the employees’ job duties </a:t>
            </a:r>
          </a:p>
          <a:p>
            <a:pPr lvl="1"/>
            <a:r>
              <a:rPr lang="en-US" dirty="0"/>
              <a:t>and the employee takes leave during the time services are being provided to program activities</a:t>
            </a:r>
          </a:p>
        </p:txBody>
      </p:sp>
      <p:sp>
        <p:nvSpPr>
          <p:cNvPr id="5" name="TextBox 4"/>
          <p:cNvSpPr txBox="1"/>
          <p:nvPr/>
        </p:nvSpPr>
        <p:spPr>
          <a:xfrm>
            <a:off x="7647399" y="6347100"/>
            <a:ext cx="4250076" cy="369332"/>
          </a:xfrm>
          <a:prstGeom prst="rect">
            <a:avLst/>
          </a:prstGeom>
          <a:noFill/>
        </p:spPr>
        <p:txBody>
          <a:bodyPr wrap="square" rtlCol="0">
            <a:spAutoFit/>
          </a:bodyPr>
          <a:lstStyle/>
          <a:p>
            <a:r>
              <a:rPr lang="en-US" dirty="0">
                <a:solidFill>
                  <a:schemeClr val="bg1"/>
                </a:solidFill>
                <a:latin typeface="Trajan Pro" pitchFamily="18" charset="0"/>
              </a:rPr>
              <a:t>Human Resources</a:t>
            </a:r>
          </a:p>
        </p:txBody>
      </p:sp>
    </p:spTree>
    <p:extLst>
      <p:ext uri="{BB962C8B-B14F-4D97-AF65-F5344CB8AC3E}">
        <p14:creationId xmlns:p14="http://schemas.microsoft.com/office/powerpoint/2010/main" val="24292852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3" name="Title 2"/>
          <p:cNvSpPr>
            <a:spLocks noGrp="1"/>
          </p:cNvSpPr>
          <p:nvPr>
            <p:ph type="title"/>
          </p:nvPr>
        </p:nvSpPr>
        <p:spPr/>
        <p:txBody>
          <a:bodyPr/>
          <a:lstStyle/>
          <a:p>
            <a:r>
              <a:rPr lang="en-US" dirty="0"/>
              <a:t>USG Background Check Policy</a:t>
            </a:r>
          </a:p>
        </p:txBody>
      </p:sp>
      <p:sp>
        <p:nvSpPr>
          <p:cNvPr id="4" name="Content Placeholder 3"/>
          <p:cNvSpPr>
            <a:spLocks noGrp="1"/>
          </p:cNvSpPr>
          <p:nvPr>
            <p:ph idx="1"/>
          </p:nvPr>
        </p:nvSpPr>
        <p:spPr/>
        <p:txBody>
          <a:bodyPr>
            <a:normAutofit fontScale="77500" lnSpcReduction="20000"/>
          </a:bodyPr>
          <a:lstStyle/>
          <a:p>
            <a:pPr marL="0" indent="0">
              <a:buNone/>
            </a:pPr>
            <a:r>
              <a:rPr lang="en-US" dirty="0"/>
              <a:t>It shall be a condition of employment with any institution of the University System of Georgia to submit to a background investigation. Offers of employment shall be conditional pending the result of the background investigation, which shall include, at a minimum, the following:</a:t>
            </a:r>
          </a:p>
          <a:p>
            <a:pPr marL="0" indent="0">
              <a:buNone/>
            </a:pPr>
            <a:r>
              <a:rPr lang="en-US" dirty="0"/>
              <a:t>A state and federal criminal history check covering a minimum of seven (7) years. Institutions may require state and federal criminal history check covering more than the minimum of seven (7) years for specified positions of trust;</a:t>
            </a:r>
          </a:p>
          <a:p>
            <a:r>
              <a:rPr lang="en-US" dirty="0"/>
              <a:t>A nationwide sex offender search;</a:t>
            </a:r>
          </a:p>
          <a:p>
            <a:r>
              <a:rPr lang="en-US" dirty="0"/>
              <a:t>A social security number check;</a:t>
            </a:r>
          </a:p>
          <a:p>
            <a:r>
              <a:rPr lang="en-US" dirty="0"/>
              <a:t>For all professional, faculty and academic positions, an academic credentials check; and</a:t>
            </a:r>
          </a:p>
          <a:p>
            <a:r>
              <a:rPr lang="en-US" dirty="0"/>
              <a:t>For all positions with access to or responsibility for money and/or a Purchase Card, a credit check.</a:t>
            </a:r>
          </a:p>
          <a:p>
            <a:endParaRPr lang="en-US" dirty="0"/>
          </a:p>
        </p:txBody>
      </p:sp>
      <p:sp>
        <p:nvSpPr>
          <p:cNvPr id="5" name="TextBox 4"/>
          <p:cNvSpPr txBox="1"/>
          <p:nvPr/>
        </p:nvSpPr>
        <p:spPr>
          <a:xfrm>
            <a:off x="7647399" y="6347100"/>
            <a:ext cx="4250076" cy="369332"/>
          </a:xfrm>
          <a:prstGeom prst="rect">
            <a:avLst/>
          </a:prstGeom>
          <a:noFill/>
        </p:spPr>
        <p:txBody>
          <a:bodyPr wrap="square" rtlCol="0">
            <a:spAutoFit/>
          </a:bodyPr>
          <a:lstStyle/>
          <a:p>
            <a:r>
              <a:rPr lang="en-US" dirty="0">
                <a:solidFill>
                  <a:schemeClr val="bg1"/>
                </a:solidFill>
                <a:latin typeface="Trajan Pro" pitchFamily="18" charset="0"/>
              </a:rPr>
              <a:t>Human Resources</a:t>
            </a:r>
          </a:p>
        </p:txBody>
      </p:sp>
    </p:spTree>
    <p:extLst>
      <p:ext uri="{BB962C8B-B14F-4D97-AF65-F5344CB8AC3E}">
        <p14:creationId xmlns:p14="http://schemas.microsoft.com/office/powerpoint/2010/main" val="9251865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4" name="Content Placeholder 3"/>
          <p:cNvSpPr>
            <a:spLocks noGrp="1"/>
          </p:cNvSpPr>
          <p:nvPr>
            <p:ph idx="1"/>
          </p:nvPr>
        </p:nvSpPr>
        <p:spPr/>
        <p:txBody>
          <a:bodyPr>
            <a:normAutofit fontScale="85000" lnSpcReduction="20000"/>
          </a:bodyPr>
          <a:lstStyle/>
          <a:p>
            <a:pPr marL="0" indent="0">
              <a:buNone/>
            </a:pPr>
            <a:r>
              <a:rPr lang="en-US" dirty="0"/>
              <a:t>A background investigation shall also be performed on:</a:t>
            </a:r>
          </a:p>
          <a:p>
            <a:r>
              <a:rPr lang="en-US" dirty="0"/>
              <a:t>Any existing employee being transferred, reassigned, reclassified or promoted to a position of trust unless a background investigation conforming to this procedure has been performed within the past year. </a:t>
            </a:r>
          </a:p>
          <a:p>
            <a:r>
              <a:rPr lang="en-US" dirty="0"/>
              <a:t>All part-time, student or temporary employees and volunteers with primary responsibilities involving the direct interaction or care of children under the age of 18.</a:t>
            </a:r>
          </a:p>
          <a:p>
            <a:r>
              <a:rPr lang="en-US" dirty="0"/>
              <a:t>Any existing employee that is transferred, reassigned, reclassified or promoted into a position requiring a Purchase Card, when they have not been assigned a Purchase Card previously, must submit to a credit check. Existing cardholders are subject to a background check before next renewal of card.</a:t>
            </a:r>
          </a:p>
          <a:p>
            <a:endParaRPr lang="en-US" dirty="0"/>
          </a:p>
        </p:txBody>
      </p:sp>
      <p:sp>
        <p:nvSpPr>
          <p:cNvPr id="5" name="Title 2"/>
          <p:cNvSpPr>
            <a:spLocks noGrp="1"/>
          </p:cNvSpPr>
          <p:nvPr>
            <p:ph type="title"/>
          </p:nvPr>
        </p:nvSpPr>
        <p:spPr/>
        <p:txBody>
          <a:bodyPr/>
          <a:lstStyle/>
          <a:p>
            <a:r>
              <a:rPr lang="en-US" dirty="0"/>
              <a:t>USG Background Check Policy</a:t>
            </a:r>
          </a:p>
        </p:txBody>
      </p:sp>
      <p:sp>
        <p:nvSpPr>
          <p:cNvPr id="6" name="TextBox 5"/>
          <p:cNvSpPr txBox="1"/>
          <p:nvPr/>
        </p:nvSpPr>
        <p:spPr>
          <a:xfrm>
            <a:off x="7647399" y="6347100"/>
            <a:ext cx="4250076" cy="369332"/>
          </a:xfrm>
          <a:prstGeom prst="rect">
            <a:avLst/>
          </a:prstGeom>
          <a:noFill/>
        </p:spPr>
        <p:txBody>
          <a:bodyPr wrap="square" rtlCol="0">
            <a:spAutoFit/>
          </a:bodyPr>
          <a:lstStyle/>
          <a:p>
            <a:r>
              <a:rPr lang="en-US" dirty="0">
                <a:solidFill>
                  <a:schemeClr val="bg1"/>
                </a:solidFill>
                <a:latin typeface="Trajan Pro" pitchFamily="18" charset="0"/>
              </a:rPr>
              <a:t>Human Resources</a:t>
            </a:r>
          </a:p>
        </p:txBody>
      </p:sp>
    </p:spTree>
    <p:extLst>
      <p:ext uri="{BB962C8B-B14F-4D97-AF65-F5344CB8AC3E}">
        <p14:creationId xmlns:p14="http://schemas.microsoft.com/office/powerpoint/2010/main" val="617692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3" name="Title 2"/>
          <p:cNvSpPr>
            <a:spLocks noGrp="1"/>
          </p:cNvSpPr>
          <p:nvPr>
            <p:ph type="title"/>
          </p:nvPr>
        </p:nvSpPr>
        <p:spPr/>
        <p:txBody>
          <a:bodyPr/>
          <a:lstStyle/>
          <a:p>
            <a:r>
              <a:rPr lang="en-US" dirty="0"/>
              <a:t>Paying Workers as Contractors</a:t>
            </a:r>
          </a:p>
        </p:txBody>
      </p:sp>
      <p:sp>
        <p:nvSpPr>
          <p:cNvPr id="4" name="Content Placeholder 3"/>
          <p:cNvSpPr>
            <a:spLocks noGrp="1"/>
          </p:cNvSpPr>
          <p:nvPr>
            <p:ph idx="1"/>
          </p:nvPr>
        </p:nvSpPr>
        <p:spPr>
          <a:xfrm>
            <a:off x="609600" y="1417638"/>
            <a:ext cx="10972800" cy="4525963"/>
          </a:xfrm>
        </p:spPr>
        <p:txBody>
          <a:bodyPr>
            <a:normAutofit fontScale="85000" lnSpcReduction="10000"/>
          </a:bodyPr>
          <a:lstStyle/>
          <a:p>
            <a:pPr>
              <a:lnSpc>
                <a:spcPct val="210000"/>
              </a:lnSpc>
            </a:pPr>
            <a:r>
              <a:rPr lang="en-US" dirty="0"/>
              <a:t>Must meet regulatory guidelines</a:t>
            </a:r>
          </a:p>
          <a:p>
            <a:pPr lvl="1">
              <a:lnSpc>
                <a:spcPct val="210000"/>
              </a:lnSpc>
            </a:pPr>
            <a:r>
              <a:rPr lang="en-US" dirty="0"/>
              <a:t>Internal Revenue Service</a:t>
            </a:r>
          </a:p>
          <a:p>
            <a:pPr lvl="1">
              <a:lnSpc>
                <a:spcPct val="210000"/>
              </a:lnSpc>
            </a:pPr>
            <a:r>
              <a:rPr lang="en-US" dirty="0"/>
              <a:t>Department of Labor</a:t>
            </a:r>
          </a:p>
          <a:p>
            <a:pPr>
              <a:lnSpc>
                <a:spcPct val="210000"/>
              </a:lnSpc>
            </a:pPr>
            <a:r>
              <a:rPr lang="en-US" dirty="0"/>
              <a:t>Most workers cannot be classified as Contractors per regulatory guidelines</a:t>
            </a:r>
          </a:p>
          <a:p>
            <a:pPr>
              <a:lnSpc>
                <a:spcPct val="210000"/>
              </a:lnSpc>
            </a:pPr>
            <a:r>
              <a:rPr lang="en-US" dirty="0"/>
              <a:t>Misclassifying workers as Contractors could have serious consequences</a:t>
            </a:r>
          </a:p>
        </p:txBody>
      </p:sp>
      <p:sp>
        <p:nvSpPr>
          <p:cNvPr id="5" name="TextBox 4"/>
          <p:cNvSpPr txBox="1"/>
          <p:nvPr/>
        </p:nvSpPr>
        <p:spPr>
          <a:xfrm>
            <a:off x="7647399" y="6347100"/>
            <a:ext cx="4250076" cy="369332"/>
          </a:xfrm>
          <a:prstGeom prst="rect">
            <a:avLst/>
          </a:prstGeom>
          <a:noFill/>
        </p:spPr>
        <p:txBody>
          <a:bodyPr wrap="square" rtlCol="0">
            <a:spAutoFit/>
          </a:bodyPr>
          <a:lstStyle/>
          <a:p>
            <a:r>
              <a:rPr lang="en-US" dirty="0">
                <a:solidFill>
                  <a:schemeClr val="bg1"/>
                </a:solidFill>
                <a:latin typeface="Trajan Pro" pitchFamily="18" charset="0"/>
              </a:rPr>
              <a:t>Human Resources</a:t>
            </a:r>
          </a:p>
        </p:txBody>
      </p:sp>
    </p:spTree>
    <p:extLst>
      <p:ext uri="{BB962C8B-B14F-4D97-AF65-F5344CB8AC3E}">
        <p14:creationId xmlns:p14="http://schemas.microsoft.com/office/powerpoint/2010/main" val="28952950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4" name="TextBox 3"/>
          <p:cNvSpPr txBox="1"/>
          <p:nvPr/>
        </p:nvSpPr>
        <p:spPr>
          <a:xfrm>
            <a:off x="7647399" y="6347100"/>
            <a:ext cx="4250076" cy="369332"/>
          </a:xfrm>
          <a:prstGeom prst="rect">
            <a:avLst/>
          </a:prstGeom>
          <a:noFill/>
        </p:spPr>
        <p:txBody>
          <a:bodyPr wrap="square" rtlCol="0">
            <a:spAutoFit/>
          </a:bodyPr>
          <a:lstStyle/>
          <a:p>
            <a:r>
              <a:rPr lang="en-US" dirty="0">
                <a:solidFill>
                  <a:schemeClr val="bg1"/>
                </a:solidFill>
                <a:latin typeface="Trajan Pro" pitchFamily="18" charset="0"/>
              </a:rPr>
              <a:t>Human Resources</a:t>
            </a:r>
          </a:p>
        </p:txBody>
      </p:sp>
      <p:sp>
        <p:nvSpPr>
          <p:cNvPr id="3" name="Title 2"/>
          <p:cNvSpPr>
            <a:spLocks noGrp="1"/>
          </p:cNvSpPr>
          <p:nvPr>
            <p:ph type="title"/>
          </p:nvPr>
        </p:nvSpPr>
        <p:spPr/>
        <p:txBody>
          <a:bodyPr/>
          <a:lstStyle/>
          <a:p>
            <a:r>
              <a:rPr lang="en-US" dirty="0"/>
              <a:t>Ramifications for Misclassifications</a:t>
            </a:r>
          </a:p>
        </p:txBody>
      </p:sp>
      <p:sp>
        <p:nvSpPr>
          <p:cNvPr id="5" name="Content Placeholder 4"/>
          <p:cNvSpPr>
            <a:spLocks noGrp="1"/>
          </p:cNvSpPr>
          <p:nvPr>
            <p:ph idx="1"/>
          </p:nvPr>
        </p:nvSpPr>
        <p:spPr>
          <a:xfrm>
            <a:off x="609600" y="1214847"/>
            <a:ext cx="10972800" cy="4911320"/>
          </a:xfrm>
        </p:spPr>
        <p:txBody>
          <a:bodyPr>
            <a:normAutofit/>
          </a:bodyPr>
          <a:lstStyle/>
          <a:p>
            <a:pPr>
              <a:lnSpc>
                <a:spcPct val="150000"/>
              </a:lnSpc>
            </a:pPr>
            <a:r>
              <a:rPr lang="en-US" dirty="0"/>
              <a:t>Tax consequences</a:t>
            </a:r>
          </a:p>
          <a:p>
            <a:pPr>
              <a:lnSpc>
                <a:spcPct val="150000"/>
              </a:lnSpc>
            </a:pPr>
            <a:r>
              <a:rPr lang="en-US" dirty="0"/>
              <a:t>Employee benefit obligations</a:t>
            </a:r>
          </a:p>
          <a:p>
            <a:pPr>
              <a:lnSpc>
                <a:spcPct val="150000"/>
              </a:lnSpc>
            </a:pPr>
            <a:r>
              <a:rPr lang="en-US" dirty="0"/>
              <a:t>Workers’ compensation</a:t>
            </a:r>
          </a:p>
          <a:p>
            <a:pPr>
              <a:lnSpc>
                <a:spcPct val="150000"/>
              </a:lnSpc>
            </a:pPr>
            <a:r>
              <a:rPr lang="en-US" dirty="0"/>
              <a:t>Unemployment compensation</a:t>
            </a:r>
          </a:p>
          <a:p>
            <a:pPr>
              <a:lnSpc>
                <a:spcPct val="150000"/>
              </a:lnSpc>
            </a:pPr>
            <a:r>
              <a:rPr lang="en-US" dirty="0"/>
              <a:t>Wage and hour liability</a:t>
            </a:r>
          </a:p>
          <a:p>
            <a:pPr>
              <a:lnSpc>
                <a:spcPct val="150000"/>
              </a:lnSpc>
            </a:pPr>
            <a:r>
              <a:rPr lang="en-US" dirty="0"/>
              <a:t>Vicarious liability</a:t>
            </a:r>
          </a:p>
        </p:txBody>
      </p:sp>
    </p:spTree>
    <p:extLst>
      <p:ext uri="{BB962C8B-B14F-4D97-AF65-F5344CB8AC3E}">
        <p14:creationId xmlns:p14="http://schemas.microsoft.com/office/powerpoint/2010/main" val="3633978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4" name="TextBox 3"/>
          <p:cNvSpPr txBox="1"/>
          <p:nvPr/>
        </p:nvSpPr>
        <p:spPr>
          <a:xfrm>
            <a:off x="7647399" y="6347100"/>
            <a:ext cx="4250076" cy="369332"/>
          </a:xfrm>
          <a:prstGeom prst="rect">
            <a:avLst/>
          </a:prstGeom>
          <a:noFill/>
        </p:spPr>
        <p:txBody>
          <a:bodyPr wrap="square" rtlCol="0">
            <a:spAutoFit/>
          </a:bodyPr>
          <a:lstStyle/>
          <a:p>
            <a:r>
              <a:rPr lang="en-US" dirty="0">
                <a:solidFill>
                  <a:schemeClr val="bg1"/>
                </a:solidFill>
                <a:latin typeface="Trajan Pro" pitchFamily="18" charset="0"/>
              </a:rPr>
              <a:t>Human Resources</a:t>
            </a:r>
          </a:p>
        </p:txBody>
      </p:sp>
      <p:sp>
        <p:nvSpPr>
          <p:cNvPr id="5" name="Title 3"/>
          <p:cNvSpPr>
            <a:spLocks noGrp="1"/>
          </p:cNvSpPr>
          <p:nvPr>
            <p:ph type="title"/>
          </p:nvPr>
        </p:nvSpPr>
        <p:spPr/>
        <p:txBody>
          <a:bodyPr/>
          <a:lstStyle/>
          <a:p>
            <a:r>
              <a:rPr lang="en-US" dirty="0"/>
              <a:t>What is an Independent Contractor</a:t>
            </a:r>
          </a:p>
        </p:txBody>
      </p:sp>
      <p:sp>
        <p:nvSpPr>
          <p:cNvPr id="8" name="Content Placeholder 7"/>
          <p:cNvSpPr>
            <a:spLocks noGrp="1"/>
          </p:cNvSpPr>
          <p:nvPr>
            <p:ph idx="1"/>
          </p:nvPr>
        </p:nvSpPr>
        <p:spPr/>
        <p:txBody>
          <a:bodyPr/>
          <a:lstStyle/>
          <a:p>
            <a:pPr marL="0" indent="0">
              <a:buNone/>
            </a:pPr>
            <a:r>
              <a:rPr lang="en-US" b="1" dirty="0"/>
              <a:t>Independent Contractor</a:t>
            </a:r>
            <a:r>
              <a:rPr lang="en-US" dirty="0"/>
              <a:t>: </a:t>
            </a:r>
          </a:p>
          <a:p>
            <a:pPr marL="0" indent="0">
              <a:buNone/>
            </a:pPr>
            <a:r>
              <a:rPr lang="en-US" dirty="0"/>
              <a:t>An individual who performs personal services for the Institution where the Institution has the right to specify the result to be accomplished by the work, but not the means and methods by which the result is to be accomplished.</a:t>
            </a:r>
          </a:p>
          <a:p>
            <a:endParaRPr lang="en-US" dirty="0"/>
          </a:p>
        </p:txBody>
      </p:sp>
    </p:spTree>
    <p:extLst>
      <p:ext uri="{BB962C8B-B14F-4D97-AF65-F5344CB8AC3E}">
        <p14:creationId xmlns:p14="http://schemas.microsoft.com/office/powerpoint/2010/main" val="7203410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4" name="TextBox 3"/>
          <p:cNvSpPr txBox="1"/>
          <p:nvPr/>
        </p:nvSpPr>
        <p:spPr>
          <a:xfrm>
            <a:off x="7647399" y="6347100"/>
            <a:ext cx="4250076" cy="369332"/>
          </a:xfrm>
          <a:prstGeom prst="rect">
            <a:avLst/>
          </a:prstGeom>
          <a:noFill/>
        </p:spPr>
        <p:txBody>
          <a:bodyPr wrap="square" rtlCol="0">
            <a:spAutoFit/>
          </a:bodyPr>
          <a:lstStyle/>
          <a:p>
            <a:r>
              <a:rPr lang="en-US" dirty="0">
                <a:solidFill>
                  <a:schemeClr val="bg1"/>
                </a:solidFill>
                <a:latin typeface="Trajan Pro" pitchFamily="18" charset="0"/>
              </a:rPr>
              <a:t>Human Resources</a:t>
            </a:r>
          </a:p>
        </p:txBody>
      </p:sp>
      <p:sp>
        <p:nvSpPr>
          <p:cNvPr id="5" name="Title 3"/>
          <p:cNvSpPr>
            <a:spLocks noGrp="1"/>
          </p:cNvSpPr>
          <p:nvPr>
            <p:ph type="title"/>
          </p:nvPr>
        </p:nvSpPr>
        <p:spPr>
          <a:xfrm>
            <a:off x="609600" y="274638"/>
            <a:ext cx="10972800" cy="1143000"/>
          </a:xfrm>
        </p:spPr>
        <p:txBody>
          <a:bodyPr>
            <a:normAutofit/>
          </a:bodyPr>
          <a:lstStyle/>
          <a:p>
            <a:r>
              <a:rPr lang="en-US" dirty="0"/>
              <a:t>What is an Employee</a:t>
            </a:r>
          </a:p>
        </p:txBody>
      </p:sp>
      <p:sp>
        <p:nvSpPr>
          <p:cNvPr id="6" name="Content Placeholder 4"/>
          <p:cNvSpPr>
            <a:spLocks noGrp="1"/>
          </p:cNvSpPr>
          <p:nvPr>
            <p:ph sz="half" idx="1"/>
          </p:nvPr>
        </p:nvSpPr>
        <p:spPr>
          <a:xfrm>
            <a:off x="832757" y="1263923"/>
            <a:ext cx="10526486" cy="4351338"/>
          </a:xfrm>
        </p:spPr>
        <p:txBody>
          <a:bodyPr>
            <a:noAutofit/>
          </a:bodyPr>
          <a:lstStyle/>
          <a:p>
            <a:pPr marL="0" indent="0">
              <a:buNone/>
            </a:pPr>
            <a:r>
              <a:rPr lang="en-US" sz="2400" b="1" dirty="0"/>
              <a:t>Employee</a:t>
            </a:r>
            <a:r>
              <a:rPr lang="en-US" sz="2400" dirty="0"/>
              <a:t>: </a:t>
            </a:r>
          </a:p>
          <a:p>
            <a:pPr marL="0" indent="0">
              <a:lnSpc>
                <a:spcPct val="170000"/>
              </a:lnSpc>
              <a:buNone/>
            </a:pPr>
            <a:r>
              <a:rPr lang="en-US" sz="2400" dirty="0"/>
              <a:t>An individual who performs personal services for the Institution where the Institution has the right to control and direct the individual who performs the services, not only as to the result to be accomplished, but also as to the details and means by which that result is to be accomplished. It is not necessary that the Institution actually direct or control the manner in which the services are performed; it is sufficient to establish an employee-employer relationship that the Institution has the right to do so.</a:t>
            </a:r>
          </a:p>
        </p:txBody>
      </p:sp>
    </p:spTree>
    <p:extLst>
      <p:ext uri="{BB962C8B-B14F-4D97-AF65-F5344CB8AC3E}">
        <p14:creationId xmlns:p14="http://schemas.microsoft.com/office/powerpoint/2010/main" val="14335724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4" name="TextBox 3"/>
          <p:cNvSpPr txBox="1"/>
          <p:nvPr/>
        </p:nvSpPr>
        <p:spPr>
          <a:xfrm>
            <a:off x="7647399" y="6347100"/>
            <a:ext cx="4250076" cy="369332"/>
          </a:xfrm>
          <a:prstGeom prst="rect">
            <a:avLst/>
          </a:prstGeom>
          <a:noFill/>
        </p:spPr>
        <p:txBody>
          <a:bodyPr wrap="square" rtlCol="0">
            <a:spAutoFit/>
          </a:bodyPr>
          <a:lstStyle/>
          <a:p>
            <a:r>
              <a:rPr lang="en-US" dirty="0">
                <a:solidFill>
                  <a:schemeClr val="bg1"/>
                </a:solidFill>
                <a:latin typeface="Trajan Pro" pitchFamily="18" charset="0"/>
              </a:rPr>
              <a:t>Human Resources</a:t>
            </a:r>
          </a:p>
        </p:txBody>
      </p:sp>
      <p:sp>
        <p:nvSpPr>
          <p:cNvPr id="5" name="Title 1"/>
          <p:cNvSpPr>
            <a:spLocks noGrp="1"/>
          </p:cNvSpPr>
          <p:nvPr>
            <p:ph type="title"/>
          </p:nvPr>
        </p:nvSpPr>
        <p:spPr>
          <a:xfrm>
            <a:off x="609600" y="274638"/>
            <a:ext cx="10972800" cy="1143000"/>
          </a:xfrm>
        </p:spPr>
        <p:txBody>
          <a:bodyPr/>
          <a:lstStyle/>
          <a:p>
            <a:r>
              <a:rPr lang="en-US" dirty="0"/>
              <a:t>Employee vs Independent Contractor</a:t>
            </a:r>
          </a:p>
        </p:txBody>
      </p:sp>
      <p:sp>
        <p:nvSpPr>
          <p:cNvPr id="6" name="Text Placeholder 2"/>
          <p:cNvSpPr txBox="1">
            <a:spLocks/>
          </p:cNvSpPr>
          <p:nvPr/>
        </p:nvSpPr>
        <p:spPr>
          <a:xfrm>
            <a:off x="609600" y="1535113"/>
            <a:ext cx="5386917"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1" dirty="0"/>
              <a:t>Employee Examples</a:t>
            </a:r>
          </a:p>
        </p:txBody>
      </p:sp>
      <p:sp>
        <p:nvSpPr>
          <p:cNvPr id="7" name="Text Placeholder 4"/>
          <p:cNvSpPr txBox="1">
            <a:spLocks/>
          </p:cNvSpPr>
          <p:nvPr/>
        </p:nvSpPr>
        <p:spPr>
          <a:xfrm>
            <a:off x="6193369" y="1535113"/>
            <a:ext cx="5389033" cy="6397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1" dirty="0"/>
              <a:t>Independent Contractor Examples</a:t>
            </a:r>
          </a:p>
        </p:txBody>
      </p:sp>
      <p:sp>
        <p:nvSpPr>
          <p:cNvPr id="8" name="Content Placeholder 3"/>
          <p:cNvSpPr>
            <a:spLocks noGrp="1"/>
          </p:cNvSpPr>
          <p:nvPr>
            <p:ph sz="half" idx="4294967295"/>
          </p:nvPr>
        </p:nvSpPr>
        <p:spPr>
          <a:xfrm>
            <a:off x="609600" y="2174875"/>
            <a:ext cx="5386917" cy="3951288"/>
          </a:xfrm>
          <a:prstGeom prst="rect">
            <a:avLst/>
          </a:prstGeom>
        </p:spPr>
        <p:txBody>
          <a:bodyPr>
            <a:normAutofit fontScale="77500" lnSpcReduction="20000"/>
          </a:bodyPr>
          <a:lstStyle/>
          <a:p>
            <a:pPr lvl="0"/>
            <a:r>
              <a:rPr lang="en-US" dirty="0"/>
              <a:t>Contract-Classified Staff</a:t>
            </a:r>
          </a:p>
          <a:p>
            <a:pPr lvl="0"/>
            <a:r>
              <a:rPr lang="en-US" dirty="0"/>
              <a:t>Credit or Noncredit Primary Course Instructors</a:t>
            </a:r>
          </a:p>
          <a:p>
            <a:pPr lvl="0"/>
            <a:r>
              <a:rPr lang="en-US" dirty="0"/>
              <a:t>Faculty</a:t>
            </a:r>
          </a:p>
          <a:p>
            <a:pPr lvl="0"/>
            <a:r>
              <a:rPr lang="en-US" dirty="0"/>
              <a:t>Hourly Employees</a:t>
            </a:r>
          </a:p>
          <a:p>
            <a:pPr lvl="0"/>
            <a:r>
              <a:rPr lang="en-US" dirty="0"/>
              <a:t>Medical Residents</a:t>
            </a:r>
          </a:p>
          <a:p>
            <a:pPr lvl="0"/>
            <a:r>
              <a:rPr lang="en-US" dirty="0"/>
              <a:t>Professional Staff</a:t>
            </a:r>
          </a:p>
          <a:p>
            <a:pPr lvl="0"/>
            <a:r>
              <a:rPr lang="en-US" dirty="0"/>
              <a:t>Research Assistants</a:t>
            </a:r>
          </a:p>
          <a:p>
            <a:pPr lvl="0"/>
            <a:r>
              <a:rPr lang="en-US" dirty="0"/>
              <a:t>Student Helpers</a:t>
            </a:r>
          </a:p>
          <a:p>
            <a:pPr lvl="0"/>
            <a:r>
              <a:rPr lang="en-US" dirty="0"/>
              <a:t>Teaching Assistants</a:t>
            </a:r>
          </a:p>
          <a:p>
            <a:endParaRPr lang="en-US" dirty="0"/>
          </a:p>
        </p:txBody>
      </p:sp>
      <p:sp>
        <p:nvSpPr>
          <p:cNvPr id="9" name="Content Placeholder 5"/>
          <p:cNvSpPr>
            <a:spLocks noGrp="1"/>
          </p:cNvSpPr>
          <p:nvPr>
            <p:ph sz="quarter" idx="4294967295"/>
          </p:nvPr>
        </p:nvSpPr>
        <p:spPr>
          <a:xfrm>
            <a:off x="6193369" y="2174875"/>
            <a:ext cx="5389033" cy="3951288"/>
          </a:xfrm>
          <a:prstGeom prst="rect">
            <a:avLst/>
          </a:prstGeom>
        </p:spPr>
        <p:txBody>
          <a:bodyPr>
            <a:noAutofit/>
          </a:bodyPr>
          <a:lstStyle/>
          <a:p>
            <a:pPr lvl="0"/>
            <a:r>
              <a:rPr lang="en-US" sz="2500" dirty="0"/>
              <a:t>Artists</a:t>
            </a:r>
          </a:p>
          <a:p>
            <a:pPr lvl="0"/>
            <a:r>
              <a:rPr lang="en-US" sz="2500" dirty="0"/>
              <a:t>Consultants</a:t>
            </a:r>
          </a:p>
          <a:p>
            <a:pPr lvl="0"/>
            <a:r>
              <a:rPr lang="en-US" sz="2500" dirty="0"/>
              <a:t>Guest Lecturers and Seminar Leaders (occasional service and not Primary Course Instructors)</a:t>
            </a:r>
          </a:p>
          <a:p>
            <a:pPr lvl="0"/>
            <a:r>
              <a:rPr lang="en-US" sz="2500" dirty="0"/>
              <a:t>Lawyers</a:t>
            </a:r>
          </a:p>
          <a:p>
            <a:pPr lvl="0"/>
            <a:r>
              <a:rPr lang="en-US" sz="2500" dirty="0"/>
              <a:t>Musicians</a:t>
            </a:r>
          </a:p>
          <a:p>
            <a:pPr lvl="0"/>
            <a:r>
              <a:rPr lang="en-US" sz="2500" dirty="0"/>
              <a:t>Public Stenographers</a:t>
            </a:r>
          </a:p>
          <a:p>
            <a:pPr lvl="0"/>
            <a:r>
              <a:rPr lang="en-US" sz="2500" dirty="0"/>
              <a:t>Veterinarians</a:t>
            </a:r>
          </a:p>
          <a:p>
            <a:endParaRPr lang="en-US" sz="2500" dirty="0"/>
          </a:p>
        </p:txBody>
      </p:sp>
    </p:spTree>
    <p:extLst>
      <p:ext uri="{BB962C8B-B14F-4D97-AF65-F5344CB8AC3E}">
        <p14:creationId xmlns:p14="http://schemas.microsoft.com/office/powerpoint/2010/main" val="23985606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1"/>
            <a:ext cx="12191308" cy="6858389"/>
          </a:xfrm>
          <a:prstGeom prst="rect">
            <a:avLst/>
          </a:prstGeom>
        </p:spPr>
      </p:pic>
      <p:sp>
        <p:nvSpPr>
          <p:cNvPr id="2" name="TextBox 1"/>
          <p:cNvSpPr txBox="1"/>
          <p:nvPr/>
        </p:nvSpPr>
        <p:spPr>
          <a:xfrm>
            <a:off x="1939636" y="4526479"/>
            <a:ext cx="10252364" cy="923330"/>
          </a:xfrm>
          <a:prstGeom prst="rect">
            <a:avLst/>
          </a:prstGeom>
          <a:noFill/>
        </p:spPr>
        <p:txBody>
          <a:bodyPr wrap="square" rtlCol="0">
            <a:spAutoFit/>
          </a:bodyPr>
          <a:lstStyle/>
          <a:p>
            <a:pPr algn="ctr"/>
            <a:r>
              <a:rPr lang="en-US" sz="5400" dirty="0">
                <a:latin typeface="MS PGothic" panose="020B0600070205080204" pitchFamily="34" charset="-128"/>
                <a:ea typeface="MS PGothic" panose="020B0600070205080204" pitchFamily="34" charset="-128"/>
              </a:rPr>
              <a:t>Payroll &amp; Summer Programs</a:t>
            </a:r>
          </a:p>
        </p:txBody>
      </p:sp>
      <p:pic>
        <p:nvPicPr>
          <p:cNvPr id="4" name="Picture 3" descr="Payroll - Clipboard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2660" y="274321"/>
            <a:ext cx="6359089" cy="4239393"/>
          </a:xfrm>
          <a:prstGeom prst="rect">
            <a:avLst/>
          </a:prstGeom>
        </p:spPr>
      </p:pic>
    </p:spTree>
    <p:extLst>
      <p:ext uri="{BB962C8B-B14F-4D97-AF65-F5344CB8AC3E}">
        <p14:creationId xmlns:p14="http://schemas.microsoft.com/office/powerpoint/2010/main" val="22958878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5" name="TextBox 4"/>
          <p:cNvSpPr txBox="1"/>
          <p:nvPr/>
        </p:nvSpPr>
        <p:spPr>
          <a:xfrm>
            <a:off x="10049163" y="6347099"/>
            <a:ext cx="1598929" cy="376973"/>
          </a:xfrm>
          <a:prstGeom prst="rect">
            <a:avLst/>
          </a:prstGeom>
          <a:noFill/>
        </p:spPr>
        <p:txBody>
          <a:bodyPr wrap="square" rtlCol="0">
            <a:spAutoFit/>
          </a:bodyPr>
          <a:lstStyle/>
          <a:p>
            <a:r>
              <a:rPr lang="en-US" dirty="0">
                <a:solidFill>
                  <a:schemeClr val="bg1"/>
                </a:solidFill>
                <a:latin typeface="Trajan Pro" pitchFamily="18" charset="0"/>
              </a:rPr>
              <a:t>Payroll</a:t>
            </a:r>
          </a:p>
        </p:txBody>
      </p:sp>
      <p:sp>
        <p:nvSpPr>
          <p:cNvPr id="6" name="TextBox 5"/>
          <p:cNvSpPr txBox="1"/>
          <p:nvPr/>
        </p:nvSpPr>
        <p:spPr>
          <a:xfrm>
            <a:off x="376324" y="366275"/>
            <a:ext cx="11537150" cy="4955203"/>
          </a:xfrm>
          <a:prstGeom prst="rect">
            <a:avLst/>
          </a:prstGeom>
          <a:noFill/>
        </p:spPr>
        <p:txBody>
          <a:bodyPr wrap="square" rtlCol="0" anchor="t">
            <a:spAutoFit/>
          </a:bodyPr>
          <a:lstStyle/>
          <a:p>
            <a:pPr algn="ctr"/>
            <a:r>
              <a:rPr lang="en-US" sz="3200" dirty="0"/>
              <a:t>Managers/Supervisors</a:t>
            </a:r>
          </a:p>
          <a:p>
            <a:pPr algn="ctr"/>
            <a:endParaRPr lang="en-US" sz="3200" dirty="0"/>
          </a:p>
          <a:p>
            <a:pPr algn="ctr"/>
            <a:endParaRPr lang="en-US" dirty="0"/>
          </a:p>
          <a:p>
            <a:pPr marL="285750" indent="-285750">
              <a:buFont typeface="Arial" panose="020B0604020202020204" pitchFamily="34" charset="0"/>
              <a:buChar char="•"/>
            </a:pPr>
            <a:r>
              <a:rPr lang="en-US" sz="2400" dirty="0"/>
              <a:t>Managers are responsible for approving students time in OneUSG Connect</a:t>
            </a:r>
          </a:p>
          <a:p>
            <a:pPr marL="285750" indent="-285750">
              <a:buFont typeface="Arial" panose="020B0604020202020204" pitchFamily="34" charset="0"/>
              <a:buChar char="•"/>
            </a:pPr>
            <a:r>
              <a:rPr lang="en-US" sz="2400" dirty="0"/>
              <a:t>All workers, including students, should be entering their own time into OneUSG Connect/timesheets</a:t>
            </a:r>
            <a:endParaRPr lang="en-US" sz="2400" dirty="0">
              <a:cs typeface="Calibri"/>
            </a:endParaRPr>
          </a:p>
          <a:p>
            <a:pPr marL="285750" indent="-285750">
              <a:buFont typeface="Arial" panose="020B0604020202020204" pitchFamily="34" charset="0"/>
              <a:buChar char="•"/>
            </a:pPr>
            <a:r>
              <a:rPr lang="en-US" sz="2400" dirty="0"/>
              <a:t>No one, including students, should begin work until approved by Human Resources</a:t>
            </a:r>
            <a:endParaRPr lang="en-US" sz="2400" dirty="0">
              <a:cs typeface="Calibri"/>
            </a:endParaRPr>
          </a:p>
          <a:p>
            <a:pPr marL="285750" indent="-285750">
              <a:buFont typeface="Arial" panose="020B0604020202020204" pitchFamily="34" charset="0"/>
              <a:buChar char="•"/>
            </a:pPr>
            <a:r>
              <a:rPr lang="en-US" sz="2400" dirty="0"/>
              <a:t>Hire date in job data is the first “active” day students can enter in time</a:t>
            </a:r>
            <a:endParaRPr lang="en-US" sz="2400" dirty="0">
              <a:cs typeface="Calibri"/>
            </a:endParaRPr>
          </a:p>
          <a:p>
            <a:pPr marL="285750" indent="-285750">
              <a:buFont typeface="Arial" panose="020B0604020202020204" pitchFamily="34" charset="0"/>
              <a:buChar char="•"/>
            </a:pPr>
            <a:r>
              <a:rPr lang="en-US" sz="2400" dirty="0"/>
              <a:t>Any hours/days worked prior to their hire date cannot be processed</a:t>
            </a:r>
            <a:endParaRPr lang="en-US" sz="2400" dirty="0">
              <a:cs typeface="Calibri"/>
            </a:endParaRPr>
          </a:p>
          <a:p>
            <a:pPr marL="285750" indent="-285750">
              <a:buFont typeface="Arial" panose="020B0604020202020204" pitchFamily="34" charset="0"/>
              <a:buChar char="•"/>
            </a:pPr>
            <a:r>
              <a:rPr lang="en-US" sz="2400" dirty="0">
                <a:cs typeface="Calibri"/>
              </a:rPr>
              <a:t>List all Time Approvers on the HR Action Form</a:t>
            </a:r>
          </a:p>
          <a:p>
            <a:pPr marL="285750" indent="-285750">
              <a:buFont typeface="Arial" panose="020B0604020202020204" pitchFamily="34" charset="0"/>
              <a:buChar char="•"/>
            </a:pPr>
            <a:r>
              <a:rPr lang="en-US" sz="2400" dirty="0">
                <a:cs typeface="Calibri"/>
              </a:rPr>
              <a:t>Make sure you can view your student worker in “team time”</a:t>
            </a:r>
            <a:br>
              <a:rPr lang="en-US" sz="2400" dirty="0">
                <a:cs typeface="Calibri"/>
              </a:rPr>
            </a:br>
            <a:endParaRPr lang="en-US" sz="2400" dirty="0">
              <a:cs typeface="Calibri"/>
            </a:endParaRPr>
          </a:p>
          <a:p>
            <a:pPr lvl="1"/>
            <a:endParaRPr lang="en-US" dirty="0">
              <a:cs typeface="Calibri"/>
            </a:endParaRPr>
          </a:p>
        </p:txBody>
      </p:sp>
    </p:spTree>
    <p:extLst>
      <p:ext uri="{BB962C8B-B14F-4D97-AF65-F5344CB8AC3E}">
        <p14:creationId xmlns:p14="http://schemas.microsoft.com/office/powerpoint/2010/main" val="3081480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3" name="Title 2"/>
          <p:cNvSpPr>
            <a:spLocks noGrp="1"/>
          </p:cNvSpPr>
          <p:nvPr>
            <p:ph type="title"/>
          </p:nvPr>
        </p:nvSpPr>
        <p:spPr/>
        <p:txBody>
          <a:bodyPr/>
          <a:lstStyle/>
          <a:p>
            <a:r>
              <a:rPr lang="en-US" dirty="0"/>
              <a:t>Legal Framework</a:t>
            </a:r>
          </a:p>
        </p:txBody>
      </p:sp>
      <p:sp>
        <p:nvSpPr>
          <p:cNvPr id="4" name="Content Placeholder 3"/>
          <p:cNvSpPr>
            <a:spLocks noGrp="1"/>
          </p:cNvSpPr>
          <p:nvPr>
            <p:ph idx="1"/>
          </p:nvPr>
        </p:nvSpPr>
        <p:spPr/>
        <p:txBody>
          <a:bodyPr vert="horz" lIns="91440" tIns="45720" rIns="91440" bIns="45720" rtlCol="0" anchor="t">
            <a:normAutofit/>
          </a:bodyPr>
          <a:lstStyle/>
          <a:p>
            <a:pPr marL="0" indent="0">
              <a:buNone/>
            </a:pPr>
            <a:r>
              <a:rPr lang="en-US" dirty="0"/>
              <a:t>Enrichment Programs are impacted by many policies, rules, and laws:</a:t>
            </a:r>
          </a:p>
          <a:p>
            <a:pPr lvl="1">
              <a:lnSpc>
                <a:spcPct val="150000"/>
              </a:lnSpc>
            </a:pPr>
            <a:r>
              <a:rPr lang="en-US" dirty="0"/>
              <a:t>Federal: Fair Labor Standards Act, Department of Education, Internal Revenue Service</a:t>
            </a:r>
            <a:endParaRPr lang="en-US" dirty="0">
              <a:cs typeface="Calibri"/>
            </a:endParaRPr>
          </a:p>
          <a:p>
            <a:pPr lvl="1">
              <a:lnSpc>
                <a:spcPct val="150000"/>
              </a:lnSpc>
            </a:pPr>
            <a:r>
              <a:rPr lang="en-US" dirty="0"/>
              <a:t>State: Department of Labor, Board of Regents</a:t>
            </a:r>
          </a:p>
          <a:p>
            <a:pPr lvl="1">
              <a:lnSpc>
                <a:spcPct val="150000"/>
              </a:lnSpc>
            </a:pPr>
            <a:r>
              <a:rPr lang="en-US" dirty="0"/>
              <a:t>University: Non-student Minors</a:t>
            </a:r>
          </a:p>
          <a:p>
            <a:pPr lvl="1"/>
            <a:endParaRPr lang="en-US" dirty="0"/>
          </a:p>
        </p:txBody>
      </p:sp>
    </p:spTree>
    <p:extLst>
      <p:ext uri="{BB962C8B-B14F-4D97-AF65-F5344CB8AC3E}">
        <p14:creationId xmlns:p14="http://schemas.microsoft.com/office/powerpoint/2010/main" val="25182991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5" name="TextBox 4"/>
          <p:cNvSpPr txBox="1"/>
          <p:nvPr/>
        </p:nvSpPr>
        <p:spPr>
          <a:xfrm>
            <a:off x="461818" y="803564"/>
            <a:ext cx="10723418" cy="584775"/>
          </a:xfrm>
          <a:prstGeom prst="rect">
            <a:avLst/>
          </a:prstGeom>
          <a:noFill/>
        </p:spPr>
        <p:txBody>
          <a:bodyPr wrap="square" rtlCol="0">
            <a:spAutoFit/>
          </a:bodyPr>
          <a:lstStyle/>
          <a:p>
            <a:pPr algn="ctr"/>
            <a:r>
              <a:rPr lang="en-US" sz="3200" dirty="0"/>
              <a:t>Managers/Supervisors</a:t>
            </a:r>
            <a:endParaRPr lang="en-US" dirty="0"/>
          </a:p>
        </p:txBody>
      </p:sp>
      <p:sp>
        <p:nvSpPr>
          <p:cNvPr id="6" name="TextBox 5"/>
          <p:cNvSpPr txBox="1"/>
          <p:nvPr/>
        </p:nvSpPr>
        <p:spPr>
          <a:xfrm>
            <a:off x="10049163" y="6347099"/>
            <a:ext cx="1598929" cy="376973"/>
          </a:xfrm>
          <a:prstGeom prst="rect">
            <a:avLst/>
          </a:prstGeom>
          <a:noFill/>
        </p:spPr>
        <p:txBody>
          <a:bodyPr wrap="square" rtlCol="0">
            <a:spAutoFit/>
          </a:bodyPr>
          <a:lstStyle/>
          <a:p>
            <a:r>
              <a:rPr lang="en-US" dirty="0">
                <a:solidFill>
                  <a:schemeClr val="bg1"/>
                </a:solidFill>
                <a:latin typeface="Trajan Pro" pitchFamily="18" charset="0"/>
              </a:rPr>
              <a:t>Payroll</a:t>
            </a:r>
          </a:p>
        </p:txBody>
      </p:sp>
      <p:sp>
        <p:nvSpPr>
          <p:cNvPr id="7" name="TextBox 6"/>
          <p:cNvSpPr txBox="1"/>
          <p:nvPr/>
        </p:nvSpPr>
        <p:spPr>
          <a:xfrm>
            <a:off x="701964" y="1638989"/>
            <a:ext cx="9347199" cy="461665"/>
          </a:xfrm>
          <a:prstGeom prst="rect">
            <a:avLst/>
          </a:prstGeom>
          <a:noFill/>
        </p:spPr>
        <p:txBody>
          <a:bodyPr wrap="square" rtlCol="0">
            <a:spAutoFit/>
          </a:bodyPr>
          <a:lstStyle/>
          <a:p>
            <a:r>
              <a:rPr lang="en-US" sz="2400" dirty="0"/>
              <a:t>How do I approve time for my employees</a:t>
            </a:r>
          </a:p>
        </p:txBody>
      </p:sp>
      <p:sp>
        <p:nvSpPr>
          <p:cNvPr id="1066" name="Rectangle 1065">
            <a:extLst>
              <a:ext uri="{FF2B5EF4-FFF2-40B4-BE49-F238E27FC236}">
                <a16:creationId xmlns:a16="http://schemas.microsoft.com/office/drawing/2014/main" id="{F5E95CE0-204E-418A-B6F3-F789B41BA15C}"/>
              </a:ext>
            </a:extLst>
          </p:cNvPr>
          <p:cNvSpPr/>
          <p:nvPr/>
        </p:nvSpPr>
        <p:spPr>
          <a:xfrm>
            <a:off x="701964" y="2351304"/>
            <a:ext cx="4850943" cy="369332"/>
          </a:xfrm>
          <a:prstGeom prst="rect">
            <a:avLst/>
          </a:prstGeom>
        </p:spPr>
        <p:txBody>
          <a:bodyPr wrap="none">
            <a:spAutoFit/>
          </a:bodyPr>
          <a:lstStyle/>
          <a:p>
            <a:r>
              <a:rPr lang="en-US" dirty="0">
                <a:hlinkClick r:id="rId3"/>
              </a:rPr>
              <a:t>https://www.youtube.com/watch?v=Xuc9-lTvcD0</a:t>
            </a:r>
            <a:r>
              <a:rPr lang="en-US" dirty="0"/>
              <a:t> </a:t>
            </a:r>
          </a:p>
        </p:txBody>
      </p:sp>
    </p:spTree>
    <p:extLst>
      <p:ext uri="{BB962C8B-B14F-4D97-AF65-F5344CB8AC3E}">
        <p14:creationId xmlns:p14="http://schemas.microsoft.com/office/powerpoint/2010/main" val="33663140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4" name="TextBox 3"/>
          <p:cNvSpPr txBox="1"/>
          <p:nvPr/>
        </p:nvSpPr>
        <p:spPr>
          <a:xfrm>
            <a:off x="10049163" y="6347099"/>
            <a:ext cx="1598929" cy="376973"/>
          </a:xfrm>
          <a:prstGeom prst="rect">
            <a:avLst/>
          </a:prstGeom>
          <a:noFill/>
        </p:spPr>
        <p:txBody>
          <a:bodyPr wrap="square" rtlCol="0">
            <a:spAutoFit/>
          </a:bodyPr>
          <a:lstStyle/>
          <a:p>
            <a:r>
              <a:rPr lang="en-US" dirty="0">
                <a:solidFill>
                  <a:schemeClr val="bg1"/>
                </a:solidFill>
                <a:latin typeface="Trajan Pro" pitchFamily="18" charset="0"/>
              </a:rPr>
              <a:t>Payroll</a:t>
            </a:r>
          </a:p>
        </p:txBody>
      </p:sp>
      <p:sp>
        <p:nvSpPr>
          <p:cNvPr id="5" name="TextBox 4"/>
          <p:cNvSpPr txBox="1"/>
          <p:nvPr/>
        </p:nvSpPr>
        <p:spPr>
          <a:xfrm>
            <a:off x="729672" y="738064"/>
            <a:ext cx="10187709" cy="6647974"/>
          </a:xfrm>
          <a:prstGeom prst="rect">
            <a:avLst/>
          </a:prstGeom>
          <a:noFill/>
        </p:spPr>
        <p:txBody>
          <a:bodyPr wrap="square" rtlCol="0" anchor="t">
            <a:spAutoFit/>
          </a:bodyPr>
          <a:lstStyle/>
          <a:p>
            <a:pPr marL="285750" indent="-285750">
              <a:buFont typeface="Arial" panose="020B0604020202020204" pitchFamily="34" charset="0"/>
              <a:buChar char="•"/>
            </a:pPr>
            <a:r>
              <a:rPr lang="en-US" sz="2400" dirty="0"/>
              <a:t>Make sure students have access to OneUSG Connect and access to self-service portal</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Verify your banking information and tax forms through the self-service portal</a:t>
            </a:r>
          </a:p>
          <a:p>
            <a:endParaRPr lang="en-US" sz="2400" dirty="0"/>
          </a:p>
          <a:p>
            <a:pPr marL="285750" indent="-285750">
              <a:buFont typeface="Arial" panose="020B0604020202020204" pitchFamily="34" charset="0"/>
              <a:buChar char="•"/>
            </a:pPr>
            <a:r>
              <a:rPr lang="en-US" sz="2400" dirty="0"/>
              <a:t>When entering time, click drop down menu and select “</a:t>
            </a:r>
            <a:r>
              <a:rPr lang="en-US" sz="2400" b="1" dirty="0"/>
              <a:t>REGULAR” </a:t>
            </a:r>
            <a:r>
              <a:rPr lang="en-US" sz="2400" dirty="0"/>
              <a:t>as the time reporter code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Students must enter all time worked into your timesheet via OneUSG Connect</a:t>
            </a:r>
            <a:endParaRPr lang="en-US" sz="2400" dirty="0">
              <a:cs typeface="Calibri"/>
            </a:endParaRPr>
          </a:p>
          <a:p>
            <a:pPr marL="285750" indent="-285750">
              <a:buFont typeface="Arial" panose="020B0604020202020204" pitchFamily="34" charset="0"/>
              <a:buChar char="•"/>
            </a:pPr>
            <a:endParaRPr lang="en-US" sz="2400" dirty="0">
              <a:cs typeface="Calibri"/>
            </a:endParaRPr>
          </a:p>
          <a:p>
            <a:pPr marL="285750" indent="-285750">
              <a:buFont typeface="Arial" panose="020B0604020202020204" pitchFamily="34" charset="0"/>
              <a:buChar char="•"/>
            </a:pPr>
            <a:r>
              <a:rPr lang="en-US" sz="2400" dirty="0">
                <a:cs typeface="Calibri"/>
              </a:rPr>
              <a:t>Emergency paychecks cannot be cut due to not entering time into OneUSG Connect</a:t>
            </a:r>
          </a:p>
          <a:p>
            <a:pPr marL="285750" indent="-285750">
              <a:buFont typeface="Arial" panose="020B0604020202020204" pitchFamily="34" charset="0"/>
              <a:buChar char="•"/>
            </a:pPr>
            <a:endParaRPr lang="en-US" sz="2400" dirty="0">
              <a:cs typeface="Calibri"/>
            </a:endParaRPr>
          </a:p>
          <a:p>
            <a:pPr marL="285750" indent="-285750">
              <a:buFont typeface="Arial" panose="020B0604020202020204" pitchFamily="34" charset="0"/>
              <a:buChar char="•"/>
            </a:pPr>
            <a:r>
              <a:rPr lang="en-US" sz="2400" dirty="0">
                <a:cs typeface="Calibri"/>
              </a:rPr>
              <a:t>Time sheets are locked by the close of business on Fridays before payroll processing begins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cs typeface="Calibri"/>
            </a:endParaRPr>
          </a:p>
          <a:p>
            <a:pPr marL="285750" indent="-285750">
              <a:buFont typeface="Arial" panose="020B0604020202020204" pitchFamily="34" charset="0"/>
              <a:buChar char="•"/>
            </a:pPr>
            <a:endParaRPr lang="en-US" dirty="0">
              <a:cs typeface="Calibri"/>
            </a:endParaRPr>
          </a:p>
        </p:txBody>
      </p:sp>
      <p:sp>
        <p:nvSpPr>
          <p:cNvPr id="6" name="TextBox 5"/>
          <p:cNvSpPr txBox="1"/>
          <p:nvPr/>
        </p:nvSpPr>
        <p:spPr>
          <a:xfrm>
            <a:off x="461818" y="228790"/>
            <a:ext cx="10723418" cy="584775"/>
          </a:xfrm>
          <a:prstGeom prst="rect">
            <a:avLst/>
          </a:prstGeom>
          <a:noFill/>
        </p:spPr>
        <p:txBody>
          <a:bodyPr wrap="square" rtlCol="0">
            <a:spAutoFit/>
          </a:bodyPr>
          <a:lstStyle/>
          <a:p>
            <a:pPr algn="ctr"/>
            <a:r>
              <a:rPr lang="en-US" sz="3200" dirty="0"/>
              <a:t>Students</a:t>
            </a:r>
            <a:endParaRPr lang="en-US" dirty="0"/>
          </a:p>
        </p:txBody>
      </p:sp>
    </p:spTree>
    <p:extLst>
      <p:ext uri="{BB962C8B-B14F-4D97-AF65-F5344CB8AC3E}">
        <p14:creationId xmlns:p14="http://schemas.microsoft.com/office/powerpoint/2010/main" val="590702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5" name="TextBox 4"/>
          <p:cNvSpPr txBox="1"/>
          <p:nvPr/>
        </p:nvSpPr>
        <p:spPr>
          <a:xfrm>
            <a:off x="461818" y="803564"/>
            <a:ext cx="10723418" cy="584775"/>
          </a:xfrm>
          <a:prstGeom prst="rect">
            <a:avLst/>
          </a:prstGeom>
          <a:noFill/>
        </p:spPr>
        <p:txBody>
          <a:bodyPr wrap="square" rtlCol="0">
            <a:spAutoFit/>
          </a:bodyPr>
          <a:lstStyle/>
          <a:p>
            <a:pPr algn="ctr"/>
            <a:r>
              <a:rPr lang="en-US" sz="3200" dirty="0"/>
              <a:t>Students</a:t>
            </a:r>
            <a:endParaRPr lang="en-US" dirty="0"/>
          </a:p>
        </p:txBody>
      </p:sp>
      <p:sp>
        <p:nvSpPr>
          <p:cNvPr id="7" name="TextBox 6"/>
          <p:cNvSpPr txBox="1"/>
          <p:nvPr/>
        </p:nvSpPr>
        <p:spPr>
          <a:xfrm>
            <a:off x="10049163" y="6347099"/>
            <a:ext cx="1598929" cy="376973"/>
          </a:xfrm>
          <a:prstGeom prst="rect">
            <a:avLst/>
          </a:prstGeom>
          <a:noFill/>
        </p:spPr>
        <p:txBody>
          <a:bodyPr wrap="square" rtlCol="0">
            <a:spAutoFit/>
          </a:bodyPr>
          <a:lstStyle/>
          <a:p>
            <a:r>
              <a:rPr lang="en-US" dirty="0">
                <a:solidFill>
                  <a:schemeClr val="bg1"/>
                </a:solidFill>
                <a:latin typeface="Trajan Pro" pitchFamily="18" charset="0"/>
              </a:rPr>
              <a:t>Payroll</a:t>
            </a:r>
          </a:p>
        </p:txBody>
      </p:sp>
      <p:sp>
        <p:nvSpPr>
          <p:cNvPr id="3" name="TextBox 2"/>
          <p:cNvSpPr txBox="1"/>
          <p:nvPr/>
        </p:nvSpPr>
        <p:spPr>
          <a:xfrm>
            <a:off x="526473" y="1487055"/>
            <a:ext cx="10834254" cy="1661993"/>
          </a:xfrm>
          <a:prstGeom prst="rect">
            <a:avLst/>
          </a:prstGeom>
          <a:noFill/>
        </p:spPr>
        <p:txBody>
          <a:bodyPr wrap="square" rtlCol="0">
            <a:spAutoFit/>
          </a:bodyPr>
          <a:lstStyle/>
          <a:p>
            <a:endParaRPr lang="en-US" sz="2400" dirty="0"/>
          </a:p>
          <a:p>
            <a:r>
              <a:rPr lang="en-US" sz="2400" dirty="0"/>
              <a:t>How Do I Report My Time Using the Weekly Punch Timesheet (Hourly Employees)?</a:t>
            </a:r>
          </a:p>
          <a:p>
            <a:r>
              <a:rPr lang="en-US" dirty="0"/>
              <a:t>	</a:t>
            </a:r>
          </a:p>
          <a:p>
            <a:r>
              <a:rPr lang="en-US" b="1" dirty="0">
                <a:solidFill>
                  <a:srgbClr val="0033A0"/>
                </a:solidFill>
              </a:rPr>
              <a:t>https://www.youtube.com/watch?v=A2BT2A8Y6qU</a:t>
            </a:r>
          </a:p>
          <a:p>
            <a:endParaRPr lang="en-US" dirty="0"/>
          </a:p>
        </p:txBody>
      </p:sp>
    </p:spTree>
    <p:extLst>
      <p:ext uri="{BB962C8B-B14F-4D97-AF65-F5344CB8AC3E}">
        <p14:creationId xmlns:p14="http://schemas.microsoft.com/office/powerpoint/2010/main" val="38455884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5" name="Title 4"/>
          <p:cNvSpPr>
            <a:spLocks noGrp="1"/>
          </p:cNvSpPr>
          <p:nvPr>
            <p:ph type="title"/>
          </p:nvPr>
        </p:nvSpPr>
        <p:spPr/>
        <p:txBody>
          <a:bodyPr/>
          <a:lstStyle/>
          <a:p>
            <a:r>
              <a:rPr lang="en-US" dirty="0"/>
              <a:t>Is All of this Necessary?</a:t>
            </a:r>
          </a:p>
        </p:txBody>
      </p:sp>
      <p:sp>
        <p:nvSpPr>
          <p:cNvPr id="6" name="Text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03259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3" name="Title 2"/>
          <p:cNvSpPr>
            <a:spLocks noGrp="1"/>
          </p:cNvSpPr>
          <p:nvPr>
            <p:ph type="title"/>
          </p:nvPr>
        </p:nvSpPr>
        <p:spPr/>
        <p:txBody>
          <a:bodyPr/>
          <a:lstStyle/>
          <a:p>
            <a:r>
              <a:rPr lang="en-US" dirty="0"/>
              <a:t>YES… And Here’s Why</a:t>
            </a:r>
          </a:p>
        </p:txBody>
      </p:sp>
      <p:sp>
        <p:nvSpPr>
          <p:cNvPr id="4" name="Content Placeholder 3"/>
          <p:cNvSpPr>
            <a:spLocks noGrp="1"/>
          </p:cNvSpPr>
          <p:nvPr>
            <p:ph idx="1"/>
          </p:nvPr>
        </p:nvSpPr>
        <p:spPr>
          <a:xfrm>
            <a:off x="609600" y="1267097"/>
            <a:ext cx="10972800" cy="4859069"/>
          </a:xfrm>
        </p:spPr>
        <p:txBody>
          <a:bodyPr/>
          <a:lstStyle/>
          <a:p>
            <a:r>
              <a:rPr lang="en-US" dirty="0"/>
              <a:t>Children are our most precious resource</a:t>
            </a:r>
          </a:p>
          <a:p>
            <a:pPr lvl="1"/>
            <a:r>
              <a:rPr lang="en-US" dirty="0"/>
              <a:t>Require strictest of regulation</a:t>
            </a:r>
          </a:p>
          <a:p>
            <a:pPr lvl="1"/>
            <a:r>
              <a:rPr lang="en-US" dirty="0"/>
              <a:t>Highest positive Return on Investment</a:t>
            </a:r>
          </a:p>
          <a:p>
            <a:r>
              <a:rPr lang="en-US" dirty="0"/>
              <a:t>Government funded programs and activities are also highly regulated</a:t>
            </a:r>
          </a:p>
          <a:p>
            <a:pPr lvl="1"/>
            <a:r>
              <a:rPr lang="en-US" dirty="0"/>
              <a:t>The People’s money requires high levels of </a:t>
            </a:r>
          </a:p>
          <a:p>
            <a:pPr lvl="2"/>
            <a:r>
              <a:rPr lang="en-US" dirty="0"/>
              <a:t>Transparency </a:t>
            </a:r>
          </a:p>
          <a:p>
            <a:pPr lvl="2"/>
            <a:r>
              <a:rPr lang="en-US" dirty="0"/>
              <a:t>Internal Control </a:t>
            </a:r>
          </a:p>
          <a:p>
            <a:pPr lvl="2"/>
            <a:r>
              <a:rPr lang="en-US" dirty="0"/>
              <a:t>Documentation</a:t>
            </a:r>
          </a:p>
          <a:p>
            <a:pPr marL="457200" lvl="1" indent="0">
              <a:buNone/>
            </a:pPr>
            <a:endParaRPr lang="en-US" dirty="0"/>
          </a:p>
          <a:p>
            <a:pPr lvl="1"/>
            <a:endParaRPr lang="en-US" dirty="0"/>
          </a:p>
        </p:txBody>
      </p:sp>
    </p:spTree>
    <p:extLst>
      <p:ext uri="{BB962C8B-B14F-4D97-AF65-F5344CB8AC3E}">
        <p14:creationId xmlns:p14="http://schemas.microsoft.com/office/powerpoint/2010/main" val="28129508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9452" y="1787434"/>
            <a:ext cx="2971800" cy="2971800"/>
          </a:xfrm>
          <a:prstGeom prst="rect">
            <a:avLst/>
          </a:prstGeom>
        </p:spPr>
      </p:pic>
    </p:spTree>
    <p:extLst>
      <p:ext uri="{BB962C8B-B14F-4D97-AF65-F5344CB8AC3E}">
        <p14:creationId xmlns:p14="http://schemas.microsoft.com/office/powerpoint/2010/main" val="403626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3" name="Rectangle 2"/>
          <p:cNvSpPr>
            <a:spLocks noGrp="1" noChangeArrowheads="1"/>
          </p:cNvSpPr>
          <p:nvPr>
            <p:ph type="title"/>
          </p:nvPr>
        </p:nvSpPr>
        <p:spPr/>
        <p:txBody>
          <a:bodyPr/>
          <a:lstStyle/>
          <a:p>
            <a:pPr eaLnBrk="1" fontAlgn="auto" hangingPunct="1">
              <a:spcAft>
                <a:spcPts val="0"/>
              </a:spcAft>
              <a:defRPr/>
            </a:pPr>
            <a:r>
              <a:rPr lang="en-US" dirty="0"/>
              <a:t>Conclusion</a:t>
            </a:r>
          </a:p>
        </p:txBody>
      </p:sp>
      <p:sp>
        <p:nvSpPr>
          <p:cNvPr id="4" name="Content Placeholder 3"/>
          <p:cNvSpPr>
            <a:spLocks noGrp="1"/>
          </p:cNvSpPr>
          <p:nvPr>
            <p:ph idx="1"/>
          </p:nvPr>
        </p:nvSpPr>
        <p:spPr>
          <a:xfrm>
            <a:off x="609600" y="1162595"/>
            <a:ext cx="10972800" cy="4963572"/>
          </a:xfrm>
        </p:spPr>
        <p:txBody>
          <a:bodyPr/>
          <a:lstStyle/>
          <a:p>
            <a:pPr>
              <a:lnSpc>
                <a:spcPct val="150000"/>
              </a:lnSpc>
            </a:pPr>
            <a:r>
              <a:rPr lang="en-US" dirty="0"/>
              <a:t>Conducting Summer Programs is encouraged </a:t>
            </a:r>
          </a:p>
          <a:p>
            <a:pPr>
              <a:lnSpc>
                <a:spcPct val="150000"/>
              </a:lnSpc>
            </a:pPr>
            <a:r>
              <a:rPr lang="en-US" dirty="0"/>
              <a:t>Program Directors are expected to adhere to all applicable regulations</a:t>
            </a:r>
          </a:p>
          <a:p>
            <a:pPr>
              <a:lnSpc>
                <a:spcPct val="150000"/>
              </a:lnSpc>
            </a:pPr>
            <a:r>
              <a:rPr lang="en-US" dirty="0"/>
              <a:t>Plan accordingly</a:t>
            </a:r>
          </a:p>
          <a:p>
            <a:pPr>
              <a:lnSpc>
                <a:spcPct val="150000"/>
              </a:lnSpc>
            </a:pPr>
            <a:r>
              <a:rPr lang="en-US" dirty="0"/>
              <a:t>Ask questions</a:t>
            </a:r>
          </a:p>
          <a:p>
            <a:pPr>
              <a:lnSpc>
                <a:spcPct val="150000"/>
              </a:lnSpc>
            </a:pPr>
            <a:r>
              <a:rPr lang="en-US" dirty="0"/>
              <a:t>Work hard; Be safe; Have fun!</a:t>
            </a:r>
          </a:p>
          <a:p>
            <a:pPr>
              <a:lnSpc>
                <a:spcPct val="150000"/>
              </a:lnSpc>
            </a:pPr>
            <a:endParaRPr lang="en-US" dirty="0"/>
          </a:p>
        </p:txBody>
      </p:sp>
    </p:spTree>
    <p:extLst>
      <p:ext uri="{BB962C8B-B14F-4D97-AF65-F5344CB8AC3E}">
        <p14:creationId xmlns:p14="http://schemas.microsoft.com/office/powerpoint/2010/main" val="227937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3" name="Title 2"/>
          <p:cNvSpPr>
            <a:spLocks noGrp="1"/>
          </p:cNvSpPr>
          <p:nvPr>
            <p:ph type="title"/>
          </p:nvPr>
        </p:nvSpPr>
        <p:spPr/>
        <p:txBody>
          <a:bodyPr/>
          <a:lstStyle/>
          <a:p>
            <a:r>
              <a:rPr lang="en-US" dirty="0"/>
              <a:t>Contacts</a:t>
            </a:r>
          </a:p>
        </p:txBody>
      </p:sp>
      <p:sp>
        <p:nvSpPr>
          <p:cNvPr id="10" name="Content Placeholder 9"/>
          <p:cNvSpPr>
            <a:spLocks noGrp="1"/>
          </p:cNvSpPr>
          <p:nvPr>
            <p:ph sz="half" idx="2"/>
          </p:nvPr>
        </p:nvSpPr>
        <p:spPr>
          <a:xfrm>
            <a:off x="609600" y="1658983"/>
            <a:ext cx="5386917" cy="4467180"/>
          </a:xfrm>
        </p:spPr>
        <p:txBody>
          <a:bodyPr>
            <a:normAutofit fontScale="92500" lnSpcReduction="20000"/>
          </a:bodyPr>
          <a:lstStyle/>
          <a:p>
            <a:pPr marL="0" indent="0">
              <a:lnSpc>
                <a:spcPct val="120000"/>
              </a:lnSpc>
              <a:buNone/>
            </a:pPr>
            <a:r>
              <a:rPr lang="en-US" sz="2200" dirty="0"/>
              <a:t>Martha Snow, Auxiliary Services</a:t>
            </a:r>
            <a:endParaRPr lang="en-US" sz="2200" dirty="0">
              <a:cs typeface="Calibri"/>
            </a:endParaRPr>
          </a:p>
          <a:p>
            <a:pPr marL="0" indent="0">
              <a:lnSpc>
                <a:spcPct val="120000"/>
              </a:lnSpc>
              <a:buNone/>
            </a:pPr>
            <a:r>
              <a:rPr lang="en-US" sz="2200" dirty="0"/>
              <a:t>229.500.2884</a:t>
            </a:r>
            <a:endParaRPr lang="en-US" sz="2200" dirty="0">
              <a:cs typeface="Calibri"/>
            </a:endParaRPr>
          </a:p>
          <a:p>
            <a:pPr marL="0" indent="0">
              <a:lnSpc>
                <a:spcPct val="120000"/>
              </a:lnSpc>
              <a:buNone/>
            </a:pPr>
            <a:r>
              <a:rPr lang="en-US" sz="2200" dirty="0">
                <a:solidFill>
                  <a:srgbClr val="FF0000"/>
                </a:solidFill>
                <a:hlinkClick r:id="rId3"/>
              </a:rPr>
              <a:t>Martha.snow@asurams.edu</a:t>
            </a:r>
            <a:endParaRPr lang="en-US" sz="2200" dirty="0">
              <a:solidFill>
                <a:srgbClr val="FF0000"/>
              </a:solidFill>
            </a:endParaRPr>
          </a:p>
          <a:p>
            <a:pPr marL="0" indent="0">
              <a:lnSpc>
                <a:spcPct val="120000"/>
              </a:lnSpc>
              <a:buNone/>
            </a:pPr>
            <a:r>
              <a:rPr lang="en-US" sz="2200" dirty="0"/>
              <a:t>Saundrette Moody, Title III Programs</a:t>
            </a:r>
            <a:endParaRPr lang="en-US" sz="2200" dirty="0">
              <a:cs typeface="Calibri"/>
            </a:endParaRPr>
          </a:p>
          <a:p>
            <a:pPr marL="0" indent="0">
              <a:lnSpc>
                <a:spcPct val="120000"/>
              </a:lnSpc>
              <a:buNone/>
            </a:pPr>
            <a:r>
              <a:rPr lang="en-US" sz="2200" dirty="0"/>
              <a:t>229.500.3452</a:t>
            </a:r>
            <a:endParaRPr lang="en-US" sz="2200" dirty="0">
              <a:cs typeface="Calibri"/>
            </a:endParaRPr>
          </a:p>
          <a:p>
            <a:pPr marL="0" indent="0">
              <a:lnSpc>
                <a:spcPct val="120000"/>
              </a:lnSpc>
              <a:buNone/>
            </a:pPr>
            <a:r>
              <a:rPr lang="en-US" sz="2200" dirty="0">
                <a:solidFill>
                  <a:srgbClr val="FF0000"/>
                </a:solidFill>
                <a:hlinkClick r:id="rId4"/>
              </a:rPr>
              <a:t>Saundrette.moody@asurams.edu</a:t>
            </a:r>
            <a:endParaRPr lang="en-US" sz="2200" dirty="0">
              <a:solidFill>
                <a:srgbClr val="FF0000"/>
              </a:solidFill>
            </a:endParaRPr>
          </a:p>
          <a:p>
            <a:pPr marL="0" indent="0">
              <a:lnSpc>
                <a:spcPct val="120000"/>
              </a:lnSpc>
              <a:buNone/>
            </a:pPr>
            <a:r>
              <a:rPr lang="en-US" sz="2200" dirty="0">
                <a:cs typeface="Calibri"/>
              </a:rPr>
              <a:t>Maria Allan, Title III Programs</a:t>
            </a:r>
          </a:p>
          <a:p>
            <a:pPr marL="0" indent="0">
              <a:lnSpc>
                <a:spcPct val="120000"/>
              </a:lnSpc>
              <a:buNone/>
            </a:pPr>
            <a:r>
              <a:rPr lang="en-US" sz="2200" dirty="0">
                <a:cs typeface="Calibri"/>
              </a:rPr>
              <a:t>229.500.3315</a:t>
            </a:r>
          </a:p>
          <a:p>
            <a:pPr marL="0" indent="0">
              <a:lnSpc>
                <a:spcPct val="120000"/>
              </a:lnSpc>
              <a:buNone/>
            </a:pPr>
            <a:r>
              <a:rPr lang="en-US" sz="2200" u="sng" dirty="0">
                <a:solidFill>
                  <a:schemeClr val="tx2"/>
                </a:solidFill>
                <a:cs typeface="Calibri"/>
                <a:hlinkClick r:id="rId5"/>
              </a:rPr>
              <a:t>Maria.allan@asurams.edu</a:t>
            </a:r>
            <a:endParaRPr lang="en-US" sz="2200" u="sng" dirty="0">
              <a:solidFill>
                <a:schemeClr val="tx2"/>
              </a:solidFill>
              <a:cs typeface="Calibri"/>
            </a:endParaRPr>
          </a:p>
          <a:p>
            <a:pPr marL="0" indent="0">
              <a:lnSpc>
                <a:spcPct val="120000"/>
              </a:lnSpc>
              <a:buNone/>
            </a:pPr>
            <a:r>
              <a:rPr lang="en-US" sz="2200" dirty="0">
                <a:cs typeface="Calibri"/>
              </a:rPr>
              <a:t>Domeka Wallace-Butler, Title III Programs</a:t>
            </a:r>
          </a:p>
          <a:p>
            <a:pPr marL="0" indent="0">
              <a:lnSpc>
                <a:spcPct val="120000"/>
              </a:lnSpc>
              <a:buNone/>
            </a:pPr>
            <a:r>
              <a:rPr lang="en-US" sz="2200" dirty="0">
                <a:cs typeface="Calibri"/>
              </a:rPr>
              <a:t>229.500.3318</a:t>
            </a:r>
          </a:p>
          <a:p>
            <a:pPr marL="0" indent="0">
              <a:lnSpc>
                <a:spcPct val="120000"/>
              </a:lnSpc>
              <a:buNone/>
            </a:pPr>
            <a:r>
              <a:rPr lang="en-US" sz="2200" dirty="0">
                <a:cs typeface="Calibri"/>
                <a:hlinkClick r:id="rId6"/>
              </a:rPr>
              <a:t>Domeka.wallacebutler@asurams.edu</a:t>
            </a:r>
            <a:endParaRPr lang="en-US" sz="2200" dirty="0">
              <a:cs typeface="Calibri"/>
            </a:endParaRPr>
          </a:p>
          <a:p>
            <a:pPr marL="0" indent="0">
              <a:lnSpc>
                <a:spcPct val="120000"/>
              </a:lnSpc>
              <a:buNone/>
            </a:pPr>
            <a:endParaRPr lang="en-US" sz="2200" dirty="0">
              <a:cs typeface="Calibri"/>
            </a:endParaRPr>
          </a:p>
          <a:p>
            <a:pPr marL="0" indent="0">
              <a:lnSpc>
                <a:spcPct val="120000"/>
              </a:lnSpc>
              <a:buNone/>
            </a:pPr>
            <a:endParaRPr lang="en-US" dirty="0"/>
          </a:p>
          <a:p>
            <a:pPr marL="0" indent="0">
              <a:lnSpc>
                <a:spcPct val="120000"/>
              </a:lnSpc>
              <a:buNone/>
            </a:pPr>
            <a:endParaRPr lang="en-US" dirty="0"/>
          </a:p>
        </p:txBody>
      </p:sp>
      <p:sp>
        <p:nvSpPr>
          <p:cNvPr id="12" name="Content Placeholder 11"/>
          <p:cNvSpPr>
            <a:spLocks noGrp="1"/>
          </p:cNvSpPr>
          <p:nvPr>
            <p:ph sz="quarter" idx="4"/>
          </p:nvPr>
        </p:nvSpPr>
        <p:spPr>
          <a:xfrm>
            <a:off x="6193369" y="1478244"/>
            <a:ext cx="5389033" cy="4647919"/>
          </a:xfrm>
        </p:spPr>
        <p:txBody>
          <a:bodyPr>
            <a:normAutofit fontScale="92500" lnSpcReduction="10000"/>
          </a:bodyPr>
          <a:lstStyle/>
          <a:p>
            <a:pPr marL="0" indent="0">
              <a:lnSpc>
                <a:spcPct val="120000"/>
              </a:lnSpc>
              <a:buNone/>
            </a:pPr>
            <a:r>
              <a:rPr lang="en-US" sz="2000" dirty="0"/>
              <a:t>Louise Wrensford, ORSP</a:t>
            </a:r>
          </a:p>
          <a:p>
            <a:pPr marL="0" indent="0">
              <a:lnSpc>
                <a:spcPct val="120000"/>
              </a:lnSpc>
              <a:buNone/>
            </a:pPr>
            <a:r>
              <a:rPr lang="en-US" sz="2000" dirty="0"/>
              <a:t>229.500.34923</a:t>
            </a:r>
          </a:p>
          <a:p>
            <a:pPr marL="0" indent="0">
              <a:lnSpc>
                <a:spcPct val="120000"/>
              </a:lnSpc>
              <a:buNone/>
            </a:pPr>
            <a:r>
              <a:rPr lang="en-US" sz="2000" dirty="0">
                <a:hlinkClick r:id="rId7"/>
              </a:rPr>
              <a:t>louise.wrensford@asurams.edu</a:t>
            </a:r>
            <a:endParaRPr lang="en-US" sz="2000" dirty="0"/>
          </a:p>
          <a:p>
            <a:pPr marL="0" indent="0">
              <a:lnSpc>
                <a:spcPct val="120000"/>
              </a:lnSpc>
              <a:buNone/>
            </a:pPr>
            <a:r>
              <a:rPr lang="en-US" sz="1900" dirty="0"/>
              <a:t>Marion Ryant, Office of Budgets</a:t>
            </a:r>
          </a:p>
          <a:p>
            <a:pPr marL="0" indent="0">
              <a:lnSpc>
                <a:spcPct val="120000"/>
              </a:lnSpc>
              <a:buNone/>
            </a:pPr>
            <a:r>
              <a:rPr lang="en-US" sz="1900" dirty="0"/>
              <a:t>229.500.3027</a:t>
            </a:r>
          </a:p>
          <a:p>
            <a:pPr marL="0" indent="0">
              <a:lnSpc>
                <a:spcPct val="120000"/>
              </a:lnSpc>
              <a:buNone/>
            </a:pPr>
            <a:r>
              <a:rPr lang="en-US" sz="1900" dirty="0">
                <a:hlinkClick r:id="rId8"/>
              </a:rPr>
              <a:t>marion.ryant@asurams.ede</a:t>
            </a:r>
            <a:endParaRPr lang="en-US" sz="1900" dirty="0"/>
          </a:p>
          <a:p>
            <a:pPr marL="0" indent="0">
              <a:lnSpc>
                <a:spcPct val="120000"/>
              </a:lnSpc>
              <a:buNone/>
            </a:pPr>
            <a:r>
              <a:rPr lang="en-US" sz="1900" dirty="0"/>
              <a:t>Ola Terrell-Jordan, Human Resources</a:t>
            </a:r>
          </a:p>
          <a:p>
            <a:pPr marL="0" indent="0">
              <a:lnSpc>
                <a:spcPct val="120000"/>
              </a:lnSpc>
              <a:buNone/>
            </a:pPr>
            <a:r>
              <a:rPr lang="en-US" sz="1900" dirty="0"/>
              <a:t>229.500.2026</a:t>
            </a:r>
          </a:p>
          <a:p>
            <a:pPr marL="0" indent="0">
              <a:lnSpc>
                <a:spcPct val="120000"/>
              </a:lnSpc>
              <a:buNone/>
            </a:pPr>
            <a:r>
              <a:rPr lang="en-US" sz="1900" u="sng" dirty="0">
                <a:solidFill>
                  <a:schemeClr val="tx2"/>
                </a:solidFill>
              </a:rPr>
              <a:t>hrasu@asurams.edu</a:t>
            </a:r>
          </a:p>
          <a:p>
            <a:pPr marL="0" indent="0">
              <a:lnSpc>
                <a:spcPct val="120000"/>
              </a:lnSpc>
              <a:buNone/>
            </a:pPr>
            <a:r>
              <a:rPr lang="en-US" sz="1900" dirty="0"/>
              <a:t>Karen Clay, Payroll</a:t>
            </a:r>
            <a:endParaRPr lang="en-US" sz="1900" dirty="0">
              <a:cs typeface="Calibri"/>
            </a:endParaRPr>
          </a:p>
          <a:p>
            <a:pPr marL="0" indent="0">
              <a:lnSpc>
                <a:spcPct val="120000"/>
              </a:lnSpc>
              <a:buNone/>
            </a:pPr>
            <a:r>
              <a:rPr lang="en-US" sz="1900" dirty="0"/>
              <a:t>229.500.3050</a:t>
            </a:r>
            <a:endParaRPr lang="en-US" sz="1900" dirty="0">
              <a:cs typeface="Calibri"/>
            </a:endParaRPr>
          </a:p>
          <a:p>
            <a:pPr marL="0" indent="0">
              <a:lnSpc>
                <a:spcPct val="120000"/>
              </a:lnSpc>
              <a:buNone/>
            </a:pPr>
            <a:r>
              <a:rPr lang="en-US" sz="1900" u="sng" dirty="0">
                <a:solidFill>
                  <a:schemeClr val="tx2"/>
                </a:solidFill>
              </a:rPr>
              <a:t>karen.clay@asurams.edu</a:t>
            </a:r>
          </a:p>
          <a:p>
            <a:pPr marL="0" indent="0">
              <a:lnSpc>
                <a:spcPct val="120000"/>
              </a:lnSpc>
              <a:buNone/>
            </a:pPr>
            <a:endParaRPr lang="en-US" sz="1900" u="sng" dirty="0">
              <a:solidFill>
                <a:schemeClr val="tx2"/>
              </a:solidFill>
              <a:cs typeface="Calibri"/>
            </a:endParaRPr>
          </a:p>
        </p:txBody>
      </p:sp>
    </p:spTree>
    <p:extLst>
      <p:ext uri="{BB962C8B-B14F-4D97-AF65-F5344CB8AC3E}">
        <p14:creationId xmlns:p14="http://schemas.microsoft.com/office/powerpoint/2010/main" val="1548083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5" name="Title 4"/>
          <p:cNvSpPr>
            <a:spLocks noGrp="1"/>
          </p:cNvSpPr>
          <p:nvPr>
            <p:ph type="title"/>
          </p:nvPr>
        </p:nvSpPr>
        <p:spPr/>
        <p:txBody>
          <a:bodyPr/>
          <a:lstStyle/>
          <a:p>
            <a:r>
              <a:rPr lang="en-US" dirty="0"/>
              <a:t>Program Director Responsibilities</a:t>
            </a:r>
          </a:p>
        </p:txBody>
      </p:sp>
      <p:sp>
        <p:nvSpPr>
          <p:cNvPr id="6" name="Content Placeholder 5"/>
          <p:cNvSpPr>
            <a:spLocks noGrp="1"/>
          </p:cNvSpPr>
          <p:nvPr>
            <p:ph idx="1"/>
          </p:nvPr>
        </p:nvSpPr>
        <p:spPr/>
        <p:txBody>
          <a:bodyPr vert="horz" lIns="91440" tIns="45720" rIns="91440" bIns="45720" rtlCol="0" anchor="t">
            <a:normAutofit fontScale="85000" lnSpcReduction="20000"/>
          </a:bodyPr>
          <a:lstStyle/>
          <a:p>
            <a:pPr>
              <a:lnSpc>
                <a:spcPct val="150000"/>
              </a:lnSpc>
            </a:pPr>
            <a:r>
              <a:rPr lang="en-US" dirty="0"/>
              <a:t>Register each program at Albany State University with Auxiliary Services </a:t>
            </a:r>
          </a:p>
          <a:p>
            <a:pPr>
              <a:lnSpc>
                <a:spcPct val="150000"/>
              </a:lnSpc>
            </a:pPr>
            <a:r>
              <a:rPr lang="en-US" dirty="0"/>
              <a:t>Adhere to all applicable regulations</a:t>
            </a:r>
          </a:p>
          <a:p>
            <a:pPr>
              <a:lnSpc>
                <a:spcPct val="150000"/>
              </a:lnSpc>
            </a:pPr>
            <a:r>
              <a:rPr lang="en-US" dirty="0"/>
              <a:t>Provide a safe environment for participants and workers</a:t>
            </a:r>
          </a:p>
          <a:p>
            <a:pPr>
              <a:lnSpc>
                <a:spcPct val="150000"/>
              </a:lnSpc>
            </a:pPr>
            <a:r>
              <a:rPr lang="en-US" dirty="0"/>
              <a:t>Collect, monitor, and provide assessment data</a:t>
            </a:r>
          </a:p>
          <a:p>
            <a:pPr>
              <a:lnSpc>
                <a:spcPct val="150000"/>
              </a:lnSpc>
            </a:pPr>
            <a:r>
              <a:rPr lang="en-US" dirty="0"/>
              <a:t>Supervise program workers</a:t>
            </a:r>
          </a:p>
          <a:p>
            <a:pPr>
              <a:lnSpc>
                <a:spcPct val="150000"/>
              </a:lnSpc>
            </a:pPr>
            <a:r>
              <a:rPr lang="en-US" dirty="0"/>
              <a:t>Approve program workers’ time worked in OneUSG Connect</a:t>
            </a:r>
          </a:p>
          <a:p>
            <a:pPr>
              <a:lnSpc>
                <a:spcPct val="150000"/>
              </a:lnSpc>
            </a:pPr>
            <a:r>
              <a:rPr lang="en-US" dirty="0"/>
              <a:t>Manage program budget(s)</a:t>
            </a:r>
          </a:p>
          <a:p>
            <a:pPr>
              <a:lnSpc>
                <a:spcPct val="150000"/>
              </a:lnSpc>
            </a:pPr>
            <a:endParaRPr lang="en-US" dirty="0"/>
          </a:p>
          <a:p>
            <a:pPr>
              <a:lnSpc>
                <a:spcPct val="150000"/>
              </a:lnSpc>
            </a:pPr>
            <a:endParaRPr lang="en-US" dirty="0"/>
          </a:p>
        </p:txBody>
      </p:sp>
    </p:spTree>
    <p:extLst>
      <p:ext uri="{BB962C8B-B14F-4D97-AF65-F5344CB8AC3E}">
        <p14:creationId xmlns:p14="http://schemas.microsoft.com/office/powerpoint/2010/main" val="774868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3" name="Title 2"/>
          <p:cNvSpPr>
            <a:spLocks noGrp="1"/>
          </p:cNvSpPr>
          <p:nvPr>
            <p:ph type="title"/>
          </p:nvPr>
        </p:nvSpPr>
        <p:spPr/>
        <p:txBody>
          <a:bodyPr/>
          <a:lstStyle/>
          <a:p>
            <a:r>
              <a:rPr lang="en-US" dirty="0"/>
              <a:t>Timelines &amp; Due Dates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8616753"/>
              </p:ext>
            </p:extLst>
          </p:nvPr>
        </p:nvGraphicFramePr>
        <p:xfrm>
          <a:off x="609600" y="1417638"/>
          <a:ext cx="10972800" cy="4630465"/>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1301571581"/>
                    </a:ext>
                  </a:extLst>
                </a:gridCol>
                <a:gridCol w="5486400">
                  <a:extLst>
                    <a:ext uri="{9D8B030D-6E8A-4147-A177-3AD203B41FA5}">
                      <a16:colId xmlns:a16="http://schemas.microsoft.com/office/drawing/2014/main" val="456668357"/>
                    </a:ext>
                  </a:extLst>
                </a:gridCol>
              </a:tblGrid>
              <a:tr h="661495">
                <a:tc>
                  <a:txBody>
                    <a:bodyPr/>
                    <a:lstStyle/>
                    <a:p>
                      <a:pPr algn="ctr"/>
                      <a:r>
                        <a:rPr lang="en-US" dirty="0"/>
                        <a:t>Action Item</a:t>
                      </a:r>
                    </a:p>
                  </a:txBody>
                  <a:tcPr anchor="ctr"/>
                </a:tc>
                <a:tc>
                  <a:txBody>
                    <a:bodyPr/>
                    <a:lstStyle/>
                    <a:p>
                      <a:pPr algn="ctr"/>
                      <a:r>
                        <a:rPr lang="en-US" dirty="0"/>
                        <a:t>Due</a:t>
                      </a:r>
                      <a:r>
                        <a:rPr lang="en-US" baseline="0" dirty="0"/>
                        <a:t> Date</a:t>
                      </a:r>
                      <a:endParaRPr lang="en-US" dirty="0"/>
                    </a:p>
                  </a:txBody>
                  <a:tcPr anchor="ctr"/>
                </a:tc>
                <a:extLst>
                  <a:ext uri="{0D108BD9-81ED-4DB2-BD59-A6C34878D82A}">
                    <a16:rowId xmlns:a16="http://schemas.microsoft.com/office/drawing/2014/main" val="224954425"/>
                  </a:ext>
                </a:extLst>
              </a:tr>
              <a:tr h="661495">
                <a:tc>
                  <a:txBody>
                    <a:bodyPr/>
                    <a:lstStyle/>
                    <a:p>
                      <a:r>
                        <a:rPr lang="en-US" dirty="0"/>
                        <a:t>Register to</a:t>
                      </a:r>
                      <a:r>
                        <a:rPr lang="en-US" baseline="0" dirty="0"/>
                        <a:t> conduct an Enrichment program on campus</a:t>
                      </a:r>
                      <a:endParaRPr lang="en-US" dirty="0"/>
                    </a:p>
                  </a:txBody>
                  <a:tcPr anchor="ctr"/>
                </a:tc>
                <a:tc>
                  <a:txBody>
                    <a:bodyPr/>
                    <a:lstStyle/>
                    <a:p>
                      <a:pPr algn="ctr"/>
                      <a:r>
                        <a:rPr lang="en-US" dirty="0">
                          <a:solidFill>
                            <a:schemeClr val="tx1"/>
                          </a:solidFill>
                        </a:rPr>
                        <a:t>Currently</a:t>
                      </a:r>
                    </a:p>
                  </a:txBody>
                  <a:tcPr anchor="ctr"/>
                </a:tc>
                <a:extLst>
                  <a:ext uri="{0D108BD9-81ED-4DB2-BD59-A6C34878D82A}">
                    <a16:rowId xmlns:a16="http://schemas.microsoft.com/office/drawing/2014/main" val="3839630516"/>
                  </a:ext>
                </a:extLst>
              </a:tr>
              <a:tr h="661495">
                <a:tc>
                  <a:txBody>
                    <a:bodyPr/>
                    <a:lstStyle/>
                    <a:p>
                      <a:r>
                        <a:rPr lang="en-US" dirty="0"/>
                        <a:t>Inform Budgets</a:t>
                      </a:r>
                      <a:r>
                        <a:rPr lang="en-US" baseline="0" dirty="0"/>
                        <a:t> of funding source(s)</a:t>
                      </a: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No later than 10 working days</a:t>
                      </a:r>
                      <a:r>
                        <a:rPr lang="en-US" baseline="0" dirty="0"/>
                        <a:t> prior to the first day of program</a:t>
                      </a:r>
                      <a:endParaRPr lang="en-US" dirty="0"/>
                    </a:p>
                  </a:txBody>
                  <a:tcPr anchor="ctr"/>
                </a:tc>
                <a:extLst>
                  <a:ext uri="{0D108BD9-81ED-4DB2-BD59-A6C34878D82A}">
                    <a16:rowId xmlns:a16="http://schemas.microsoft.com/office/drawing/2014/main" val="1680700392"/>
                  </a:ext>
                </a:extLst>
              </a:tr>
              <a:tr h="6614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Complete the hiring</a:t>
                      </a:r>
                      <a:r>
                        <a:rPr lang="en-US" baseline="0" dirty="0"/>
                        <a:t> process for all program workers</a:t>
                      </a:r>
                      <a:endParaRPr lang="en-US" dirty="0"/>
                    </a:p>
                  </a:txBody>
                  <a:tcPr anchor="ctr"/>
                </a:tc>
                <a:tc>
                  <a:txBody>
                    <a:bodyPr/>
                    <a:lstStyle/>
                    <a:p>
                      <a:pPr algn="ctr"/>
                      <a:r>
                        <a:rPr lang="en-US" dirty="0"/>
                        <a:t>No later than 10 working days</a:t>
                      </a:r>
                      <a:r>
                        <a:rPr lang="en-US" baseline="0" dirty="0"/>
                        <a:t> prior to the first day of program</a:t>
                      </a:r>
                      <a:endParaRPr lang="en-US" dirty="0"/>
                    </a:p>
                  </a:txBody>
                  <a:tcPr anchor="ctr"/>
                </a:tc>
                <a:extLst>
                  <a:ext uri="{0D108BD9-81ED-4DB2-BD59-A6C34878D82A}">
                    <a16:rowId xmlns:a16="http://schemas.microsoft.com/office/drawing/2014/main" val="3067278510"/>
                  </a:ext>
                </a:extLst>
              </a:tr>
              <a:tr h="6614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Submit</a:t>
                      </a:r>
                      <a:r>
                        <a:rPr lang="en-US" baseline="0" dirty="0"/>
                        <a:t> to be processed Purchase Requisitions to Purchasing</a:t>
                      </a: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No later than 10 working days</a:t>
                      </a:r>
                      <a:r>
                        <a:rPr lang="en-US" baseline="0" dirty="0"/>
                        <a:t> prior to the first day of program</a:t>
                      </a:r>
                      <a:endParaRPr lang="en-US" dirty="0"/>
                    </a:p>
                  </a:txBody>
                  <a:tcPr anchor="ctr"/>
                </a:tc>
                <a:extLst>
                  <a:ext uri="{0D108BD9-81ED-4DB2-BD59-A6C34878D82A}">
                    <a16:rowId xmlns:a16="http://schemas.microsoft.com/office/drawing/2014/main" val="4056169185"/>
                  </a:ext>
                </a:extLst>
              </a:tr>
              <a:tr h="6614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Complete all mandatory training</a:t>
                      </a:r>
                    </a:p>
                  </a:txBody>
                  <a:tcPr anchor="ctr"/>
                </a:tc>
                <a:tc>
                  <a:txBody>
                    <a:bodyPr/>
                    <a:lstStyle/>
                    <a:p>
                      <a:pPr algn="ctr"/>
                      <a:r>
                        <a:rPr lang="en-US" dirty="0"/>
                        <a:t>Prior to workers</a:t>
                      </a:r>
                      <a:r>
                        <a:rPr lang="en-US" baseline="0" dirty="0"/>
                        <a:t> (Paid and Volunteer) begin work- As notified by Non- Student Minors Office</a:t>
                      </a:r>
                      <a:endParaRPr lang="en-US" dirty="0"/>
                    </a:p>
                  </a:txBody>
                  <a:tcPr anchor="ctr"/>
                </a:tc>
                <a:extLst>
                  <a:ext uri="{0D108BD9-81ED-4DB2-BD59-A6C34878D82A}">
                    <a16:rowId xmlns:a16="http://schemas.microsoft.com/office/drawing/2014/main" val="4178295349"/>
                  </a:ext>
                </a:extLst>
              </a:tr>
              <a:tr h="6614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Submit</a:t>
                      </a:r>
                      <a:r>
                        <a:rPr lang="en-US" baseline="0" dirty="0"/>
                        <a:t> assessment information</a:t>
                      </a:r>
                      <a:endParaRPr lang="en-US" dirty="0"/>
                    </a:p>
                  </a:txBody>
                  <a:tcPr anchor="ctr"/>
                </a:tc>
                <a:tc>
                  <a:txBody>
                    <a:bodyPr/>
                    <a:lstStyle/>
                    <a:p>
                      <a:pPr algn="ctr"/>
                      <a:r>
                        <a:rPr lang="en-US" dirty="0"/>
                        <a:t>Within 10 working days after event</a:t>
                      </a:r>
                      <a:r>
                        <a:rPr lang="en-US" baseline="0" dirty="0"/>
                        <a:t> conclusion</a:t>
                      </a:r>
                      <a:endParaRPr lang="en-US" dirty="0"/>
                    </a:p>
                  </a:txBody>
                  <a:tcPr anchor="ctr"/>
                </a:tc>
                <a:extLst>
                  <a:ext uri="{0D108BD9-81ED-4DB2-BD59-A6C34878D82A}">
                    <a16:rowId xmlns:a16="http://schemas.microsoft.com/office/drawing/2014/main" val="2036773865"/>
                  </a:ext>
                </a:extLst>
              </a:tr>
            </a:tbl>
          </a:graphicData>
        </a:graphic>
      </p:graphicFrame>
    </p:spTree>
    <p:extLst>
      <p:ext uri="{BB962C8B-B14F-4D97-AF65-F5344CB8AC3E}">
        <p14:creationId xmlns:p14="http://schemas.microsoft.com/office/powerpoint/2010/main" val="1105459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7509"/>
            <a:ext cx="13093524" cy="6915509"/>
          </a:xfrm>
          <a:prstGeom prst="rect">
            <a:avLst/>
          </a:prstGeom>
        </p:spPr>
      </p:pic>
      <p:pic>
        <p:nvPicPr>
          <p:cNvPr id="1028" name="Picture 4" descr="Program Serving Minors Banne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2029196" y="84463"/>
            <a:ext cx="9144018" cy="36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876800" y="4019550"/>
            <a:ext cx="5838825" cy="1661993"/>
          </a:xfrm>
          <a:prstGeom prst="rect">
            <a:avLst/>
          </a:prstGeom>
          <a:noFill/>
        </p:spPr>
        <p:txBody>
          <a:bodyPr wrap="square" rtlCol="0">
            <a:spAutoFit/>
          </a:bodyPr>
          <a:lstStyle/>
          <a:p>
            <a:r>
              <a:rPr lang="en-US" sz="2500" b="1" dirty="0">
                <a:solidFill>
                  <a:srgbClr val="0033A0"/>
                </a:solidFill>
              </a:rPr>
              <a:t>         </a:t>
            </a:r>
            <a:r>
              <a:rPr lang="en-US" sz="2700" b="1" dirty="0">
                <a:solidFill>
                  <a:srgbClr val="0033A0"/>
                </a:solidFill>
              </a:rPr>
              <a:t>Protection of Non-Student Minors</a:t>
            </a:r>
          </a:p>
          <a:p>
            <a:r>
              <a:rPr lang="en-US" sz="2500" b="1" dirty="0">
                <a:solidFill>
                  <a:srgbClr val="0033A0"/>
                </a:solidFill>
              </a:rPr>
              <a:t>                 Policies and Procedures</a:t>
            </a:r>
          </a:p>
          <a:p>
            <a:r>
              <a:rPr lang="en-US" sz="2500" b="1" dirty="0">
                <a:solidFill>
                  <a:srgbClr val="0033A0"/>
                </a:solidFill>
              </a:rPr>
              <a:t>                                    for</a:t>
            </a:r>
          </a:p>
          <a:p>
            <a:r>
              <a:rPr lang="en-US" sz="2500" b="1" dirty="0">
                <a:solidFill>
                  <a:srgbClr val="0033A0"/>
                </a:solidFill>
              </a:rPr>
              <a:t>                Programs Serving Minors</a:t>
            </a:r>
          </a:p>
        </p:txBody>
      </p:sp>
    </p:spTree>
    <p:extLst>
      <p:ext uri="{BB962C8B-B14F-4D97-AF65-F5344CB8AC3E}">
        <p14:creationId xmlns:p14="http://schemas.microsoft.com/office/powerpoint/2010/main" val="314950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4" name="TextBox 3"/>
          <p:cNvSpPr txBox="1"/>
          <p:nvPr/>
        </p:nvSpPr>
        <p:spPr>
          <a:xfrm>
            <a:off x="7647399" y="6347100"/>
            <a:ext cx="4250076" cy="369332"/>
          </a:xfrm>
          <a:prstGeom prst="rect">
            <a:avLst/>
          </a:prstGeom>
          <a:noFill/>
        </p:spPr>
        <p:txBody>
          <a:bodyPr wrap="square" rtlCol="0">
            <a:spAutoFit/>
          </a:bodyPr>
          <a:lstStyle/>
          <a:p>
            <a:r>
              <a:rPr lang="en-US" dirty="0">
                <a:solidFill>
                  <a:schemeClr val="bg1"/>
                </a:solidFill>
                <a:latin typeface="Trajan Pro" pitchFamily="18" charset="0"/>
              </a:rPr>
              <a:t>Auxiliary Services</a:t>
            </a:r>
          </a:p>
        </p:txBody>
      </p:sp>
      <p:sp>
        <p:nvSpPr>
          <p:cNvPr id="3" name="TextBox 2"/>
          <p:cNvSpPr txBox="1"/>
          <p:nvPr/>
        </p:nvSpPr>
        <p:spPr>
          <a:xfrm>
            <a:off x="0" y="0"/>
            <a:ext cx="11602479" cy="9033242"/>
          </a:xfrm>
          <a:prstGeom prst="rect">
            <a:avLst/>
          </a:prstGeom>
          <a:noFill/>
        </p:spPr>
        <p:txBody>
          <a:bodyPr wrap="square" rtlCol="0">
            <a:spAutoFit/>
          </a:bodyPr>
          <a:lstStyle/>
          <a:p>
            <a:r>
              <a:rPr lang="en-US" sz="2500" b="1" dirty="0"/>
              <a:t>                              </a:t>
            </a:r>
            <a:r>
              <a:rPr lang="en-US" sz="2500" b="1" dirty="0">
                <a:solidFill>
                  <a:srgbClr val="0033A0"/>
                </a:solidFill>
              </a:rPr>
              <a:t>Purpose of the Protection of Non-Student Minors Policy</a:t>
            </a:r>
          </a:p>
          <a:p>
            <a:endParaRPr lang="en-US" dirty="0"/>
          </a:p>
          <a:p>
            <a:r>
              <a:rPr lang="en-US" dirty="0"/>
              <a:t>As set forth by the Board of Regents of the University System of Georgia in the Board of Regents Policy manual Section 6.9,</a:t>
            </a:r>
          </a:p>
          <a:p>
            <a:r>
              <a:rPr lang="en-US" dirty="0"/>
              <a:t>	</a:t>
            </a:r>
          </a:p>
          <a:p>
            <a:r>
              <a:rPr lang="en-US" sz="1400" i="1" dirty="0"/>
              <a:t>	University System of Georgia (USG) institutions periodically conduct, sponsor, or host programs designed to serve minors who are </a:t>
            </a:r>
          </a:p>
          <a:p>
            <a:r>
              <a:rPr lang="en-US" sz="1400" i="1" dirty="0"/>
              <a:t>	not enrolled as students, including but not limited to camps, clinics, after school programs, and activities. Employees and volunteers</a:t>
            </a:r>
          </a:p>
          <a:p>
            <a:r>
              <a:rPr lang="en-US" sz="1400" i="1" dirty="0"/>
              <a:t>	associated with these programs who are reasonably anticipated to have direct contact or interaction with minor program </a:t>
            </a:r>
          </a:p>
          <a:p>
            <a:r>
              <a:rPr lang="en-US" sz="1400" i="1" dirty="0"/>
              <a:t>	participants must be appropriately pre-screened and trained. Institution presidents shall establish institution-level procedures to 	implement this policy and related directives from the USG.</a:t>
            </a:r>
          </a:p>
          <a:p>
            <a:endParaRPr lang="en-US" dirty="0"/>
          </a:p>
          <a:p>
            <a:r>
              <a:rPr lang="en-US" dirty="0"/>
              <a:t>The Albany State University Policy for the Protection of Non-Student Minors may be found on the ASU</a:t>
            </a:r>
          </a:p>
          <a:p>
            <a:r>
              <a:rPr lang="en-US" dirty="0"/>
              <a:t>Legal Affairs web page under Legal Affairs, University Policies. </a:t>
            </a:r>
          </a:p>
          <a:p>
            <a:r>
              <a:rPr lang="en-US" dirty="0"/>
              <a:t>	</a:t>
            </a:r>
          </a:p>
          <a:p>
            <a:r>
              <a:rPr lang="en-US" dirty="0"/>
              <a:t>	</a:t>
            </a:r>
            <a:r>
              <a:rPr lang="en-US" dirty="0">
                <a:hlinkClick r:id="rId3"/>
              </a:rPr>
              <a:t>https://www.asurams.edu/legal-affairs/protection-of-non-student-minors.php</a:t>
            </a:r>
            <a:endParaRPr lang="en-US" dirty="0"/>
          </a:p>
          <a:p>
            <a:endParaRPr lang="en-US" dirty="0"/>
          </a:p>
          <a:p>
            <a:r>
              <a:rPr lang="en-US" dirty="0"/>
              <a:t>The purpose of this policy is to assure that appropriate policies and procedures for the supervision of non-student minors that visit Albany State University (ASU) are identified and to set out the appropriate procedures to be followed by both ASU and non ASU entities in order to host events which include non-student minors on property owned by or leased by ASU or  in any ASU sponsored program at other locations.  This policy became effective for programs starting on or after May 1, 2017.</a:t>
            </a:r>
          </a:p>
          <a:p>
            <a:endParaRPr lang="en-US" dirty="0"/>
          </a:p>
          <a:p>
            <a:endParaRPr lang="en-US" dirty="0"/>
          </a:p>
          <a:p>
            <a:endParaRPr lang="en-US" dirty="0"/>
          </a:p>
          <a:p>
            <a:endParaRPr lang="en-US" dirty="0"/>
          </a:p>
          <a:p>
            <a:endParaRPr lang="en-US" dirty="0"/>
          </a:p>
          <a:p>
            <a:r>
              <a:rPr lang="en-US" dirty="0"/>
              <a:t>   </a:t>
            </a:r>
          </a:p>
          <a:p>
            <a:endParaRPr lang="en-US" dirty="0"/>
          </a:p>
          <a:p>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35867850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SU PP Template 201482 [Read-Only]" id="{40DD7EEA-2446-42CC-B4AB-2ED651F8C3AA}" vid="{A450E801-FF27-4C7A-BAF9-DB594FD974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ASU PP Template 201482</Template>
  <TotalTime>8293</TotalTime>
  <Words>5565</Words>
  <Application>Microsoft Office PowerPoint</Application>
  <PresentationFormat>Widescreen</PresentationFormat>
  <Paragraphs>564</Paragraphs>
  <Slides>57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MS PGothic</vt:lpstr>
      <vt:lpstr>Arial</vt:lpstr>
      <vt:lpstr>Calibri</vt:lpstr>
      <vt:lpstr>Times New Roman</vt:lpstr>
      <vt:lpstr>Trajan Pro</vt:lpstr>
      <vt:lpstr>Wingdings</vt:lpstr>
      <vt:lpstr>Office Theme</vt:lpstr>
      <vt:lpstr>Summer Programs Boot Camp</vt:lpstr>
      <vt:lpstr>Housekeeping</vt:lpstr>
      <vt:lpstr>Objectives</vt:lpstr>
      <vt:lpstr>Setting the Groundwork</vt:lpstr>
      <vt:lpstr>Legal Framework</vt:lpstr>
      <vt:lpstr>Program Director Responsibilities</vt:lpstr>
      <vt:lpstr>Timelines &amp; Due Dates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Office of Sponsored Research (ORSP)</vt:lpstr>
      <vt:lpstr>Summer Programs Sponsored by Federal Funding</vt:lpstr>
      <vt:lpstr>Summer Programs Sponsored by Federal Funding</vt:lpstr>
      <vt:lpstr>PowerPoint Presentation</vt:lpstr>
      <vt:lpstr>PowerPoint Presentation</vt:lpstr>
      <vt:lpstr>Contacts</vt:lpstr>
      <vt:lpstr>PowerPoint Presentation</vt:lpstr>
      <vt:lpstr>What We Will Cover </vt:lpstr>
      <vt:lpstr>Hiring Summer Program Workers  (New Hires, Rehires, &amp; Volunteers) </vt:lpstr>
      <vt:lpstr>Submission of I9 Documents</vt:lpstr>
      <vt:lpstr>Rehired Retirees</vt:lpstr>
      <vt:lpstr>Volunteers</vt:lpstr>
      <vt:lpstr>Student Workers</vt:lpstr>
      <vt:lpstr>Federal Work Study Students</vt:lpstr>
      <vt:lpstr>Hiring ASU Faculty for Summer Programs</vt:lpstr>
      <vt:lpstr>Hiring Current ASU Staff for Summer Programs</vt:lpstr>
      <vt:lpstr>USG Background Check Policy</vt:lpstr>
      <vt:lpstr>USG Background Check Policy</vt:lpstr>
      <vt:lpstr>Paying Workers as Contractors</vt:lpstr>
      <vt:lpstr>Ramifications for Misclassifications</vt:lpstr>
      <vt:lpstr>What is an Independent Contractor</vt:lpstr>
      <vt:lpstr>What is an Employee</vt:lpstr>
      <vt:lpstr>Employee vs Independent Contractor</vt:lpstr>
      <vt:lpstr>PowerPoint Presentation</vt:lpstr>
      <vt:lpstr>PowerPoint Presentation</vt:lpstr>
      <vt:lpstr>PowerPoint Presentation</vt:lpstr>
      <vt:lpstr>PowerPoint Presentation</vt:lpstr>
      <vt:lpstr>PowerPoint Presentation</vt:lpstr>
      <vt:lpstr>Is All of this Necessary?</vt:lpstr>
      <vt:lpstr>YES… And Here’s Why</vt:lpstr>
      <vt:lpstr>PowerPoint Presentation</vt:lpstr>
      <vt:lpstr>Conclusion</vt:lpstr>
      <vt:lpstr>Contacts</vt:lpstr>
    </vt:vector>
  </TitlesOfParts>
  <Company>Albany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Carter, Kimberly</dc:creator>
  <cp:lastModifiedBy>Watson, Shannon</cp:lastModifiedBy>
  <cp:revision>227</cp:revision>
  <cp:lastPrinted>2018-04-20T18:12:29Z</cp:lastPrinted>
  <dcterms:created xsi:type="dcterms:W3CDTF">2019-12-10T20:08:55Z</dcterms:created>
  <dcterms:modified xsi:type="dcterms:W3CDTF">2023-04-06T19:55:56Z</dcterms:modified>
</cp:coreProperties>
</file>