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89" r:id="rId7"/>
    <p:sldId id="269" r:id="rId8"/>
    <p:sldId id="259" r:id="rId9"/>
    <p:sldId id="270" r:id="rId10"/>
    <p:sldId id="271" r:id="rId11"/>
    <p:sldId id="282" r:id="rId12"/>
    <p:sldId id="260" r:id="rId13"/>
    <p:sldId id="281" r:id="rId14"/>
    <p:sldId id="262" r:id="rId15"/>
    <p:sldId id="278" r:id="rId16"/>
    <p:sldId id="273" r:id="rId17"/>
    <p:sldId id="274" r:id="rId18"/>
    <p:sldId id="261" r:id="rId19"/>
    <p:sldId id="280" r:id="rId20"/>
    <p:sldId id="277" r:id="rId21"/>
    <p:sldId id="276" r:id="rId22"/>
    <p:sldId id="275" r:id="rId23"/>
    <p:sldId id="272" r:id="rId24"/>
    <p:sldId id="279" r:id="rId25"/>
    <p:sldId id="263" r:id="rId26"/>
    <p:sldId id="264" r:id="rId27"/>
    <p:sldId id="284" r:id="rId28"/>
    <p:sldId id="265" r:id="rId29"/>
    <p:sldId id="285" r:id="rId30"/>
    <p:sldId id="286" r:id="rId31"/>
    <p:sldId id="290"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2" d="100"/>
          <a:sy n="112" d="100"/>
        </p:scale>
        <p:origin x="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Ref idx="1002">
        <a:schemeClr val="bg2"/>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63700" cy="6858000"/>
          </a:xfrm>
          <a:prstGeom prst="rect">
            <a:avLst/>
          </a:prstGeom>
          <a:effectLst>
            <a:innerShdw blurRad="63500" dist="50800">
              <a:prstClr val="black">
                <a:alpha val="50000"/>
              </a:prstClr>
            </a:innerShdw>
          </a:effectLst>
        </p:spPr>
      </p:pic>
      <p:sp>
        <p:nvSpPr>
          <p:cNvPr id="12" name="Title 11"/>
          <p:cNvSpPr>
            <a:spLocks noGrp="1"/>
          </p:cNvSpPr>
          <p:nvPr>
            <p:ph type="ctrTitle"/>
          </p:nvPr>
        </p:nvSpPr>
        <p:spPr>
          <a:xfrm>
            <a:off x="1917503" y="533400"/>
            <a:ext cx="9378854" cy="2868168"/>
          </a:xfrm>
        </p:spPr>
        <p:txBody>
          <a:bodyPr lIns="45720" tIns="0" rIns="45720">
            <a:noAutofit/>
          </a:bodyPr>
          <a:lstStyle>
            <a:lvl1pPr algn="r">
              <a:defRPr sz="4200" b="1"/>
            </a:lvl1pPr>
            <a:extLst/>
          </a:lstStyle>
          <a:p>
            <a:r>
              <a:rPr kumimoji="0" lang="en-US"/>
              <a:t>Click to edit Master title style</a:t>
            </a:r>
            <a:endParaRPr kumimoji="0" lang="en-US" dirty="0"/>
          </a:p>
        </p:txBody>
      </p:sp>
      <p:sp>
        <p:nvSpPr>
          <p:cNvPr id="25" name="Subtitle 24"/>
          <p:cNvSpPr>
            <a:spLocks noGrp="1"/>
          </p:cNvSpPr>
          <p:nvPr>
            <p:ph type="subTitle" idx="1"/>
          </p:nvPr>
        </p:nvSpPr>
        <p:spPr>
          <a:xfrm>
            <a:off x="1896211" y="3539864"/>
            <a:ext cx="9396082"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9" name="Straight Connector 8"/>
          <p:cNvSpPr>
            <a:spLocks noChangeShapeType="1"/>
          </p:cNvSpPr>
          <p:nvPr/>
        </p:nvSpPr>
        <p:spPr bwMode="auto">
          <a:xfrm rot="16200000">
            <a:off x="-1767154"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sz="1800"/>
          </a:p>
        </p:txBody>
      </p:sp>
      <p:sp>
        <p:nvSpPr>
          <p:cNvPr id="18" name="Footer Placeholder 17"/>
          <p:cNvSpPr>
            <a:spLocks noGrp="1"/>
          </p:cNvSpPr>
          <p:nvPr>
            <p:ph type="ftr" sz="quarter" idx="11"/>
          </p:nvPr>
        </p:nvSpPr>
        <p:spPr>
          <a:xfrm>
            <a:off x="1917503" y="6354773"/>
            <a:ext cx="3903629" cy="228600"/>
          </a:xfrm>
        </p:spPr>
        <p:txBody>
          <a:bodyPr/>
          <a:lstStyle>
            <a:lvl1pPr>
              <a:defRPr lang="en-US" dirty="0">
                <a:solidFill>
                  <a:srgbClr val="FFFFFF"/>
                </a:solidFill>
              </a:defRPr>
            </a:lvl1pPr>
            <a:extLst/>
          </a:lstStyle>
          <a:p>
            <a:endParaRPr lang="en-US" dirty="0"/>
          </a:p>
        </p:txBody>
      </p:sp>
      <p:sp>
        <p:nvSpPr>
          <p:cNvPr id="31" name="Date Placeholder 30"/>
          <p:cNvSpPr>
            <a:spLocks noGrp="1"/>
          </p:cNvSpPr>
          <p:nvPr>
            <p:ph type="dt" sz="half" idx="10"/>
          </p:nvPr>
        </p:nvSpPr>
        <p:spPr>
          <a:xfrm>
            <a:off x="6829512" y="6354773"/>
            <a:ext cx="2669952" cy="226902"/>
          </a:xfrm>
        </p:spPr>
        <p:txBody>
          <a:bodyPr/>
          <a:lstStyle>
            <a:lvl1pPr>
              <a:defRPr lang="en-US" smtClean="0">
                <a:solidFill>
                  <a:srgbClr val="FFFFFF"/>
                </a:solidFill>
              </a:defRPr>
            </a:lvl1pPr>
            <a:extLst/>
          </a:lstStyle>
          <a:p>
            <a:fld id="{7B621081-53EA-4545-A82E-F099CAD892AE}" type="datetimeFigureOut">
              <a:rPr lang="en-US" smtClean="0"/>
              <a:t>11/6/2024</a:t>
            </a:fld>
            <a:endParaRPr lang="en-US"/>
          </a:p>
        </p:txBody>
      </p:sp>
      <p:sp>
        <p:nvSpPr>
          <p:cNvPr id="29" name="Slide Number Placeholder 28"/>
          <p:cNvSpPr>
            <a:spLocks noGrp="1"/>
          </p:cNvSpPr>
          <p:nvPr>
            <p:ph type="sldNum" sz="quarter" idx="12"/>
          </p:nvPr>
        </p:nvSpPr>
        <p:spPr>
          <a:xfrm>
            <a:off x="10507845" y="6353075"/>
            <a:ext cx="784448" cy="228600"/>
          </a:xfrm>
        </p:spPr>
        <p:txBody>
          <a:bodyPr/>
          <a:lstStyle>
            <a:lvl1pPr>
              <a:defRPr lang="en-US" smtClean="0">
                <a:solidFill>
                  <a:srgbClr val="FFFFFF"/>
                </a:solidFill>
              </a:defRPr>
            </a:lvl1pPr>
            <a:extLst/>
          </a:lstStyle>
          <a:p>
            <a:fld id="{40A5146F-7E80-4C81-B445-3940FBA44A78}" type="slidenum">
              <a:rPr lang="en-US" smtClean="0"/>
              <a:t>‹#›</a:t>
            </a:fld>
            <a:endParaRPr lang="en-US"/>
          </a:p>
        </p:txBody>
      </p:sp>
    </p:spTree>
    <p:extLst>
      <p:ext uri="{BB962C8B-B14F-4D97-AF65-F5344CB8AC3E}">
        <p14:creationId xmlns:p14="http://schemas.microsoft.com/office/powerpoint/2010/main" val="993180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baseline="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609600" y="6375071"/>
            <a:ext cx="4876800" cy="228600"/>
          </a:xfrm>
        </p:spPr>
        <p:txBody>
          <a:bodyPr/>
          <a:lstStyle/>
          <a:p>
            <a:endParaRPr lang="en-US"/>
          </a:p>
        </p:txBody>
      </p:sp>
      <p:sp>
        <p:nvSpPr>
          <p:cNvPr id="4" name="Date Placeholder 3"/>
          <p:cNvSpPr>
            <a:spLocks noGrp="1"/>
          </p:cNvSpPr>
          <p:nvPr>
            <p:ph type="dt" sz="half" idx="10"/>
          </p:nvPr>
        </p:nvSpPr>
        <p:spPr>
          <a:xfrm>
            <a:off x="5661248" y="6375071"/>
            <a:ext cx="2669952" cy="226902"/>
          </a:xfrm>
        </p:spPr>
        <p:txBody>
          <a:bodyPr/>
          <a:lstStyle/>
          <a:p>
            <a:fld id="{7B621081-53EA-4545-A82E-F099CAD892AE}" type="datetimeFigureOut">
              <a:rPr lang="en-US" smtClean="0"/>
              <a:t>11/6/2024</a:t>
            </a:fld>
            <a:endParaRPr lang="en-US"/>
          </a:p>
        </p:txBody>
      </p:sp>
      <p:sp>
        <p:nvSpPr>
          <p:cNvPr id="6" name="Slide Number Placeholder 5"/>
          <p:cNvSpPr>
            <a:spLocks noGrp="1"/>
          </p:cNvSpPr>
          <p:nvPr>
            <p:ph type="sldNum" sz="quarter" idx="12"/>
          </p:nvPr>
        </p:nvSpPr>
        <p:spPr>
          <a:xfrm>
            <a:off x="8335264" y="6373373"/>
            <a:ext cx="784448" cy="228600"/>
          </a:xfrm>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34208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2752" y="274956"/>
            <a:ext cx="2032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hasCustomPrompt="1"/>
          </p:nvPr>
        </p:nvSpPr>
        <p:spPr>
          <a:xfrm>
            <a:off x="609600" y="274643"/>
            <a:ext cx="7671552" cy="5851525"/>
          </a:xfrm>
        </p:spPr>
        <p:txBody>
          <a:bodyPr vert="eaVert"/>
          <a:lstStyle>
            <a:lvl1pPr>
              <a:defRPr baseline="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609600" y="6373373"/>
            <a:ext cx="4876800" cy="228600"/>
          </a:xfrm>
        </p:spPr>
        <p:txBody>
          <a:bodyPr/>
          <a:lstStyle/>
          <a:p>
            <a:endParaRPr lang="en-US"/>
          </a:p>
        </p:txBody>
      </p:sp>
      <p:sp>
        <p:nvSpPr>
          <p:cNvPr id="4" name="Date Placeholder 3"/>
          <p:cNvSpPr>
            <a:spLocks noGrp="1"/>
          </p:cNvSpPr>
          <p:nvPr>
            <p:ph type="dt" sz="half" idx="10"/>
          </p:nvPr>
        </p:nvSpPr>
        <p:spPr>
          <a:xfrm>
            <a:off x="5657088" y="6375071"/>
            <a:ext cx="2669952" cy="226902"/>
          </a:xfrm>
        </p:spPr>
        <p:txBody>
          <a:bodyPr/>
          <a:lstStyle/>
          <a:p>
            <a:fld id="{7B621081-53EA-4545-A82E-F099CAD892AE}" type="datetimeFigureOut">
              <a:rPr lang="en-US" smtClean="0"/>
              <a:t>11/6/2024</a:t>
            </a:fld>
            <a:endParaRPr lang="en-US"/>
          </a:p>
        </p:txBody>
      </p:sp>
      <p:sp>
        <p:nvSpPr>
          <p:cNvPr id="6" name="Slide Number Placeholder 5"/>
          <p:cNvSpPr>
            <a:spLocks noGrp="1"/>
          </p:cNvSpPr>
          <p:nvPr>
            <p:ph type="sldNum" sz="quarter" idx="12"/>
          </p:nvPr>
        </p:nvSpPr>
        <p:spPr>
          <a:xfrm>
            <a:off x="8339328" y="6370325"/>
            <a:ext cx="784448" cy="228600"/>
          </a:xfrm>
        </p:spPr>
        <p:txBody>
          <a:bodyPr/>
          <a:lstStyle>
            <a:lvl1pPr>
              <a:defRPr>
                <a:solidFill>
                  <a:schemeClr val="tx2"/>
                </a:solidFill>
              </a:defRPr>
            </a:lvl1pPr>
            <a:extLst/>
          </a:lstStyle>
          <a:p>
            <a:fld id="{40A5146F-7E80-4C81-B445-3940FBA44A78}" type="slidenum">
              <a:rPr lang="en-US" smtClean="0"/>
              <a:t>‹#›</a:t>
            </a:fld>
            <a:endParaRPr lang="en-US"/>
          </a:p>
        </p:txBody>
      </p:sp>
    </p:spTree>
    <p:extLst>
      <p:ext uri="{BB962C8B-B14F-4D97-AF65-F5344CB8AC3E}">
        <p14:creationId xmlns:p14="http://schemas.microsoft.com/office/powerpoint/2010/main" val="397349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hasCustomPrompt="1"/>
          </p:nvPr>
        </p:nvSpPr>
        <p:spPr/>
        <p:txBody>
          <a:bodyPr/>
          <a:lstStyle>
            <a:lvl1pPr>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609600" y="6375071"/>
            <a:ext cx="4876800" cy="228600"/>
          </a:xfrm>
        </p:spPr>
        <p:txBody>
          <a:bodyPr/>
          <a:lstStyle/>
          <a:p>
            <a:endParaRPr lang="en-US"/>
          </a:p>
        </p:txBody>
      </p:sp>
      <p:sp>
        <p:nvSpPr>
          <p:cNvPr id="4" name="Date Placeholder 3"/>
          <p:cNvSpPr>
            <a:spLocks noGrp="1"/>
          </p:cNvSpPr>
          <p:nvPr>
            <p:ph type="dt" sz="half" idx="10"/>
          </p:nvPr>
        </p:nvSpPr>
        <p:spPr>
          <a:xfrm>
            <a:off x="5661248" y="6375071"/>
            <a:ext cx="2669952" cy="226902"/>
          </a:xfrm>
        </p:spPr>
        <p:txBody>
          <a:bodyPr/>
          <a:lstStyle/>
          <a:p>
            <a:fld id="{7B621081-53EA-4545-A82E-F099CAD892AE}" type="datetimeFigureOut">
              <a:rPr lang="en-US" smtClean="0"/>
              <a:t>11/6/2024</a:t>
            </a:fld>
            <a:endParaRPr lang="en-US"/>
          </a:p>
        </p:txBody>
      </p:sp>
      <p:sp>
        <p:nvSpPr>
          <p:cNvPr id="6" name="Slide Number Placeholder 5"/>
          <p:cNvSpPr>
            <a:spLocks noGrp="1"/>
          </p:cNvSpPr>
          <p:nvPr>
            <p:ph type="sldNum" sz="quarter" idx="12"/>
          </p:nvPr>
        </p:nvSpPr>
        <p:spPr>
          <a:xfrm>
            <a:off x="8335264" y="6373373"/>
            <a:ext cx="784448" cy="228600"/>
          </a:xfrm>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28591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hasCustomPrompt="1"/>
          </p:nvPr>
        </p:nvSpPr>
        <p:spPr>
          <a:xfrm>
            <a:off x="1422400" y="1905001"/>
            <a:ext cx="8340651" cy="743507"/>
          </a:xfrm>
        </p:spPr>
        <p:txBody>
          <a:bodyPr anchor="b"/>
          <a:lstStyle>
            <a:lvl1pPr marL="0" indent="0" algn="r">
              <a:buNone/>
              <a:defRPr sz="2000" baseline="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a:t>Click to edit Master text styles</a:t>
            </a:r>
          </a:p>
        </p:txBody>
      </p:sp>
      <p:sp>
        <p:nvSpPr>
          <p:cNvPr id="5" name="Footer Placeholder 4"/>
          <p:cNvSpPr>
            <a:spLocks noGrp="1"/>
          </p:cNvSpPr>
          <p:nvPr>
            <p:ph type="ftr" sz="quarter" idx="11"/>
          </p:nvPr>
        </p:nvSpPr>
        <p:spPr>
          <a:xfrm>
            <a:off x="2313811" y="6374023"/>
            <a:ext cx="3860800" cy="228600"/>
          </a:xfrm>
        </p:spPr>
        <p:txBody>
          <a:bodyPr bIns="0" anchor="b"/>
          <a:lstStyle>
            <a:lvl1pPr>
              <a:defRPr>
                <a:solidFill>
                  <a:schemeClr val="tx2"/>
                </a:solidFill>
              </a:defRPr>
            </a:lvl1pPr>
            <a:extLst/>
          </a:lstStyle>
          <a:p>
            <a:endParaRPr lang="en-US"/>
          </a:p>
        </p:txBody>
      </p:sp>
      <p:sp>
        <p:nvSpPr>
          <p:cNvPr id="4" name="Date Placeholder 3"/>
          <p:cNvSpPr>
            <a:spLocks noGrp="1"/>
          </p:cNvSpPr>
          <p:nvPr>
            <p:ph type="dt" sz="half" idx="10"/>
          </p:nvPr>
        </p:nvSpPr>
        <p:spPr>
          <a:xfrm>
            <a:off x="6298984" y="6374023"/>
            <a:ext cx="2669952" cy="226902"/>
          </a:xfrm>
        </p:spPr>
        <p:txBody>
          <a:bodyPr bIns="0" anchor="b"/>
          <a:lstStyle>
            <a:lvl1pPr>
              <a:defRPr>
                <a:solidFill>
                  <a:schemeClr val="tx2"/>
                </a:solidFill>
              </a:defRPr>
            </a:lvl1pPr>
            <a:extLst/>
          </a:lstStyle>
          <a:p>
            <a:fld id="{7B621081-53EA-4545-A82E-F099CAD892AE}" type="datetimeFigureOut">
              <a:rPr lang="en-US" smtClean="0"/>
              <a:t>11/6/2024</a:t>
            </a:fld>
            <a:endParaRPr lang="en-US"/>
          </a:p>
        </p:txBody>
      </p:sp>
      <p:sp>
        <p:nvSpPr>
          <p:cNvPr id="6" name="Slide Number Placeholder 5"/>
          <p:cNvSpPr>
            <a:spLocks noGrp="1"/>
          </p:cNvSpPr>
          <p:nvPr>
            <p:ph type="sldNum" sz="quarter" idx="12"/>
          </p:nvPr>
        </p:nvSpPr>
        <p:spPr>
          <a:xfrm>
            <a:off x="8978603" y="6372325"/>
            <a:ext cx="784448" cy="228600"/>
          </a:xfrm>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335162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Content Placeholder 2"/>
          <p:cNvSpPr>
            <a:spLocks noGrp="1"/>
          </p:cNvSpPr>
          <p:nvPr>
            <p:ph sz="half" idx="1" hasCustomPrompt="1"/>
          </p:nvPr>
        </p:nvSpPr>
        <p:spPr>
          <a:xfrm>
            <a:off x="609600" y="1600201"/>
            <a:ext cx="4693920" cy="4648199"/>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hasCustomPrompt="1"/>
          </p:nvPr>
        </p:nvSpPr>
        <p:spPr>
          <a:xfrm>
            <a:off x="5571744" y="1600201"/>
            <a:ext cx="4693920" cy="4648199"/>
          </a:xfrm>
        </p:spPr>
        <p:txBody>
          <a:bodyPr anchor="t"/>
          <a:lstStyle>
            <a:lvl1pPr eaLnBrk="1" latinLnBrk="0" hangingPunct="1">
              <a:defRPr sz="2800"/>
            </a:lvl1pPr>
            <a:lvl2pPr>
              <a:defRPr sz="24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Footer Placeholder 5"/>
          <p:cNvSpPr>
            <a:spLocks noGrp="1"/>
          </p:cNvSpPr>
          <p:nvPr>
            <p:ph type="ftr" sz="quarter" idx="11"/>
          </p:nvPr>
        </p:nvSpPr>
        <p:spPr>
          <a:xfrm>
            <a:off x="609600" y="6375071"/>
            <a:ext cx="4876800" cy="228600"/>
          </a:xfrm>
        </p:spPr>
        <p:txBody>
          <a:bodyPr/>
          <a:lstStyle/>
          <a:p>
            <a:endParaRPr lang="en-US"/>
          </a:p>
        </p:txBody>
      </p:sp>
      <p:sp>
        <p:nvSpPr>
          <p:cNvPr id="5" name="Date Placeholder 4"/>
          <p:cNvSpPr>
            <a:spLocks noGrp="1"/>
          </p:cNvSpPr>
          <p:nvPr>
            <p:ph type="dt" sz="half" idx="10"/>
          </p:nvPr>
        </p:nvSpPr>
        <p:spPr>
          <a:xfrm>
            <a:off x="5661248" y="6375071"/>
            <a:ext cx="2669952" cy="226902"/>
          </a:xfrm>
        </p:spPr>
        <p:txBody>
          <a:bodyPr/>
          <a:lstStyle/>
          <a:p>
            <a:fld id="{7B621081-53EA-4545-A82E-F099CAD892AE}" type="datetimeFigureOut">
              <a:rPr lang="en-US" smtClean="0"/>
              <a:t>11/6/2024</a:t>
            </a:fld>
            <a:endParaRPr lang="en-US"/>
          </a:p>
        </p:txBody>
      </p:sp>
      <p:sp>
        <p:nvSpPr>
          <p:cNvPr id="7" name="Slide Number Placeholder 6"/>
          <p:cNvSpPr>
            <a:spLocks noGrp="1"/>
          </p:cNvSpPr>
          <p:nvPr>
            <p:ph type="sldNum" sz="quarter" idx="12"/>
          </p:nvPr>
        </p:nvSpPr>
        <p:spPr>
          <a:xfrm>
            <a:off x="8335264" y="6373373"/>
            <a:ext cx="784448" cy="228600"/>
          </a:xfrm>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19943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a:t>Click to edit Master title style</a:t>
            </a:r>
          </a:p>
        </p:txBody>
      </p:sp>
      <p:sp>
        <p:nvSpPr>
          <p:cNvPr id="5" name="Content Placeholder 4"/>
          <p:cNvSpPr>
            <a:spLocks noGrp="1"/>
          </p:cNvSpPr>
          <p:nvPr>
            <p:ph sz="quarter" idx="2" hasCustomPrompt="1"/>
          </p:nvPr>
        </p:nvSpPr>
        <p:spPr>
          <a:xfrm>
            <a:off x="609600" y="1711840"/>
            <a:ext cx="4693920" cy="3967065"/>
          </a:xfrm>
        </p:spPr>
        <p:txBody>
          <a:bodyPr/>
          <a:lstStyle>
            <a:lvl1pPr eaLnBrk="1" latinLnBrk="0" hangingPunct="1">
              <a:defRPr sz="2400"/>
            </a:lvl1pPr>
            <a:lvl2pPr>
              <a:defRPr sz="2000"/>
            </a:lvl2pPr>
            <a:lvl3pPr>
              <a:defRPr sz="1800"/>
            </a:lvl3pPr>
            <a:lvl4pPr>
              <a:defRPr sz="1600"/>
            </a:lvl4pPr>
            <a:lvl5pPr>
              <a:defRPr sz="16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3" name="Text Placeholder 2"/>
          <p:cNvSpPr>
            <a:spLocks noGrp="1"/>
          </p:cNvSpPr>
          <p:nvPr>
            <p:ph type="body" idx="1" hasCustomPrompt="1"/>
          </p:nvPr>
        </p:nvSpPr>
        <p:spPr>
          <a:xfrm>
            <a:off x="609600" y="5790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baseline="0">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a:t>Click to edit Master text styles</a:t>
            </a:r>
          </a:p>
        </p:txBody>
      </p:sp>
      <p:sp>
        <p:nvSpPr>
          <p:cNvPr id="6" name="Content Placeholder 5"/>
          <p:cNvSpPr>
            <a:spLocks noGrp="1"/>
          </p:cNvSpPr>
          <p:nvPr>
            <p:ph sz="quarter" idx="4" hasCustomPrompt="1"/>
          </p:nvPr>
        </p:nvSpPr>
        <p:spPr>
          <a:xfrm>
            <a:off x="5571744" y="1711840"/>
            <a:ext cx="4693920" cy="3967065"/>
          </a:xfrm>
        </p:spPr>
        <p:txBody>
          <a:bodyPr/>
          <a:lstStyle>
            <a:lvl1pPr eaLnBrk="1" latinLnBrk="0" hangingPunct="1">
              <a:defRPr sz="2400"/>
            </a:lvl1pPr>
            <a:lvl2pPr>
              <a:defRPr sz="2000"/>
            </a:lvl2pPr>
            <a:lvl3pPr>
              <a:defRPr sz="1800"/>
            </a:lvl3pPr>
            <a:lvl4pPr>
              <a:defRPr sz="1600"/>
            </a:lvl4pPr>
            <a:lvl5pPr>
              <a:defRPr sz="16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 Placeholder 3"/>
          <p:cNvSpPr>
            <a:spLocks noGrp="1"/>
          </p:cNvSpPr>
          <p:nvPr>
            <p:ph type="body" sz="half" idx="3" hasCustomPrompt="1"/>
          </p:nvPr>
        </p:nvSpPr>
        <p:spPr>
          <a:xfrm>
            <a:off x="5571744" y="5790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eaLnBrk="1" latinLnBrk="0" hangingPunct="1">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a:t>Click to edit Master text styles</a:t>
            </a:r>
          </a:p>
        </p:txBody>
      </p:sp>
      <p:sp>
        <p:nvSpPr>
          <p:cNvPr id="8" name="Footer Placeholder 7"/>
          <p:cNvSpPr>
            <a:spLocks noGrp="1"/>
          </p:cNvSpPr>
          <p:nvPr>
            <p:ph type="ftr" sz="quarter" idx="11"/>
          </p:nvPr>
        </p:nvSpPr>
        <p:spPr>
          <a:xfrm>
            <a:off x="609600" y="6375071"/>
            <a:ext cx="4876800" cy="228600"/>
          </a:xfrm>
        </p:spPr>
        <p:txBody>
          <a:bodyPr/>
          <a:lstStyle/>
          <a:p>
            <a:endParaRPr lang="en-US"/>
          </a:p>
        </p:txBody>
      </p:sp>
      <p:sp>
        <p:nvSpPr>
          <p:cNvPr id="7" name="Date Placeholder 6"/>
          <p:cNvSpPr>
            <a:spLocks noGrp="1"/>
          </p:cNvSpPr>
          <p:nvPr>
            <p:ph type="dt" sz="half" idx="10"/>
          </p:nvPr>
        </p:nvSpPr>
        <p:spPr>
          <a:xfrm>
            <a:off x="5661248" y="6375071"/>
            <a:ext cx="2669952" cy="226902"/>
          </a:xfrm>
        </p:spPr>
        <p:txBody>
          <a:bodyPr/>
          <a:lstStyle/>
          <a:p>
            <a:fld id="{7B621081-53EA-4545-A82E-F099CAD892AE}" type="datetimeFigureOut">
              <a:rPr lang="en-US" smtClean="0"/>
              <a:t>11/6/2024</a:t>
            </a:fld>
            <a:endParaRPr lang="en-US"/>
          </a:p>
        </p:txBody>
      </p:sp>
      <p:sp>
        <p:nvSpPr>
          <p:cNvPr id="9" name="Slide Number Placeholder 8"/>
          <p:cNvSpPr>
            <a:spLocks noGrp="1"/>
          </p:cNvSpPr>
          <p:nvPr>
            <p:ph type="sldNum" sz="quarter" idx="12"/>
          </p:nvPr>
        </p:nvSpPr>
        <p:spPr>
          <a:xfrm>
            <a:off x="8335264" y="6373373"/>
            <a:ext cx="784448" cy="228600"/>
          </a:xfrm>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429478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4" name="Footer Placeholder 3"/>
          <p:cNvSpPr>
            <a:spLocks noGrp="1"/>
          </p:cNvSpPr>
          <p:nvPr>
            <p:ph type="ftr" sz="quarter" idx="11"/>
          </p:nvPr>
        </p:nvSpPr>
        <p:spPr>
          <a:xfrm>
            <a:off x="609600" y="6375071"/>
            <a:ext cx="4876800" cy="228600"/>
          </a:xfrm>
        </p:spPr>
        <p:txBody>
          <a:bodyPr/>
          <a:lstStyle/>
          <a:p>
            <a:endParaRPr lang="en-US"/>
          </a:p>
        </p:txBody>
      </p:sp>
      <p:sp>
        <p:nvSpPr>
          <p:cNvPr id="3" name="Date Placeholder 2"/>
          <p:cNvSpPr>
            <a:spLocks noGrp="1"/>
          </p:cNvSpPr>
          <p:nvPr>
            <p:ph type="dt" sz="half" idx="10"/>
          </p:nvPr>
        </p:nvSpPr>
        <p:spPr>
          <a:xfrm>
            <a:off x="5661248" y="6375071"/>
            <a:ext cx="2669952" cy="226902"/>
          </a:xfrm>
        </p:spPr>
        <p:txBody>
          <a:bodyPr/>
          <a:lstStyle/>
          <a:p>
            <a:fld id="{7B621081-53EA-4545-A82E-F099CAD892AE}" type="datetimeFigureOut">
              <a:rPr lang="en-US" smtClean="0"/>
              <a:t>11/6/2024</a:t>
            </a:fld>
            <a:endParaRPr lang="en-US"/>
          </a:p>
        </p:txBody>
      </p:sp>
      <p:sp>
        <p:nvSpPr>
          <p:cNvPr id="5" name="Slide Number Placeholder 4"/>
          <p:cNvSpPr>
            <a:spLocks noGrp="1"/>
          </p:cNvSpPr>
          <p:nvPr>
            <p:ph type="sldNum" sz="quarter" idx="12"/>
          </p:nvPr>
        </p:nvSpPr>
        <p:spPr>
          <a:xfrm>
            <a:off x="8335264" y="6373373"/>
            <a:ext cx="784448" cy="228600"/>
          </a:xfrm>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203793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09600" y="6375071"/>
            <a:ext cx="4876800" cy="228600"/>
          </a:xfrm>
        </p:spPr>
        <p:txBody>
          <a:bodyPr/>
          <a:lstStyle>
            <a:lvl1pPr>
              <a:defRPr>
                <a:solidFill>
                  <a:schemeClr val="tx2"/>
                </a:solidFill>
              </a:defRPr>
            </a:lvl1pPr>
            <a:extLst/>
          </a:lstStyle>
          <a:p>
            <a:endParaRPr lang="en-US"/>
          </a:p>
        </p:txBody>
      </p:sp>
      <p:sp>
        <p:nvSpPr>
          <p:cNvPr id="2" name="Date Placeholder 1"/>
          <p:cNvSpPr>
            <a:spLocks noGrp="1"/>
          </p:cNvSpPr>
          <p:nvPr>
            <p:ph type="dt" sz="half" idx="10"/>
          </p:nvPr>
        </p:nvSpPr>
        <p:spPr>
          <a:xfrm>
            <a:off x="5661248" y="6375071"/>
            <a:ext cx="2669952" cy="226902"/>
          </a:xfrm>
        </p:spPr>
        <p:txBody>
          <a:bodyPr/>
          <a:lstStyle>
            <a:lvl1pPr>
              <a:defRPr>
                <a:solidFill>
                  <a:schemeClr val="tx2"/>
                </a:solidFill>
              </a:defRPr>
            </a:lvl1pPr>
            <a:extLst/>
          </a:lstStyle>
          <a:p>
            <a:fld id="{7B621081-53EA-4545-A82E-F099CAD892AE}" type="datetimeFigureOut">
              <a:rPr lang="en-US" smtClean="0"/>
              <a:t>11/6/2024</a:t>
            </a:fld>
            <a:endParaRPr lang="en-US"/>
          </a:p>
        </p:txBody>
      </p:sp>
      <p:sp>
        <p:nvSpPr>
          <p:cNvPr id="4" name="Slide Number Placeholder 3"/>
          <p:cNvSpPr>
            <a:spLocks noGrp="1"/>
          </p:cNvSpPr>
          <p:nvPr>
            <p:ph type="sldNum" sz="quarter" idx="12"/>
          </p:nvPr>
        </p:nvSpPr>
        <p:spPr>
          <a:xfrm>
            <a:off x="8335264" y="6373373"/>
            <a:ext cx="784448" cy="228600"/>
          </a:xfrm>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23017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hasCustomPrompt="1"/>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800" b="1" baseline="0">
                <a:solidFill>
                  <a:schemeClr val="tx2"/>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hasCustomPrompt="1"/>
          </p:nvPr>
        </p:nvSpPr>
        <p:spPr>
          <a:xfrm>
            <a:off x="609600" y="2133600"/>
            <a:ext cx="9652000" cy="4114800"/>
          </a:xfrm>
        </p:spPr>
        <p:txBody>
          <a:bodyPr/>
          <a:lstStyle>
            <a:lvl1pPr>
              <a:defRPr sz="3200" baseline="0"/>
            </a:lvl1pPr>
            <a:lvl2pPr>
              <a:defRPr sz="2800"/>
            </a:lvl2pPr>
            <a:lvl3pPr>
              <a:defRPr sz="2400"/>
            </a:lvl3pPr>
            <a:lvl4pPr>
              <a:defRPr sz="2000"/>
            </a:lvl4pPr>
            <a:lvl5pPr>
              <a:defRPr sz="20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Footer Placeholder 5"/>
          <p:cNvSpPr>
            <a:spLocks noGrp="1"/>
          </p:cNvSpPr>
          <p:nvPr>
            <p:ph type="ftr" sz="quarter" idx="11"/>
          </p:nvPr>
        </p:nvSpPr>
        <p:spPr>
          <a:xfrm>
            <a:off x="609600" y="6374023"/>
            <a:ext cx="4876800" cy="228600"/>
          </a:xfrm>
        </p:spPr>
        <p:txBody>
          <a:bodyPr/>
          <a:lstStyle/>
          <a:p>
            <a:endParaRPr lang="en-US"/>
          </a:p>
        </p:txBody>
      </p:sp>
      <p:sp>
        <p:nvSpPr>
          <p:cNvPr id="5" name="Date Placeholder 4"/>
          <p:cNvSpPr>
            <a:spLocks noGrp="1"/>
          </p:cNvSpPr>
          <p:nvPr>
            <p:ph type="dt" sz="half" idx="10"/>
          </p:nvPr>
        </p:nvSpPr>
        <p:spPr>
          <a:xfrm>
            <a:off x="5661248" y="6374023"/>
            <a:ext cx="2669952" cy="226902"/>
          </a:xfrm>
        </p:spPr>
        <p:txBody>
          <a:bodyPr/>
          <a:lstStyle/>
          <a:p>
            <a:fld id="{7B621081-53EA-4545-A82E-F099CAD892AE}" type="datetimeFigureOut">
              <a:rPr lang="en-US" smtClean="0"/>
              <a:t>11/6/2024</a:t>
            </a:fld>
            <a:endParaRPr lang="en-US"/>
          </a:p>
        </p:txBody>
      </p:sp>
      <p:sp>
        <p:nvSpPr>
          <p:cNvPr id="7" name="Slide Number Placeholder 6"/>
          <p:cNvSpPr>
            <a:spLocks noGrp="1"/>
          </p:cNvSpPr>
          <p:nvPr>
            <p:ph type="sldNum" sz="quarter" idx="12"/>
          </p:nvPr>
        </p:nvSpPr>
        <p:spPr>
          <a:xfrm>
            <a:off x="8335264" y="6372325"/>
            <a:ext cx="784448" cy="228600"/>
          </a:xfrm>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215152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10" name="Picture Placeholder 9" descr="An empty placeholder to add an image. Click on the placeholder and select the image that you wish to add"/>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
        <p:nvSpPr>
          <p:cNvPr id="4" name="Text Placeholder 3"/>
          <p:cNvSpPr>
            <a:spLocks noGrp="1"/>
          </p:cNvSpPr>
          <p:nvPr>
            <p:ph type="body" sz="half" idx="2" hasCustomPrompt="1"/>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dirty="0"/>
              <a:t>Click to edit Master text styles</a:t>
            </a:r>
          </a:p>
        </p:txBody>
      </p:sp>
      <p:sp>
        <p:nvSpPr>
          <p:cNvPr id="6" name="Footer Placeholder 5"/>
          <p:cNvSpPr>
            <a:spLocks noGrp="1"/>
          </p:cNvSpPr>
          <p:nvPr>
            <p:ph type="ftr" sz="quarter" idx="11"/>
          </p:nvPr>
        </p:nvSpPr>
        <p:spPr>
          <a:xfrm>
            <a:off x="609600" y="6375071"/>
            <a:ext cx="4876800" cy="228600"/>
          </a:xfrm>
        </p:spPr>
        <p:txBody>
          <a:bodyPr/>
          <a:lstStyle/>
          <a:p>
            <a:endParaRPr lang="en-US"/>
          </a:p>
        </p:txBody>
      </p:sp>
      <p:sp>
        <p:nvSpPr>
          <p:cNvPr id="5" name="Date Placeholder 4"/>
          <p:cNvSpPr>
            <a:spLocks noGrp="1"/>
          </p:cNvSpPr>
          <p:nvPr>
            <p:ph type="dt" sz="half" idx="10"/>
          </p:nvPr>
        </p:nvSpPr>
        <p:spPr>
          <a:xfrm>
            <a:off x="5661248" y="6375071"/>
            <a:ext cx="2669952" cy="226902"/>
          </a:xfrm>
        </p:spPr>
        <p:txBody>
          <a:bodyPr/>
          <a:lstStyle/>
          <a:p>
            <a:fld id="{7B621081-53EA-4545-A82E-F099CAD892AE}" type="datetimeFigureOut">
              <a:rPr lang="en-US" smtClean="0"/>
              <a:t>11/6/2024</a:t>
            </a:fld>
            <a:endParaRPr lang="en-US"/>
          </a:p>
        </p:txBody>
      </p:sp>
      <p:sp>
        <p:nvSpPr>
          <p:cNvPr id="7" name="Slide Number Placeholder 6"/>
          <p:cNvSpPr>
            <a:spLocks noGrp="1"/>
          </p:cNvSpPr>
          <p:nvPr>
            <p:ph type="sldNum" sz="quarter" idx="12"/>
          </p:nvPr>
        </p:nvSpPr>
        <p:spPr>
          <a:xfrm>
            <a:off x="8335264" y="6373373"/>
            <a:ext cx="784448" cy="228600"/>
          </a:xfrm>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206462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10528300" y="0"/>
            <a:ext cx="1663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a:t>Click to edit Master title style</a:t>
            </a:r>
            <a:endParaRPr kumimoji="0" lang="en-US" dirty="0"/>
          </a:p>
        </p:txBody>
      </p:sp>
      <p:sp>
        <p:nvSpPr>
          <p:cNvPr id="31" name="Text Placeholder 30"/>
          <p:cNvSpPr>
            <a:spLocks noGrp="1"/>
          </p:cNvSpPr>
          <p:nvPr>
            <p:ph type="body" idx="1"/>
          </p:nvPr>
        </p:nvSpPr>
        <p:spPr bwMode="hidden">
          <a:xfrm>
            <a:off x="609600" y="1609416"/>
            <a:ext cx="9652000" cy="4638984"/>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Footer Placeholder 3"/>
          <p:cNvSpPr>
            <a:spLocks noGrp="1"/>
          </p:cNvSpPr>
          <p:nvPr>
            <p:ph type="ftr" sz="quarter" idx="3"/>
          </p:nvPr>
        </p:nvSpPr>
        <p:spPr>
          <a:xfrm>
            <a:off x="609600" y="6375071"/>
            <a:ext cx="4876800" cy="228600"/>
          </a:xfrm>
          <a:prstGeom prst="rect">
            <a:avLst/>
          </a:prstGeom>
        </p:spPr>
        <p:txBody>
          <a:bodyPr vert="horz" tIns="0" bIns="0" anchor="b"/>
          <a:lstStyle>
            <a:lvl1pPr algn="r" eaLnBrk="1" latinLnBrk="0" hangingPunct="1">
              <a:defRPr kumimoji="0" sz="1100">
                <a:solidFill>
                  <a:schemeClr val="tx2"/>
                </a:solidFill>
              </a:defRPr>
            </a:lvl1pPr>
            <a:extLst/>
          </a:lstStyle>
          <a:p>
            <a:r>
              <a:rPr lang="en-US" dirty="0"/>
              <a:t>Add a footer</a:t>
            </a:r>
          </a:p>
        </p:txBody>
      </p:sp>
      <p:sp>
        <p:nvSpPr>
          <p:cNvPr id="27" name="Date Placeholder 26"/>
          <p:cNvSpPr>
            <a:spLocks noGrp="1"/>
          </p:cNvSpPr>
          <p:nvPr>
            <p:ph type="dt" sz="half" idx="2"/>
          </p:nvPr>
        </p:nvSpPr>
        <p:spPr>
          <a:xfrm>
            <a:off x="5661248" y="6375071"/>
            <a:ext cx="2669952" cy="226902"/>
          </a:xfrm>
          <a:prstGeom prst="rect">
            <a:avLst/>
          </a:prstGeom>
        </p:spPr>
        <p:txBody>
          <a:bodyPr vert="horz" tIns="0" bIns="0" anchor="b"/>
          <a:lstStyle>
            <a:lvl1pPr algn="l" eaLnBrk="1" latinLnBrk="0" hangingPunct="1">
              <a:defRPr kumimoji="0" sz="1100">
                <a:solidFill>
                  <a:schemeClr val="tx2"/>
                </a:solidFill>
              </a:defRPr>
            </a:lvl1pPr>
            <a:extLst/>
          </a:lstStyle>
          <a:p>
            <a:fld id="{9DA0E755-25FD-455B-A5F4-B0DE86D4B5E2}" type="datetime1">
              <a:rPr lang="en-US" smtClean="0"/>
              <a:pPr/>
              <a:t>11/6/2024</a:t>
            </a:fld>
            <a:endParaRPr lang="en-US" dirty="0"/>
          </a:p>
        </p:txBody>
      </p:sp>
      <p:sp>
        <p:nvSpPr>
          <p:cNvPr id="16" name="Slide Number Placeholder 15"/>
          <p:cNvSpPr>
            <a:spLocks noGrp="1"/>
          </p:cNvSpPr>
          <p:nvPr>
            <p:ph type="sldNum" sz="quarter" idx="4"/>
          </p:nvPr>
        </p:nvSpPr>
        <p:spPr>
          <a:xfrm>
            <a:off x="8335264" y="6373373"/>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0A5146F-7E80-4C81-B445-3940FBA44A78}" type="slidenum">
              <a:rPr lang="en-US" smtClean="0"/>
              <a:t>‹#›</a:t>
            </a:fld>
            <a:endParaRPr lang="en-US"/>
          </a:p>
        </p:txBody>
      </p:sp>
    </p:spTree>
    <p:extLst>
      <p:ext uri="{BB962C8B-B14F-4D97-AF65-F5344CB8AC3E}">
        <p14:creationId xmlns:p14="http://schemas.microsoft.com/office/powerpoint/2010/main" val="2000633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800" b="1" kern="1200" cap="all" baseline="0">
          <a:ln w="500">
            <a:solidFill>
              <a:schemeClr val="tx2">
                <a:lumMod val="50000"/>
              </a:schemeClr>
            </a:solidFill>
          </a:ln>
          <a:gradFill>
            <a:gsLst>
              <a:gs pos="0">
                <a:schemeClr val="accent4">
                  <a:tint val="13000"/>
                </a:schemeClr>
              </a:gs>
              <a:gs pos="10000">
                <a:schemeClr val="accent4">
                  <a:tint val="20000"/>
                </a:schemeClr>
              </a:gs>
              <a:gs pos="49000">
                <a:schemeClr val="accent4">
                  <a:tint val="70000"/>
                </a:schemeClr>
              </a:gs>
              <a:gs pos="50000">
                <a:schemeClr val="accent4"/>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0" orient="horz" pos="2160">
          <p15:clr>
            <a:srgbClr val="F26B43"/>
          </p15:clr>
        </p15:guide>
        <p15:guide id="1" pos="3840">
          <p15:clr>
            <a:srgbClr val="F26B43"/>
          </p15:clr>
        </p15:guide>
        <p15:guide id="2" pos="384">
          <p15:clr>
            <a:srgbClr val="F26B43"/>
          </p15:clr>
        </p15:guide>
        <p15:guide id="3" pos="6456">
          <p15:clr>
            <a:srgbClr val="F26B43"/>
          </p15:clr>
        </p15:guide>
        <p15:guide id="4" pos="1200">
          <p15:clr>
            <a:srgbClr val="F26B43"/>
          </p15:clr>
        </p15:guide>
        <p15:guide id="5" orient="horz" pos="4008">
          <p15:clr>
            <a:srgbClr val="F26B43"/>
          </p15:clr>
        </p15:guide>
        <p15:guide id="6"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oneusgconnect.usg.edu/"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benefits.usg.edu/benefits-resources/education-sessions" TargetMode="External"/><Relationship Id="rId2" Type="http://schemas.openxmlformats.org/officeDocument/2006/relationships/hyperlink" Target="https://benefits.usg.edu/benefits-resources/health-reimbursement-account-hra" TargetMode="External"/><Relationship Id="rId1" Type="http://schemas.openxmlformats.org/officeDocument/2006/relationships/slideLayout" Target="../slideLayouts/slideLayout4.xml"/><Relationship Id="rId4" Type="http://schemas.openxmlformats.org/officeDocument/2006/relationships/hyperlink" Target="https://oneusgconnect.usg.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nb.fidelity.com/public/nb/usg/home" TargetMode="External"/><Relationship Id="rId7" Type="http://schemas.openxmlformats.org/officeDocument/2006/relationships/hyperlink" Target="https://www.trsga.com/active-member/im-ready-retire/" TargetMode="External"/><Relationship Id="rId2" Type="http://schemas.openxmlformats.org/officeDocument/2006/relationships/hyperlink" Target="https://www.ssa.gov/" TargetMode="External"/><Relationship Id="rId1" Type="http://schemas.openxmlformats.org/officeDocument/2006/relationships/slideLayout" Target="../slideLayouts/slideLayout4.xml"/><Relationship Id="rId6" Type="http://schemas.openxmlformats.org/officeDocument/2006/relationships/hyperlink" Target="https://www.trsga.com/" TargetMode="External"/><Relationship Id="rId5" Type="http://schemas.openxmlformats.org/officeDocument/2006/relationships/hyperlink" Target="https://www.corebridgefinancial.com/rs/usg" TargetMode="External"/><Relationship Id="rId4" Type="http://schemas.openxmlformats.org/officeDocument/2006/relationships/hyperlink" Target="https://www.tiaa.org/public/tcm/us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enefits.usg.edu/benefits-resources/planning-for-retirement"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enefits.usg.edu/retirement-and-savings-plan/optional-retirement-plan-orp" TargetMode="External"/><Relationship Id="rId2" Type="http://schemas.openxmlformats.org/officeDocument/2006/relationships/hyperlink" Target="https://benefits.usg.edu/retirement-and-savings-plan/teachers-retirement-system-trs-plan" TargetMode="External"/><Relationship Id="rId1" Type="http://schemas.openxmlformats.org/officeDocument/2006/relationships/slideLayout" Target="../slideLayouts/slideLayout2.xml"/><Relationship Id="rId4" Type="http://schemas.openxmlformats.org/officeDocument/2006/relationships/hyperlink" Target="https://www.ers.ga.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64BD5-7183-47C0-BE6A-B339C44BE398}"/>
              </a:ext>
            </a:extLst>
          </p:cNvPr>
          <p:cNvPicPr>
            <a:picLocks noChangeAspect="1"/>
          </p:cNvPicPr>
          <p:nvPr/>
        </p:nvPicPr>
        <p:blipFill>
          <a:blip r:embed="rId2"/>
          <a:stretch>
            <a:fillRect/>
          </a:stretch>
        </p:blipFill>
        <p:spPr>
          <a:xfrm>
            <a:off x="1670756" y="0"/>
            <a:ext cx="2878666" cy="1828800"/>
          </a:xfrm>
          <a:prstGeom prst="rect">
            <a:avLst/>
          </a:prstGeom>
        </p:spPr>
      </p:pic>
      <p:pic>
        <p:nvPicPr>
          <p:cNvPr id="5" name="Picture 4" descr="https://benefits.usg.edu/assets/images/open-enrollment/USG_OE_Post-65_610x420.jpg">
            <a:extLst>
              <a:ext uri="{FF2B5EF4-FFF2-40B4-BE49-F238E27FC236}">
                <a16:creationId xmlns:a16="http://schemas.microsoft.com/office/drawing/2014/main" id="{23BDBDFB-54A4-4F1E-86AE-FCD8F10B9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422" y="337"/>
            <a:ext cx="272062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F12693C-52F5-4E22-95CC-CF5D838BD183}"/>
              </a:ext>
            </a:extLst>
          </p:cNvPr>
          <p:cNvPicPr>
            <a:picLocks noChangeAspect="1"/>
          </p:cNvPicPr>
          <p:nvPr/>
        </p:nvPicPr>
        <p:blipFill>
          <a:blip r:embed="rId4"/>
          <a:stretch>
            <a:fillRect/>
          </a:stretch>
        </p:blipFill>
        <p:spPr>
          <a:xfrm>
            <a:off x="7270044" y="0"/>
            <a:ext cx="2538264" cy="1828800"/>
          </a:xfrm>
          <a:prstGeom prst="rect">
            <a:avLst/>
          </a:prstGeom>
        </p:spPr>
      </p:pic>
      <p:sp>
        <p:nvSpPr>
          <p:cNvPr id="8" name="Rectangle 7">
            <a:extLst>
              <a:ext uri="{FF2B5EF4-FFF2-40B4-BE49-F238E27FC236}">
                <a16:creationId xmlns:a16="http://schemas.microsoft.com/office/drawing/2014/main" id="{3813CF31-6616-4DF8-926C-7C50DBBD39CC}"/>
              </a:ext>
            </a:extLst>
          </p:cNvPr>
          <p:cNvSpPr/>
          <p:nvPr/>
        </p:nvSpPr>
        <p:spPr>
          <a:xfrm>
            <a:off x="1670756" y="3548671"/>
            <a:ext cx="11721479" cy="1015663"/>
          </a:xfrm>
          <a:prstGeom prst="rect">
            <a:avLst/>
          </a:prstGeom>
        </p:spPr>
        <p:txBody>
          <a:bodyPr wrap="square">
            <a:spAutoFit/>
          </a:bodyPr>
          <a:lstStyle/>
          <a:p>
            <a:r>
              <a:rPr lang="en-US" sz="6000" dirty="0">
                <a:solidFill>
                  <a:srgbClr val="0000FF"/>
                </a:solidFill>
              </a:rPr>
              <a:t>Preparing for the Next Chapter</a:t>
            </a:r>
          </a:p>
        </p:txBody>
      </p:sp>
      <p:pic>
        <p:nvPicPr>
          <p:cNvPr id="9" name="Picture 2" descr="https://benefits.usg.edu/assets/images/banners/BenefitsResources_standard_tile_610x420_0008_BR_Pre-65_Secondary_Tile.jpg">
            <a:extLst>
              <a:ext uri="{FF2B5EF4-FFF2-40B4-BE49-F238E27FC236}">
                <a16:creationId xmlns:a16="http://schemas.microsoft.com/office/drawing/2014/main" id="{32B5BA5B-51B5-490D-80B5-C888C6F416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8308" y="1"/>
            <a:ext cx="2383692"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68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67" y="-126274"/>
            <a:ext cx="9656064" cy="1143000"/>
          </a:xfrm>
        </p:spPr>
        <p:txBody>
          <a:bodyPr>
            <a:normAutofit/>
          </a:bodyPr>
          <a:lstStyle/>
          <a:p>
            <a:pPr algn="ctr"/>
            <a:r>
              <a:rPr lang="en-US" dirty="0"/>
              <a:t>Retiring prior to age 65</a:t>
            </a:r>
          </a:p>
        </p:txBody>
      </p:sp>
      <p:sp>
        <p:nvSpPr>
          <p:cNvPr id="5" name="Content Placeholder 4">
            <a:extLst>
              <a:ext uri="{FF2B5EF4-FFF2-40B4-BE49-F238E27FC236}">
                <a16:creationId xmlns:a16="http://schemas.microsoft.com/office/drawing/2014/main" id="{343695A2-820A-4B5F-AADB-EA074C2DBFD0}"/>
              </a:ext>
            </a:extLst>
          </p:cNvPr>
          <p:cNvSpPr>
            <a:spLocks noGrp="1"/>
          </p:cNvSpPr>
          <p:nvPr>
            <p:ph sz="half" idx="1"/>
          </p:nvPr>
        </p:nvSpPr>
        <p:spPr>
          <a:xfrm>
            <a:off x="223736" y="1274324"/>
            <a:ext cx="10138101" cy="5466944"/>
          </a:xfrm>
        </p:spPr>
        <p:txBody>
          <a:bodyPr>
            <a:normAutofit fontScale="62500" lnSpcReduction="20000"/>
          </a:bodyPr>
          <a:lstStyle/>
          <a:p>
            <a:r>
              <a:rPr lang="en-US" dirty="0"/>
              <a:t>When you retire and are under age 65, both you and your covered dependents will automatically continue with the same coverage (USG healthcare, dental, vision) you had as an active employee, there are some exceptions supplemental life insurance policies.</a:t>
            </a:r>
          </a:p>
          <a:p>
            <a:pPr lvl="8">
              <a:buFont typeface="Arial" panose="020B0604020202020204" pitchFamily="34" charset="0"/>
              <a:buChar char="•"/>
            </a:pPr>
            <a:r>
              <a:rPr lang="en-US" sz="2600" dirty="0"/>
              <a:t>BlueChoice HMO-based on address. </a:t>
            </a:r>
            <a:r>
              <a:rPr lang="en-US" sz="2800" dirty="0"/>
              <a:t>If you are enrolled in the HMO plan and decide to move out of the service area, you will default to the Comprehensive Care plan.</a:t>
            </a:r>
          </a:p>
          <a:p>
            <a:pPr lvl="8">
              <a:buFont typeface="Arial" panose="020B0604020202020204" pitchFamily="34" charset="0"/>
              <a:buChar char="•"/>
            </a:pPr>
            <a:r>
              <a:rPr lang="en-US" sz="2600" dirty="0"/>
              <a:t>Comprehensive Care</a:t>
            </a:r>
          </a:p>
          <a:p>
            <a:pPr lvl="8">
              <a:buFont typeface="Arial" panose="020B0604020202020204" pitchFamily="34" charset="0"/>
              <a:buChar char="•"/>
            </a:pPr>
            <a:r>
              <a:rPr lang="en-US" sz="2600" dirty="0"/>
              <a:t>Consumer Choice HSA</a:t>
            </a:r>
          </a:p>
          <a:p>
            <a:endParaRPr lang="en-US" dirty="0"/>
          </a:p>
          <a:p>
            <a:r>
              <a:rPr lang="en-US" dirty="0"/>
              <a:t> Upon retirement, your life insurance will be reduced to the retirement-allowed amounts. You may have the option to convert your active employee life insurance into an individual policy by paying premiums directly to MetLife. If you wish to opt out of coverage, please contact </a:t>
            </a:r>
            <a:r>
              <a:rPr lang="en-US" dirty="0" err="1"/>
              <a:t>OneUSG</a:t>
            </a:r>
            <a:r>
              <a:rPr lang="en-US" dirty="0"/>
              <a:t> Connect - Benefits.</a:t>
            </a:r>
          </a:p>
          <a:p>
            <a:r>
              <a:rPr lang="en-US" b="1" dirty="0"/>
              <a:t>Important:</a:t>
            </a:r>
            <a:r>
              <a:rPr lang="en-US" dirty="0"/>
              <a:t> If you choose not to continue any of these plans into retirement or cancel coverage at any point, </a:t>
            </a:r>
            <a:r>
              <a:rPr lang="en-US" b="1" dirty="0">
                <a:solidFill>
                  <a:schemeClr val="accent1"/>
                </a:solidFill>
              </a:rPr>
              <a:t>you will not be able to re-enroll, even in the event of a life event</a:t>
            </a:r>
            <a:r>
              <a:rPr lang="en-US" dirty="0">
                <a:solidFill>
                  <a:schemeClr val="accent1"/>
                </a:solidFill>
              </a:rPr>
              <a:t>.</a:t>
            </a:r>
          </a:p>
          <a:p>
            <a:pPr marL="0" indent="0">
              <a:buNone/>
            </a:pPr>
            <a:endParaRPr lang="en-US" dirty="0"/>
          </a:p>
          <a:p>
            <a:pPr marL="0" indent="0">
              <a:buNone/>
            </a:pPr>
            <a:r>
              <a:rPr lang="en-US" b="1" dirty="0"/>
              <a:t>Note</a:t>
            </a:r>
            <a:r>
              <a:rPr lang="en-US" dirty="0"/>
              <a:t>: If your spouse is age 65 or older, they must enroll in Medicare Parts A and B prior to your date of retirement and then enroll in healthcare coverage through </a:t>
            </a:r>
            <a:r>
              <a:rPr lang="en-US" dirty="0">
                <a:solidFill>
                  <a:schemeClr val="accent1"/>
                </a:solidFill>
              </a:rPr>
              <a:t>Alight Retiree Health Solutions (ARHS)</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5614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13" y="2608537"/>
            <a:ext cx="9656064" cy="1143000"/>
          </a:xfrm>
        </p:spPr>
        <p:txBody>
          <a:bodyPr>
            <a:normAutofit/>
          </a:bodyPr>
          <a:lstStyle/>
          <a:p>
            <a:pPr algn="ctr"/>
            <a:r>
              <a:rPr lang="en-US" dirty="0"/>
              <a:t>Retiring at age 65 or older</a:t>
            </a:r>
          </a:p>
        </p:txBody>
      </p:sp>
    </p:spTree>
    <p:extLst>
      <p:ext uri="{BB962C8B-B14F-4D97-AF65-F5344CB8AC3E}">
        <p14:creationId xmlns:p14="http://schemas.microsoft.com/office/powerpoint/2010/main" val="257251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67" y="-126274"/>
            <a:ext cx="9656064" cy="1143000"/>
          </a:xfrm>
        </p:spPr>
        <p:txBody>
          <a:bodyPr>
            <a:normAutofit/>
          </a:bodyPr>
          <a:lstStyle/>
          <a:p>
            <a:pPr algn="ctr"/>
            <a:r>
              <a:rPr lang="en-US" dirty="0"/>
              <a:t>Retiring at age 65 or older</a:t>
            </a:r>
          </a:p>
        </p:txBody>
      </p:sp>
      <p:sp>
        <p:nvSpPr>
          <p:cNvPr id="5" name="Content Placeholder 4">
            <a:extLst>
              <a:ext uri="{FF2B5EF4-FFF2-40B4-BE49-F238E27FC236}">
                <a16:creationId xmlns:a16="http://schemas.microsoft.com/office/drawing/2014/main" id="{343695A2-820A-4B5F-AADB-EA074C2DBFD0}"/>
              </a:ext>
            </a:extLst>
          </p:cNvPr>
          <p:cNvSpPr>
            <a:spLocks noGrp="1"/>
          </p:cNvSpPr>
          <p:nvPr>
            <p:ph sz="half" idx="1"/>
          </p:nvPr>
        </p:nvSpPr>
        <p:spPr>
          <a:xfrm>
            <a:off x="291662" y="1104900"/>
            <a:ext cx="10113579" cy="5611210"/>
          </a:xfrm>
        </p:spPr>
        <p:txBody>
          <a:bodyPr>
            <a:normAutofit fontScale="47500" lnSpcReduction="20000"/>
          </a:bodyPr>
          <a:lstStyle/>
          <a:p>
            <a:r>
              <a:rPr lang="en-US" sz="3400" dirty="0"/>
              <a:t>As a Post-65 USG retiree, when you enroll in a healthcare plan (Medicare Supplement, Medicare Advantage), or pharmacy plan through </a:t>
            </a:r>
            <a:r>
              <a:rPr lang="en-US" sz="3400" dirty="0">
                <a:solidFill>
                  <a:schemeClr val="accent1"/>
                </a:solidFill>
              </a:rPr>
              <a:t>Alight Retiree Health Solutions (ARHS), </a:t>
            </a:r>
            <a:r>
              <a:rPr lang="en-US" sz="3400" dirty="0"/>
              <a:t>you receive an annual contribution to your </a:t>
            </a:r>
            <a:r>
              <a:rPr lang="en-US" sz="3400" dirty="0">
                <a:solidFill>
                  <a:schemeClr val="accent1"/>
                </a:solidFill>
              </a:rPr>
              <a:t>Health Reimbursement Account (HRA). </a:t>
            </a:r>
            <a:r>
              <a:rPr lang="en-US" sz="3400" dirty="0"/>
              <a:t>These funds can help cover Medicare Supplement premiums, vision/dental premiums, prescription drug costs, and other eligible healthcare expenses.</a:t>
            </a:r>
          </a:p>
          <a:p>
            <a:pPr marL="0" indent="0">
              <a:buNone/>
            </a:pPr>
            <a:endParaRPr lang="en-US" sz="3400" dirty="0"/>
          </a:p>
          <a:p>
            <a:r>
              <a:rPr lang="en-US" sz="3400" dirty="0"/>
              <a:t>As long as you remain enrolled in a healthcare or pharmacy plan through ARHS, USG will continue contributing annually to your HRA for you and your Medicare-enrolled dependents.</a:t>
            </a:r>
          </a:p>
          <a:p>
            <a:pPr marL="0" indent="0">
              <a:buNone/>
            </a:pPr>
            <a:endParaRPr lang="en-US" sz="3400" dirty="0"/>
          </a:p>
          <a:p>
            <a:r>
              <a:rPr lang="en-US" sz="3400" b="1" dirty="0"/>
              <a:t>Important</a:t>
            </a:r>
            <a:r>
              <a:rPr lang="en-US" sz="3400" dirty="0"/>
              <a:t>: If your coverage with ARHS is discontinued or dropped, you will no longer be eligible for HRA funding. In order to remain eligible for this contribution, you must remain continuously enrolled in a Medicare Supplement, Medicare Advantage, or Medicare Prescription Drug Plan through ARHS.</a:t>
            </a:r>
          </a:p>
          <a:p>
            <a:pPr marL="0" indent="0">
              <a:buNone/>
            </a:pPr>
            <a:endParaRPr lang="en-US" sz="3400" dirty="0"/>
          </a:p>
          <a:p>
            <a:r>
              <a:rPr lang="en-US" sz="3400" dirty="0"/>
              <a:t>If you retire mid-year, your first HRA contribution will be prorated based on the date you enroll in an eligible Supplemental health plan with ARHS. </a:t>
            </a:r>
          </a:p>
          <a:p>
            <a:pPr marL="0" indent="0">
              <a:buNone/>
            </a:pPr>
            <a:endParaRPr lang="en-US" sz="3400" dirty="0"/>
          </a:p>
          <a:p>
            <a:r>
              <a:rPr lang="en-US" sz="3400" dirty="0"/>
              <a:t>If you had USG Dental, Vision, or Life Insurance as an active employee, you can continue these benefits into retirement.</a:t>
            </a:r>
          </a:p>
          <a:p>
            <a:endParaRPr lang="en-US" dirty="0"/>
          </a:p>
          <a:p>
            <a:pPr marL="0" indent="0" algn="ctr">
              <a:buNone/>
            </a:pPr>
            <a:endParaRPr lang="en-US" b="1" dirty="0"/>
          </a:p>
          <a:p>
            <a:pPr marL="0" indent="0" algn="ctr">
              <a:buNone/>
            </a:pPr>
            <a:r>
              <a:rPr lang="en-US" b="1" dirty="0"/>
              <a:t>2024 Annual Contribution</a:t>
            </a:r>
            <a:endParaRPr lang="en-US" dirty="0"/>
          </a:p>
          <a:p>
            <a:r>
              <a:rPr lang="en-US" dirty="0"/>
              <a:t>For USG current USG retirees, the University System of Georgia will contribute up to </a:t>
            </a:r>
            <a:r>
              <a:rPr lang="en-US" b="1" dirty="0">
                <a:solidFill>
                  <a:schemeClr val="accent1"/>
                </a:solidFill>
              </a:rPr>
              <a:t>$2,640 annually</a:t>
            </a:r>
            <a:r>
              <a:rPr lang="en-US" dirty="0"/>
              <a:t> to your HRA for both you and your Medicare-enrolled spouse. USG will determine and communicate the annual contribution each fall. </a:t>
            </a:r>
          </a:p>
          <a:p>
            <a:endParaRPr lang="en-US" dirty="0"/>
          </a:p>
          <a:p>
            <a:endParaRPr lang="en-US" dirty="0"/>
          </a:p>
        </p:txBody>
      </p:sp>
    </p:spTree>
    <p:extLst>
      <p:ext uri="{BB962C8B-B14F-4D97-AF65-F5344CB8AC3E}">
        <p14:creationId xmlns:p14="http://schemas.microsoft.com/office/powerpoint/2010/main" val="40728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67" y="-126274"/>
            <a:ext cx="9656064" cy="1143000"/>
          </a:xfrm>
        </p:spPr>
        <p:txBody>
          <a:bodyPr>
            <a:normAutofit/>
          </a:bodyPr>
          <a:lstStyle/>
          <a:p>
            <a:pPr algn="ctr"/>
            <a:r>
              <a:rPr lang="en-US" dirty="0"/>
              <a:t>Retiring at age 65 or older</a:t>
            </a:r>
          </a:p>
        </p:txBody>
      </p:sp>
      <p:sp>
        <p:nvSpPr>
          <p:cNvPr id="5" name="Content Placeholder 4">
            <a:extLst>
              <a:ext uri="{FF2B5EF4-FFF2-40B4-BE49-F238E27FC236}">
                <a16:creationId xmlns:a16="http://schemas.microsoft.com/office/drawing/2014/main" id="{343695A2-820A-4B5F-AADB-EA074C2DBFD0}"/>
              </a:ext>
            </a:extLst>
          </p:cNvPr>
          <p:cNvSpPr>
            <a:spLocks noGrp="1"/>
          </p:cNvSpPr>
          <p:nvPr>
            <p:ph sz="half" idx="1"/>
          </p:nvPr>
        </p:nvSpPr>
        <p:spPr>
          <a:xfrm>
            <a:off x="774910" y="1104900"/>
            <a:ext cx="8937171" cy="4648199"/>
          </a:xfrm>
        </p:spPr>
        <p:txBody>
          <a:bodyPr>
            <a:normAutofit fontScale="55000" lnSpcReduction="20000"/>
          </a:bodyPr>
          <a:lstStyle/>
          <a:p>
            <a:r>
              <a:rPr lang="en-US" dirty="0"/>
              <a:t>Your USG retiree healthcare benefit is an annual contribution to a </a:t>
            </a:r>
            <a:r>
              <a:rPr lang="en-US" b="1" dirty="0">
                <a:solidFill>
                  <a:schemeClr val="accent1"/>
                </a:solidFill>
              </a:rPr>
              <a:t>Health</a:t>
            </a:r>
            <a:r>
              <a:rPr lang="en-US" dirty="0">
                <a:solidFill>
                  <a:schemeClr val="accent1"/>
                </a:solidFill>
              </a:rPr>
              <a:t> </a:t>
            </a:r>
            <a:r>
              <a:rPr lang="en-US" b="1" dirty="0">
                <a:solidFill>
                  <a:schemeClr val="accent1"/>
                </a:solidFill>
              </a:rPr>
              <a:t>Reimbursement Account (HRA) </a:t>
            </a:r>
            <a:r>
              <a:rPr lang="en-US" dirty="0"/>
              <a:t>that can help you pay for your Medicare Part B premium, supplemental healthcare premiums, and other qualified out-of-pocket healthcare, dental, and vision expenses.</a:t>
            </a:r>
          </a:p>
          <a:p>
            <a:pPr marL="0" indent="0">
              <a:buNone/>
            </a:pPr>
            <a:endParaRPr lang="en-US" dirty="0"/>
          </a:p>
          <a:p>
            <a:r>
              <a:rPr lang="en-US" dirty="0"/>
              <a:t>If you are age 65 or older when your retire, you </a:t>
            </a:r>
            <a:r>
              <a:rPr lang="en-US" b="1" dirty="0"/>
              <a:t>must</a:t>
            </a:r>
            <a:r>
              <a:rPr lang="en-US" dirty="0"/>
              <a:t> enroll in Medicare Parts A and B. As a retiree, Medicare will become your primary healthcare coverage.</a:t>
            </a:r>
          </a:p>
          <a:p>
            <a:pPr marL="0" indent="0">
              <a:buNone/>
            </a:pPr>
            <a:endParaRPr lang="en-US" dirty="0"/>
          </a:p>
          <a:p>
            <a:r>
              <a:rPr lang="en-US" dirty="0"/>
              <a:t>When you first become eligible, you must enroll in at least one supplemental plan (Medicare Supplement, Medicare Advantage, or Prescription Drug Plan) through Alight Retiree Health Solutions (ARHS) to receive annual funding to your HRA for both you and your enrolled spouse.</a:t>
            </a:r>
          </a:p>
          <a:p>
            <a:pPr marL="0" indent="0">
              <a:buNone/>
            </a:pPr>
            <a:endParaRPr lang="en-US" dirty="0"/>
          </a:p>
          <a:p>
            <a:r>
              <a:rPr lang="en-US" dirty="0"/>
              <a:t>You must have continuous USG retiree healthcare coverage and you must remain enrolled in at least one plan through the exchange to remain eligible for the HRA contribution. </a:t>
            </a:r>
            <a:r>
              <a:rPr lang="en-US" b="1" dirty="0">
                <a:solidFill>
                  <a:schemeClr val="accent1"/>
                </a:solidFill>
              </a:rPr>
              <a:t>If you have a break in coverage or drop coverage with the ARHS, you will no longer be eligible for the HRA funding</a:t>
            </a:r>
            <a:r>
              <a:rPr lang="en-US" b="1" dirty="0"/>
              <a:t>. </a:t>
            </a:r>
          </a:p>
          <a:p>
            <a:pPr marL="0" indent="0">
              <a:buNone/>
            </a:pPr>
            <a:endParaRPr lang="en-US" dirty="0"/>
          </a:p>
          <a:p>
            <a:r>
              <a:rPr lang="en-US" b="1" dirty="0">
                <a:solidFill>
                  <a:schemeClr val="accent1"/>
                </a:solidFill>
              </a:rPr>
              <a:t>90 days before you turn age 65</a:t>
            </a:r>
            <a:r>
              <a:rPr lang="en-US" b="1" dirty="0"/>
              <a:t>, </a:t>
            </a:r>
            <a:r>
              <a:rPr lang="en-US" dirty="0"/>
              <a:t>you’ll receive a Medicare Enrollment Kit so you may enroll in Medicare Parts A and B. You will also receive an appointment letter from Alight Retiree Health Solutions asking you to confirm an appointment with an advisor.</a:t>
            </a:r>
          </a:p>
          <a:p>
            <a:endParaRPr lang="en-US" dirty="0"/>
          </a:p>
          <a:p>
            <a:endParaRPr lang="en-US" dirty="0"/>
          </a:p>
        </p:txBody>
      </p:sp>
    </p:spTree>
    <p:extLst>
      <p:ext uri="{BB962C8B-B14F-4D97-AF65-F5344CB8AC3E}">
        <p14:creationId xmlns:p14="http://schemas.microsoft.com/office/powerpoint/2010/main" val="107864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67" y="-126274"/>
            <a:ext cx="9656064" cy="1143000"/>
          </a:xfrm>
        </p:spPr>
        <p:txBody>
          <a:bodyPr>
            <a:normAutofit/>
          </a:bodyPr>
          <a:lstStyle/>
          <a:p>
            <a:pPr algn="ctr"/>
            <a:r>
              <a:rPr lang="en-US" dirty="0"/>
              <a:t>Retiring at age 65 or older</a:t>
            </a:r>
          </a:p>
        </p:txBody>
      </p:sp>
      <p:sp>
        <p:nvSpPr>
          <p:cNvPr id="5" name="Content Placeholder 4">
            <a:extLst>
              <a:ext uri="{FF2B5EF4-FFF2-40B4-BE49-F238E27FC236}">
                <a16:creationId xmlns:a16="http://schemas.microsoft.com/office/drawing/2014/main" id="{343695A2-820A-4B5F-AADB-EA074C2DBFD0}"/>
              </a:ext>
            </a:extLst>
          </p:cNvPr>
          <p:cNvSpPr>
            <a:spLocks noGrp="1"/>
          </p:cNvSpPr>
          <p:nvPr>
            <p:ph sz="half" idx="1"/>
          </p:nvPr>
        </p:nvSpPr>
        <p:spPr>
          <a:xfrm>
            <a:off x="806441" y="1725685"/>
            <a:ext cx="8937171" cy="4648199"/>
          </a:xfrm>
        </p:spPr>
        <p:txBody>
          <a:bodyPr>
            <a:normAutofit/>
          </a:bodyPr>
          <a:lstStyle/>
          <a:p>
            <a:pPr marL="0" indent="0" algn="ctr">
              <a:buNone/>
            </a:pPr>
            <a:r>
              <a:rPr lang="en-US" sz="1800" dirty="0"/>
              <a:t>The Alight Retiree Health Solutions will:</a:t>
            </a:r>
          </a:p>
          <a:p>
            <a:pPr marL="0" indent="0">
              <a:buNone/>
            </a:pPr>
            <a:endParaRPr lang="en-US" sz="1800" dirty="0"/>
          </a:p>
          <a:p>
            <a:r>
              <a:rPr lang="en-US" sz="1800" dirty="0"/>
              <a:t>Help you understand the various components of Medicare</a:t>
            </a:r>
          </a:p>
          <a:p>
            <a:r>
              <a:rPr lang="en-US" sz="1800" dirty="0"/>
              <a:t>Provide access to a variety of Medicare (Medicare Advantage, Medicare Supplement, Prescription Drug) plans that cover you wherever you are located</a:t>
            </a:r>
          </a:p>
          <a:p>
            <a:r>
              <a:rPr lang="en-US" sz="1800" dirty="0"/>
              <a:t>Provide unbiased guidance and help with evaluating your options, comparing plans that fit your needs and budget, and enrolling in coverage</a:t>
            </a:r>
          </a:p>
          <a:p>
            <a:r>
              <a:rPr lang="en-US" sz="1800" dirty="0"/>
              <a:t>Continued to assist you after you enroll and as your needs change</a:t>
            </a:r>
          </a:p>
          <a:p>
            <a:r>
              <a:rPr lang="en-US" sz="1800" dirty="0"/>
              <a:t>Help you understand how to utilize your Health Reimbursement Account (HRA)</a:t>
            </a:r>
          </a:p>
          <a:p>
            <a:pPr marL="0" indent="0">
              <a:buNone/>
            </a:pPr>
            <a:endParaRPr lang="en-US" sz="1800" dirty="0"/>
          </a:p>
          <a:p>
            <a:pPr marL="0" indent="0">
              <a:buNone/>
            </a:pPr>
            <a:r>
              <a:rPr lang="en-US" sz="1900" b="1" dirty="0"/>
              <a:t>Note:</a:t>
            </a:r>
            <a:r>
              <a:rPr lang="en-US" sz="1900" dirty="0"/>
              <a:t> If you are a post-65 retiree and you drop or cancel coverage purchased through Alight Retiree Health Solution, your pre-65 dependent will no longer be covered under the USG healthcare plan.</a:t>
            </a:r>
          </a:p>
        </p:txBody>
      </p:sp>
    </p:spTree>
    <p:extLst>
      <p:ext uri="{BB962C8B-B14F-4D97-AF65-F5344CB8AC3E}">
        <p14:creationId xmlns:p14="http://schemas.microsoft.com/office/powerpoint/2010/main" val="173824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391" y="3635831"/>
            <a:ext cx="9656064" cy="1143000"/>
          </a:xfrm>
        </p:spPr>
        <p:txBody>
          <a:bodyPr>
            <a:normAutofit fontScale="90000"/>
          </a:bodyPr>
          <a:lstStyle/>
          <a:p>
            <a:pPr algn="ctr"/>
            <a:br>
              <a:rPr lang="en-US" sz="5300" b="0" dirty="0"/>
            </a:br>
            <a:br>
              <a:rPr lang="en-US" sz="5300" b="0" dirty="0"/>
            </a:br>
            <a:r>
              <a:rPr lang="en-US" sz="5300" b="0" dirty="0"/>
              <a:t>benefits transition</a:t>
            </a:r>
            <a:br>
              <a:rPr lang="en-US" sz="5300" b="0" dirty="0"/>
            </a:br>
            <a:r>
              <a:rPr lang="en-US" sz="5300" b="0" dirty="0"/>
              <a:t>AFTER RETIREMENT</a:t>
            </a:r>
            <a:br>
              <a:rPr lang="en-US" sz="5300" b="0" dirty="0"/>
            </a:br>
            <a:br>
              <a:rPr lang="en-US" b="0" dirty="0"/>
            </a:br>
            <a:endParaRPr lang="en-US" dirty="0"/>
          </a:p>
        </p:txBody>
      </p:sp>
    </p:spTree>
    <p:extLst>
      <p:ext uri="{BB962C8B-B14F-4D97-AF65-F5344CB8AC3E}">
        <p14:creationId xmlns:p14="http://schemas.microsoft.com/office/powerpoint/2010/main" val="422286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0"/>
            <a:ext cx="9656064" cy="1143000"/>
          </a:xfrm>
        </p:spPr>
        <p:txBody>
          <a:bodyPr>
            <a:normAutofit fontScale="90000"/>
          </a:bodyPr>
          <a:lstStyle/>
          <a:p>
            <a:pPr algn="ctr"/>
            <a:r>
              <a:rPr lang="en-US" b="0" dirty="0"/>
              <a:t>benefits transition</a:t>
            </a:r>
            <a:br>
              <a:rPr lang="en-US" b="0" dirty="0"/>
            </a:br>
            <a:endParaRPr lang="en-US" dirty="0"/>
          </a:p>
        </p:txBody>
      </p:sp>
      <p:pic>
        <p:nvPicPr>
          <p:cNvPr id="21" name="Picture 20">
            <a:extLst>
              <a:ext uri="{FF2B5EF4-FFF2-40B4-BE49-F238E27FC236}">
                <a16:creationId xmlns:a16="http://schemas.microsoft.com/office/drawing/2014/main" id="{B741069A-3E7C-474E-AFE9-FB1EDBD9F953}"/>
              </a:ext>
            </a:extLst>
          </p:cNvPr>
          <p:cNvPicPr>
            <a:picLocks noChangeAspect="1"/>
          </p:cNvPicPr>
          <p:nvPr/>
        </p:nvPicPr>
        <p:blipFill>
          <a:blip r:embed="rId2"/>
          <a:stretch>
            <a:fillRect/>
          </a:stretch>
        </p:blipFill>
        <p:spPr>
          <a:xfrm>
            <a:off x="315686" y="609600"/>
            <a:ext cx="10080171" cy="6096000"/>
          </a:xfrm>
          <a:prstGeom prst="rect">
            <a:avLst/>
          </a:prstGeom>
        </p:spPr>
      </p:pic>
    </p:spTree>
    <p:extLst>
      <p:ext uri="{BB962C8B-B14F-4D97-AF65-F5344CB8AC3E}">
        <p14:creationId xmlns:p14="http://schemas.microsoft.com/office/powerpoint/2010/main" val="266886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58" y="2524647"/>
            <a:ext cx="9656064" cy="1143000"/>
          </a:xfrm>
        </p:spPr>
        <p:txBody>
          <a:bodyPr>
            <a:normAutofit/>
          </a:bodyPr>
          <a:lstStyle/>
          <a:p>
            <a:pPr algn="ctr"/>
            <a:r>
              <a:rPr lang="en-US" sz="4800" dirty="0"/>
              <a:t>PAYING FOR BENEFITS</a:t>
            </a:r>
          </a:p>
        </p:txBody>
      </p:sp>
    </p:spTree>
    <p:extLst>
      <p:ext uri="{BB962C8B-B14F-4D97-AF65-F5344CB8AC3E}">
        <p14:creationId xmlns:p14="http://schemas.microsoft.com/office/powerpoint/2010/main" val="363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79" y="419011"/>
            <a:ext cx="9656064" cy="1143000"/>
          </a:xfrm>
        </p:spPr>
        <p:txBody>
          <a:bodyPr>
            <a:normAutofit fontScale="90000"/>
          </a:bodyPr>
          <a:lstStyle/>
          <a:p>
            <a:pPr algn="ctr"/>
            <a:r>
              <a:rPr lang="en-US" dirty="0"/>
              <a:t>Retiring PRIOR TO age 65 or older:</a:t>
            </a:r>
            <a:br>
              <a:rPr lang="en-US" dirty="0"/>
            </a:br>
            <a:r>
              <a:rPr lang="en-US" dirty="0"/>
              <a:t>Paying for retiree benefits</a:t>
            </a:r>
            <a:br>
              <a:rPr lang="en-US" dirty="0"/>
            </a:br>
            <a:endParaRPr lang="en-US" dirty="0"/>
          </a:p>
        </p:txBody>
      </p:sp>
      <p:sp>
        <p:nvSpPr>
          <p:cNvPr id="5" name="Content Placeholder 4">
            <a:extLst>
              <a:ext uri="{FF2B5EF4-FFF2-40B4-BE49-F238E27FC236}">
                <a16:creationId xmlns:a16="http://schemas.microsoft.com/office/drawing/2014/main" id="{343695A2-820A-4B5F-AADB-EA074C2DBFD0}"/>
              </a:ext>
            </a:extLst>
          </p:cNvPr>
          <p:cNvSpPr>
            <a:spLocks noGrp="1"/>
          </p:cNvSpPr>
          <p:nvPr>
            <p:ph sz="half" idx="1"/>
          </p:nvPr>
        </p:nvSpPr>
        <p:spPr>
          <a:xfrm>
            <a:off x="806441" y="1206063"/>
            <a:ext cx="8937171" cy="5167822"/>
          </a:xfrm>
        </p:spPr>
        <p:txBody>
          <a:bodyPr>
            <a:normAutofit fontScale="70000" lnSpcReduction="20000"/>
          </a:bodyPr>
          <a:lstStyle/>
          <a:p>
            <a:r>
              <a:rPr lang="en-US" dirty="0"/>
              <a:t>You </a:t>
            </a:r>
            <a:r>
              <a:rPr lang="en-US" b="1" u="sng" dirty="0"/>
              <a:t>must</a:t>
            </a:r>
            <a:r>
              <a:rPr lang="en-US" dirty="0"/>
              <a:t> enroll in direct debit to ensure benefit payments are paid in full and made on time, so coverage is not interrupted. Per USG policy, you must pay premiums by automatic direct debit from a checking or savings account.</a:t>
            </a:r>
          </a:p>
          <a:p>
            <a:pPr marL="0" indent="0">
              <a:buNone/>
            </a:pPr>
            <a:endParaRPr lang="en-US" dirty="0"/>
          </a:p>
          <a:p>
            <a:pPr lvl="1"/>
            <a:r>
              <a:rPr lang="en-US" dirty="0">
                <a:solidFill>
                  <a:schemeClr val="tx1"/>
                </a:solidFill>
              </a:rPr>
              <a:t>To set up an automatic direct debit, call </a:t>
            </a:r>
            <a:r>
              <a:rPr lang="en-US" b="1" dirty="0">
                <a:solidFill>
                  <a:schemeClr val="tx1"/>
                </a:solidFill>
              </a:rPr>
              <a:t>844-587-4236</a:t>
            </a:r>
            <a:r>
              <a:rPr lang="en-US" dirty="0">
                <a:solidFill>
                  <a:schemeClr val="tx1"/>
                </a:solidFill>
              </a:rPr>
              <a:t> or online at</a:t>
            </a:r>
            <a:r>
              <a:rPr lang="en-US" dirty="0"/>
              <a:t> </a:t>
            </a:r>
            <a:r>
              <a:rPr lang="en-US" b="1" dirty="0" err="1">
                <a:solidFill>
                  <a:schemeClr val="accent1"/>
                </a:solidFill>
                <a:hlinkClick r:id="rId2">
                  <a:extLst>
                    <a:ext uri="{A12FA001-AC4F-418D-AE19-62706E023703}">
                      <ahyp:hlinkClr xmlns:ahyp="http://schemas.microsoft.com/office/drawing/2018/hyperlinkcolor" val="tx"/>
                    </a:ext>
                  </a:extLst>
                </a:hlinkClick>
              </a:rPr>
              <a:t>OneUSG</a:t>
            </a:r>
            <a:r>
              <a:rPr lang="en-US" b="1" dirty="0">
                <a:solidFill>
                  <a:schemeClr val="accent1"/>
                </a:solidFill>
                <a:hlinkClick r:id="rId2">
                  <a:extLst>
                    <a:ext uri="{A12FA001-AC4F-418D-AE19-62706E023703}">
                      <ahyp:hlinkClr xmlns:ahyp="http://schemas.microsoft.com/office/drawing/2018/hyperlinkcolor" val="tx"/>
                    </a:ext>
                  </a:extLst>
                </a:hlinkClick>
              </a:rPr>
              <a:t> Connect - Benefits</a:t>
            </a:r>
            <a:r>
              <a:rPr lang="en-US" b="1" dirty="0">
                <a:solidFill>
                  <a:schemeClr val="accent1"/>
                </a:solidFill>
              </a:rPr>
              <a:t>.</a:t>
            </a:r>
            <a:r>
              <a:rPr lang="en-US" dirty="0"/>
              <a:t> </a:t>
            </a:r>
          </a:p>
          <a:p>
            <a:pPr marL="292608" lvl="1" indent="0">
              <a:buNone/>
            </a:pPr>
            <a:endParaRPr lang="en-US" dirty="0"/>
          </a:p>
          <a:p>
            <a:pPr lvl="1"/>
            <a:r>
              <a:rPr lang="en-US" dirty="0">
                <a:solidFill>
                  <a:schemeClr val="tx1"/>
                </a:solidFill>
              </a:rPr>
              <a:t>Your payment will be due on the </a:t>
            </a:r>
            <a:r>
              <a:rPr lang="en-US" b="1" dirty="0">
                <a:solidFill>
                  <a:schemeClr val="tx1"/>
                </a:solidFill>
              </a:rPr>
              <a:t>first of each month </a:t>
            </a:r>
            <a:r>
              <a:rPr lang="en-US" dirty="0">
                <a:solidFill>
                  <a:schemeClr val="tx1"/>
                </a:solidFill>
              </a:rPr>
              <a:t>for the current month of coverage.</a:t>
            </a:r>
          </a:p>
          <a:p>
            <a:pPr marL="292608" lvl="1" indent="0">
              <a:buNone/>
            </a:pPr>
            <a:endParaRPr lang="en-US" dirty="0">
              <a:solidFill>
                <a:schemeClr val="tx1"/>
              </a:solidFill>
            </a:endParaRPr>
          </a:p>
          <a:p>
            <a:pPr lvl="1"/>
            <a:r>
              <a:rPr lang="en-US" dirty="0">
                <a:solidFill>
                  <a:schemeClr val="tx1"/>
                </a:solidFill>
              </a:rPr>
              <a:t>When you initially retire, your next bill will show as past due. The bill will outline when your payment must be received to avoid the cancellation of your coverage. </a:t>
            </a:r>
            <a:r>
              <a:rPr lang="en-US" b="1" dirty="0">
                <a:solidFill>
                  <a:schemeClr val="accent1"/>
                </a:solidFill>
              </a:rPr>
              <a:t>DO NOT WAIT UNTIL THEY SEND A BILL. MAKE YOUR PAYMENT BY THE 1</a:t>
            </a:r>
            <a:r>
              <a:rPr lang="en-US" b="1" baseline="30000" dirty="0">
                <a:solidFill>
                  <a:schemeClr val="accent1"/>
                </a:solidFill>
              </a:rPr>
              <a:t>ST</a:t>
            </a:r>
            <a:r>
              <a:rPr lang="en-US" b="1" dirty="0">
                <a:solidFill>
                  <a:schemeClr val="accent1"/>
                </a:solidFill>
              </a:rPr>
              <a:t>. PLEASE CALL USG Benefits SO THAT YOU DO NOT APPEAR ON THEIR CANCELLATION LIST.</a:t>
            </a:r>
          </a:p>
          <a:p>
            <a:pPr marL="292608" lvl="1" indent="0">
              <a:buNone/>
            </a:pPr>
            <a:endParaRPr lang="en-US" b="1" dirty="0">
              <a:solidFill>
                <a:schemeClr val="accent1"/>
              </a:solidFill>
            </a:endParaRPr>
          </a:p>
          <a:p>
            <a:pPr lvl="1"/>
            <a:r>
              <a:rPr lang="en-US" dirty="0">
                <a:solidFill>
                  <a:schemeClr val="tx1"/>
                </a:solidFill>
              </a:rPr>
              <a:t>If your coverage is canceled due to non-payment, your coverage will be canceled back to the last day of the month in which premiums were paid in full. </a:t>
            </a:r>
            <a:r>
              <a:rPr lang="en-US" b="1" dirty="0">
                <a:solidFill>
                  <a:schemeClr val="tx1"/>
                </a:solidFill>
              </a:rPr>
              <a:t>If your retiree benefits are </a:t>
            </a:r>
            <a:r>
              <a:rPr lang="en-US" dirty="0">
                <a:solidFill>
                  <a:schemeClr val="tx1"/>
                </a:solidFill>
              </a:rPr>
              <a:t>canceled</a:t>
            </a:r>
            <a:r>
              <a:rPr lang="en-US" b="1" dirty="0">
                <a:solidFill>
                  <a:schemeClr val="tx1"/>
                </a:solidFill>
              </a:rPr>
              <a:t> for nonpayment</a:t>
            </a:r>
            <a:r>
              <a:rPr lang="en-US" dirty="0">
                <a:solidFill>
                  <a:schemeClr val="tx1"/>
                </a:solidFill>
              </a:rPr>
              <a:t>, you will not be allowed to enroll in USG healthcare insurance at a later date.</a:t>
            </a:r>
          </a:p>
        </p:txBody>
      </p:sp>
    </p:spTree>
    <p:extLst>
      <p:ext uri="{BB962C8B-B14F-4D97-AF65-F5344CB8AC3E}">
        <p14:creationId xmlns:p14="http://schemas.microsoft.com/office/powerpoint/2010/main" val="191026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79" y="419011"/>
            <a:ext cx="9656064" cy="1143000"/>
          </a:xfrm>
        </p:spPr>
        <p:txBody>
          <a:bodyPr>
            <a:normAutofit fontScale="90000"/>
          </a:bodyPr>
          <a:lstStyle/>
          <a:p>
            <a:pPr algn="ctr"/>
            <a:r>
              <a:rPr lang="en-US" dirty="0"/>
              <a:t>Retiring at age 65 or older:</a:t>
            </a:r>
            <a:br>
              <a:rPr lang="en-US" dirty="0"/>
            </a:br>
            <a:r>
              <a:rPr lang="en-US" dirty="0"/>
              <a:t>Paying for retiree benefits</a:t>
            </a:r>
            <a:br>
              <a:rPr lang="en-US" dirty="0"/>
            </a:br>
            <a:endParaRPr lang="en-US" dirty="0"/>
          </a:p>
        </p:txBody>
      </p:sp>
      <p:sp>
        <p:nvSpPr>
          <p:cNvPr id="5" name="Content Placeholder 4">
            <a:extLst>
              <a:ext uri="{FF2B5EF4-FFF2-40B4-BE49-F238E27FC236}">
                <a16:creationId xmlns:a16="http://schemas.microsoft.com/office/drawing/2014/main" id="{343695A2-820A-4B5F-AADB-EA074C2DBFD0}"/>
              </a:ext>
            </a:extLst>
          </p:cNvPr>
          <p:cNvSpPr>
            <a:spLocks noGrp="1"/>
          </p:cNvSpPr>
          <p:nvPr>
            <p:ph sz="half" idx="1"/>
          </p:nvPr>
        </p:nvSpPr>
        <p:spPr>
          <a:xfrm>
            <a:off x="719731" y="1104900"/>
            <a:ext cx="8937171" cy="4648199"/>
          </a:xfrm>
        </p:spPr>
        <p:txBody>
          <a:bodyPr>
            <a:normAutofit fontScale="25000" lnSpcReduction="20000"/>
          </a:bodyPr>
          <a:lstStyle/>
          <a:p>
            <a:r>
              <a:rPr lang="en-US" sz="6400" b="1" dirty="0"/>
              <a:t>USG Retiree Healthcare: </a:t>
            </a:r>
            <a:r>
              <a:rPr lang="en-US" sz="6400" dirty="0"/>
              <a:t>You will pay your monthly </a:t>
            </a:r>
            <a:r>
              <a:rPr lang="en-US" sz="6400" b="1" dirty="0"/>
              <a:t>healthcare premium </a:t>
            </a:r>
            <a:r>
              <a:rPr lang="en-US" sz="6400" dirty="0"/>
              <a:t>directly to the carrier selected through ARHS and you will use your </a:t>
            </a:r>
            <a:r>
              <a:rPr lang="en-US" sz="6400" dirty="0">
                <a:solidFill>
                  <a:schemeClr val="accent1"/>
                </a:solidFill>
                <a:hlinkClick r:id="rId2">
                  <a:extLst>
                    <a:ext uri="{A12FA001-AC4F-418D-AE19-62706E023703}">
                      <ahyp:hlinkClr xmlns:ahyp="http://schemas.microsoft.com/office/drawing/2018/hyperlinkcolor" val="tx"/>
                    </a:ext>
                  </a:extLst>
                </a:hlinkClick>
              </a:rPr>
              <a:t>Health Reimbursement Account (HRA)</a:t>
            </a:r>
            <a:r>
              <a:rPr lang="en-US" sz="6400" dirty="0"/>
              <a:t> to help cover expenses related to being enrolled in Medicare and/or a supplemental plan.</a:t>
            </a:r>
          </a:p>
          <a:p>
            <a:pPr lvl="1"/>
            <a:r>
              <a:rPr lang="en-US" sz="6400" dirty="0"/>
              <a:t>Join a quarterly </a:t>
            </a:r>
            <a:r>
              <a:rPr lang="en-US" sz="6400" dirty="0">
                <a:solidFill>
                  <a:schemeClr val="accent1"/>
                </a:solidFill>
                <a:hlinkClick r:id="rId3">
                  <a:extLst>
                    <a:ext uri="{A12FA001-AC4F-418D-AE19-62706E023703}">
                      <ahyp:hlinkClr xmlns:ahyp="http://schemas.microsoft.com/office/drawing/2018/hyperlinkcolor" val="tx"/>
                    </a:ext>
                  </a:extLst>
                </a:hlinkClick>
              </a:rPr>
              <a:t>HRA education session</a:t>
            </a:r>
            <a:r>
              <a:rPr lang="en-US" sz="6400" dirty="0"/>
              <a:t> to learn how to make the most of your annual HRA contributions.</a:t>
            </a:r>
          </a:p>
          <a:p>
            <a:pPr marL="292608" lvl="1" indent="0">
              <a:buNone/>
            </a:pPr>
            <a:endParaRPr lang="en-US" dirty="0"/>
          </a:p>
          <a:p>
            <a:r>
              <a:rPr lang="en-US" sz="6400" dirty="0"/>
              <a:t>USG dental, vision and life insurance: You </a:t>
            </a:r>
            <a:r>
              <a:rPr lang="en-US" sz="6400" b="1" u="sng" dirty="0"/>
              <a:t>must</a:t>
            </a:r>
            <a:r>
              <a:rPr lang="en-US" sz="6400" dirty="0"/>
              <a:t> enroll in direct debit to ensure benefit payments are paid in full and made on time, so coverage is not interrupted. Per USG policy, you must pay premiums by automatic direct debit from a checking or savings account.</a:t>
            </a:r>
          </a:p>
          <a:p>
            <a:pPr marL="0" indent="0">
              <a:buNone/>
            </a:pPr>
            <a:endParaRPr lang="en-US" sz="6400" dirty="0"/>
          </a:p>
          <a:p>
            <a:pPr lvl="1"/>
            <a:r>
              <a:rPr lang="en-US" sz="6400" dirty="0">
                <a:solidFill>
                  <a:schemeClr val="tx1"/>
                </a:solidFill>
              </a:rPr>
              <a:t>To set up an automatic direct debit, call </a:t>
            </a:r>
            <a:r>
              <a:rPr lang="en-US" sz="6400" b="1" dirty="0">
                <a:solidFill>
                  <a:schemeClr val="tx1"/>
                </a:solidFill>
              </a:rPr>
              <a:t>844-587-4236</a:t>
            </a:r>
            <a:r>
              <a:rPr lang="en-US" sz="6400" dirty="0">
                <a:solidFill>
                  <a:schemeClr val="tx1"/>
                </a:solidFill>
              </a:rPr>
              <a:t> or online at</a:t>
            </a:r>
            <a:r>
              <a:rPr lang="en-US" sz="6400" dirty="0"/>
              <a:t> </a:t>
            </a:r>
            <a:r>
              <a:rPr lang="en-US" sz="6400" b="1" dirty="0" err="1">
                <a:solidFill>
                  <a:schemeClr val="accent1"/>
                </a:solidFill>
                <a:hlinkClick r:id="rId4">
                  <a:extLst>
                    <a:ext uri="{A12FA001-AC4F-418D-AE19-62706E023703}">
                      <ahyp:hlinkClr xmlns:ahyp="http://schemas.microsoft.com/office/drawing/2018/hyperlinkcolor" val="tx"/>
                    </a:ext>
                  </a:extLst>
                </a:hlinkClick>
              </a:rPr>
              <a:t>OneUSG</a:t>
            </a:r>
            <a:r>
              <a:rPr lang="en-US" sz="6400" b="1" dirty="0">
                <a:solidFill>
                  <a:schemeClr val="accent1"/>
                </a:solidFill>
                <a:hlinkClick r:id="rId4">
                  <a:extLst>
                    <a:ext uri="{A12FA001-AC4F-418D-AE19-62706E023703}">
                      <ahyp:hlinkClr xmlns:ahyp="http://schemas.microsoft.com/office/drawing/2018/hyperlinkcolor" val="tx"/>
                    </a:ext>
                  </a:extLst>
                </a:hlinkClick>
              </a:rPr>
              <a:t> Connect - Benefits</a:t>
            </a:r>
            <a:r>
              <a:rPr lang="en-US" sz="6400" b="1" dirty="0">
                <a:solidFill>
                  <a:schemeClr val="accent1"/>
                </a:solidFill>
              </a:rPr>
              <a:t>.</a:t>
            </a:r>
            <a:r>
              <a:rPr lang="en-US" sz="6400" dirty="0"/>
              <a:t> </a:t>
            </a:r>
          </a:p>
          <a:p>
            <a:pPr marL="292608" lvl="1" indent="0">
              <a:buNone/>
            </a:pPr>
            <a:endParaRPr lang="en-US" sz="6400" dirty="0"/>
          </a:p>
          <a:p>
            <a:pPr lvl="1"/>
            <a:r>
              <a:rPr lang="en-US" sz="6400" dirty="0">
                <a:solidFill>
                  <a:schemeClr val="tx1"/>
                </a:solidFill>
              </a:rPr>
              <a:t>Your payment will be due on the </a:t>
            </a:r>
            <a:r>
              <a:rPr lang="en-US" sz="6400" b="1" dirty="0">
                <a:solidFill>
                  <a:schemeClr val="tx1"/>
                </a:solidFill>
              </a:rPr>
              <a:t>first of each month </a:t>
            </a:r>
            <a:r>
              <a:rPr lang="en-US" sz="6400" dirty="0">
                <a:solidFill>
                  <a:schemeClr val="tx1"/>
                </a:solidFill>
              </a:rPr>
              <a:t>for the current month of coverage.</a:t>
            </a:r>
          </a:p>
          <a:p>
            <a:pPr marL="292608" lvl="1" indent="0">
              <a:buNone/>
            </a:pPr>
            <a:endParaRPr lang="en-US" sz="6400" dirty="0">
              <a:solidFill>
                <a:schemeClr val="tx1"/>
              </a:solidFill>
            </a:endParaRPr>
          </a:p>
          <a:p>
            <a:pPr lvl="1"/>
            <a:r>
              <a:rPr lang="en-US" sz="6400" dirty="0">
                <a:solidFill>
                  <a:schemeClr val="tx1"/>
                </a:solidFill>
              </a:rPr>
              <a:t>When you initially retire, your next bill will show as past due. The bill will outline when your payment must be received to avoid the cancellation of your coverage. </a:t>
            </a:r>
            <a:r>
              <a:rPr lang="en-US" sz="6400" b="1" dirty="0">
                <a:solidFill>
                  <a:schemeClr val="accent1"/>
                </a:solidFill>
              </a:rPr>
              <a:t>DO NOT WAIT UNTIL THEY SEND A BILL. MAKE YOUR PAYMENT BY THE 1</a:t>
            </a:r>
            <a:r>
              <a:rPr lang="en-US" sz="6400" b="1" baseline="30000" dirty="0">
                <a:solidFill>
                  <a:schemeClr val="accent1"/>
                </a:solidFill>
              </a:rPr>
              <a:t>ST</a:t>
            </a:r>
            <a:r>
              <a:rPr lang="en-US" sz="6400" b="1" dirty="0">
                <a:solidFill>
                  <a:schemeClr val="accent1"/>
                </a:solidFill>
              </a:rPr>
              <a:t>. PLEASE CALL USG Benefits SO THAT YOU DO NOT APPEAR ON THEIR CANCELLATION LIST.</a:t>
            </a:r>
          </a:p>
          <a:p>
            <a:pPr marL="292608" lvl="1" indent="0">
              <a:buNone/>
            </a:pPr>
            <a:endParaRPr lang="en-US" sz="6400" b="1" dirty="0">
              <a:solidFill>
                <a:schemeClr val="accent1"/>
              </a:solidFill>
            </a:endParaRPr>
          </a:p>
          <a:p>
            <a:pPr lvl="1"/>
            <a:r>
              <a:rPr lang="en-US" sz="6400" dirty="0">
                <a:solidFill>
                  <a:schemeClr val="tx1"/>
                </a:solidFill>
              </a:rPr>
              <a:t>If your coverage is canceled due to non-payment, your coverage will be canceled back to the last day of the month in which premiums were paid in full. </a:t>
            </a:r>
            <a:r>
              <a:rPr lang="en-US" sz="6400" b="1" dirty="0">
                <a:solidFill>
                  <a:schemeClr val="tx1"/>
                </a:solidFill>
              </a:rPr>
              <a:t>If your retiree benefits are </a:t>
            </a:r>
            <a:r>
              <a:rPr lang="en-US" sz="6400" dirty="0">
                <a:solidFill>
                  <a:schemeClr val="tx1"/>
                </a:solidFill>
              </a:rPr>
              <a:t>canceled</a:t>
            </a:r>
            <a:r>
              <a:rPr lang="en-US" sz="6400" b="1" dirty="0">
                <a:solidFill>
                  <a:schemeClr val="tx1"/>
                </a:solidFill>
              </a:rPr>
              <a:t> for nonpayment</a:t>
            </a:r>
            <a:r>
              <a:rPr lang="en-US" sz="6400" dirty="0">
                <a:solidFill>
                  <a:schemeClr val="tx1"/>
                </a:solidFill>
              </a:rPr>
              <a:t>, you will not be allowed to enroll in USG healthcare insurance at a later date.</a:t>
            </a:r>
          </a:p>
        </p:txBody>
      </p:sp>
    </p:spTree>
    <p:extLst>
      <p:ext uri="{BB962C8B-B14F-4D97-AF65-F5344CB8AC3E}">
        <p14:creationId xmlns:p14="http://schemas.microsoft.com/office/powerpoint/2010/main" val="407865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t>TOPICS FOR DISCUSSION</a:t>
            </a:r>
          </a:p>
        </p:txBody>
      </p:sp>
      <p:sp>
        <p:nvSpPr>
          <p:cNvPr id="14" name="Content Placeholder 13"/>
          <p:cNvSpPr>
            <a:spLocks noGrp="1"/>
          </p:cNvSpPr>
          <p:nvPr>
            <p:ph idx="1"/>
          </p:nvPr>
        </p:nvSpPr>
        <p:spPr/>
        <p:txBody>
          <a:bodyPr>
            <a:normAutofit/>
          </a:bodyPr>
          <a:lstStyle/>
          <a:p>
            <a:pPr lvl="0"/>
            <a:r>
              <a:rPr lang="en-US" dirty="0"/>
              <a:t>USG Retirement Systems</a:t>
            </a:r>
          </a:p>
          <a:p>
            <a:pPr lvl="0"/>
            <a:r>
              <a:rPr lang="en-US" dirty="0"/>
              <a:t>When can I retire</a:t>
            </a:r>
          </a:p>
          <a:p>
            <a:pPr lvl="0"/>
            <a:r>
              <a:rPr lang="en-US" dirty="0"/>
              <a:t>Pre-65 Retirement</a:t>
            </a:r>
          </a:p>
          <a:p>
            <a:pPr lvl="0"/>
            <a:r>
              <a:rPr lang="en-US" dirty="0"/>
              <a:t>Post-65 Retirement</a:t>
            </a:r>
          </a:p>
          <a:p>
            <a:pPr lvl="0"/>
            <a:r>
              <a:rPr lang="en-US" dirty="0"/>
              <a:t>Benefits after retirement</a:t>
            </a:r>
          </a:p>
          <a:p>
            <a:pPr lvl="0"/>
            <a:r>
              <a:rPr lang="en-US" dirty="0"/>
              <a:t>Years of services with USG</a:t>
            </a:r>
          </a:p>
          <a:p>
            <a:pPr lvl="0"/>
            <a:r>
              <a:rPr lang="en-US" dirty="0"/>
              <a:t>Vacation and Sick leave-what happens</a:t>
            </a:r>
          </a:p>
        </p:txBody>
      </p:sp>
    </p:spTree>
    <p:extLst>
      <p:ext uri="{BB962C8B-B14F-4D97-AF65-F5344CB8AC3E}">
        <p14:creationId xmlns:p14="http://schemas.microsoft.com/office/powerpoint/2010/main" val="52377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40" y="2694124"/>
            <a:ext cx="9239075" cy="669861"/>
          </a:xfrm>
        </p:spPr>
        <p:txBody>
          <a:bodyPr>
            <a:normAutofit fontScale="90000"/>
          </a:bodyPr>
          <a:lstStyle/>
          <a:p>
            <a:pPr algn="ctr"/>
            <a:r>
              <a:rPr lang="en-US" sz="5300" dirty="0"/>
              <a:t>YEARS OF SERVICE </a:t>
            </a:r>
            <a:br>
              <a:rPr lang="en-US" dirty="0"/>
            </a:br>
            <a:endParaRPr lang="en-US" dirty="0"/>
          </a:p>
        </p:txBody>
      </p:sp>
    </p:spTree>
    <p:extLst>
      <p:ext uri="{BB962C8B-B14F-4D97-AF65-F5344CB8AC3E}">
        <p14:creationId xmlns:p14="http://schemas.microsoft.com/office/powerpoint/2010/main" val="395291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84" y="898880"/>
            <a:ext cx="9239075" cy="669861"/>
          </a:xfrm>
        </p:spPr>
        <p:txBody>
          <a:bodyPr>
            <a:normAutofit fontScale="90000"/>
          </a:bodyPr>
          <a:lstStyle/>
          <a:p>
            <a:pPr algn="ctr"/>
            <a:r>
              <a:rPr lang="en-US" sz="3100" dirty="0"/>
              <a:t>YEARS OF SERVICE CHART</a:t>
            </a:r>
            <a:br>
              <a:rPr lang="en-US" dirty="0"/>
            </a:br>
            <a:endParaRPr lang="en-US" dirty="0"/>
          </a:p>
        </p:txBody>
      </p:sp>
      <p:sp>
        <p:nvSpPr>
          <p:cNvPr id="3" name="Rectangle 2">
            <a:extLst>
              <a:ext uri="{FF2B5EF4-FFF2-40B4-BE49-F238E27FC236}">
                <a16:creationId xmlns:a16="http://schemas.microsoft.com/office/drawing/2014/main" id="{61416372-C379-4A29-A94E-414E876174A1}"/>
              </a:ext>
            </a:extLst>
          </p:cNvPr>
          <p:cNvSpPr/>
          <p:nvPr/>
        </p:nvSpPr>
        <p:spPr>
          <a:xfrm>
            <a:off x="545284" y="2258660"/>
            <a:ext cx="9991287" cy="2308324"/>
          </a:xfrm>
          <a:prstGeom prst="rect">
            <a:avLst/>
          </a:prstGeom>
        </p:spPr>
        <p:txBody>
          <a:bodyPr wrap="square">
            <a:spAutoFit/>
          </a:bodyPr>
          <a:lstStyle/>
          <a:p>
            <a:r>
              <a:rPr lang="en-US" dirty="0">
                <a:solidFill>
                  <a:srgbClr val="0A0A0A"/>
                </a:solidFill>
                <a:latin typeface="Helvetica Neue"/>
              </a:rPr>
              <a:t>Employees hired on or after January 1, 2013, who retire after January 1, 2023, are subject to the Years of Service policy at the time of retirement. The years of service chart applies to:</a:t>
            </a:r>
          </a:p>
          <a:p>
            <a:endParaRPr lang="en-US" dirty="0">
              <a:solidFill>
                <a:srgbClr val="0A0A0A"/>
              </a:solidFill>
              <a:latin typeface="Helvetica Neue"/>
            </a:endParaRPr>
          </a:p>
          <a:p>
            <a:pPr>
              <a:buFont typeface="Arial" panose="020B0604020202020204" pitchFamily="34" charset="0"/>
              <a:buChar char="•"/>
            </a:pPr>
            <a:r>
              <a:rPr lang="en-US" dirty="0">
                <a:solidFill>
                  <a:srgbClr val="0A0A0A"/>
                </a:solidFill>
                <a:latin typeface="Helvetica Neue"/>
              </a:rPr>
              <a:t>Pre-65 retirees enrolled in a USG Healthcare plan-applies to the monthly employer contribution to your healthcare plan premium.</a:t>
            </a:r>
          </a:p>
          <a:p>
            <a:endParaRPr lang="en-US" dirty="0">
              <a:solidFill>
                <a:srgbClr val="0A0A0A"/>
              </a:solidFill>
              <a:latin typeface="Helvetica Neue"/>
            </a:endParaRPr>
          </a:p>
          <a:p>
            <a:pPr>
              <a:buFont typeface="Arial" panose="020B0604020202020204" pitchFamily="34" charset="0"/>
              <a:buChar char="•"/>
            </a:pPr>
            <a:r>
              <a:rPr lang="en-US" dirty="0">
                <a:solidFill>
                  <a:srgbClr val="0A0A0A"/>
                </a:solidFill>
                <a:latin typeface="Helvetica Neue"/>
              </a:rPr>
              <a:t>Retirees 65 and older enrolled in a supplemental healthcare or pharmacy plan through Alight Retiree Health Solutions. Will receive a percentage of $2,640 up to 100%.</a:t>
            </a:r>
            <a:endParaRPr lang="en-US" b="0" i="0" dirty="0">
              <a:solidFill>
                <a:srgbClr val="0A0A0A"/>
              </a:solidFill>
              <a:effectLst/>
              <a:latin typeface="Helvetica Neue"/>
            </a:endParaRPr>
          </a:p>
        </p:txBody>
      </p:sp>
    </p:spTree>
    <p:extLst>
      <p:ext uri="{BB962C8B-B14F-4D97-AF65-F5344CB8AC3E}">
        <p14:creationId xmlns:p14="http://schemas.microsoft.com/office/powerpoint/2010/main" val="93783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239075" cy="669861"/>
          </a:xfrm>
        </p:spPr>
        <p:txBody>
          <a:bodyPr>
            <a:normAutofit fontScale="90000"/>
          </a:bodyPr>
          <a:lstStyle/>
          <a:p>
            <a:pPr algn="ctr"/>
            <a:r>
              <a:rPr lang="en-US" sz="2700" dirty="0"/>
              <a:t>YEARS OF SERVICE CHART</a:t>
            </a:r>
            <a:br>
              <a:rPr lang="en-US" dirty="0"/>
            </a:br>
            <a:endParaRPr lang="en-US" dirty="0"/>
          </a:p>
        </p:txBody>
      </p:sp>
      <p:graphicFrame>
        <p:nvGraphicFramePr>
          <p:cNvPr id="6" name="Table 5">
            <a:extLst>
              <a:ext uri="{FF2B5EF4-FFF2-40B4-BE49-F238E27FC236}">
                <a16:creationId xmlns:a16="http://schemas.microsoft.com/office/drawing/2014/main" id="{7DF326F2-97DE-4014-A833-B95697E1B7EB}"/>
              </a:ext>
            </a:extLst>
          </p:cNvPr>
          <p:cNvGraphicFramePr>
            <a:graphicFrameLocks noGrp="1"/>
          </p:cNvGraphicFramePr>
          <p:nvPr>
            <p:extLst>
              <p:ext uri="{D42A27DB-BD31-4B8C-83A1-F6EECF244321}">
                <p14:modId xmlns:p14="http://schemas.microsoft.com/office/powerpoint/2010/main" val="946320071"/>
              </p:ext>
            </p:extLst>
          </p:nvPr>
        </p:nvGraphicFramePr>
        <p:xfrm>
          <a:off x="2072081" y="763398"/>
          <a:ext cx="5897460" cy="5167625"/>
        </p:xfrm>
        <a:graphic>
          <a:graphicData uri="http://schemas.openxmlformats.org/drawingml/2006/table">
            <a:tbl>
              <a:tblPr/>
              <a:tblGrid>
                <a:gridCol w="2948730">
                  <a:extLst>
                    <a:ext uri="{9D8B030D-6E8A-4147-A177-3AD203B41FA5}">
                      <a16:colId xmlns:a16="http://schemas.microsoft.com/office/drawing/2014/main" val="3135981175"/>
                    </a:ext>
                  </a:extLst>
                </a:gridCol>
                <a:gridCol w="2948730">
                  <a:extLst>
                    <a:ext uri="{9D8B030D-6E8A-4147-A177-3AD203B41FA5}">
                      <a16:colId xmlns:a16="http://schemas.microsoft.com/office/drawing/2014/main" val="1957485163"/>
                    </a:ext>
                  </a:extLst>
                </a:gridCol>
              </a:tblGrid>
              <a:tr h="374727">
                <a:tc>
                  <a:txBody>
                    <a:bodyPr/>
                    <a:lstStyle/>
                    <a:p>
                      <a:pPr algn="l"/>
                      <a:r>
                        <a:rPr lang="en-US" sz="1000" b="1" dirty="0">
                          <a:solidFill>
                            <a:srgbClr val="FEFEFE"/>
                          </a:solidFill>
                          <a:effectLst/>
                        </a:rPr>
                        <a:t>Retirees enrolled in USG Retiree Benefits</a:t>
                      </a:r>
                    </a:p>
                  </a:txBody>
                  <a:tcPr marL="48828" marR="48828" marT="24414" marB="24414" anchor="ctr">
                    <a:lnL>
                      <a:noFill/>
                    </a:lnL>
                    <a:lnR>
                      <a:noFill/>
                    </a:lnR>
                    <a:lnT>
                      <a:noFill/>
                    </a:lnT>
                    <a:lnB>
                      <a:noFill/>
                    </a:lnB>
                    <a:solidFill>
                      <a:srgbClr val="747F89"/>
                    </a:solidFill>
                  </a:tcPr>
                </a:tc>
                <a:tc>
                  <a:txBody>
                    <a:bodyPr/>
                    <a:lstStyle/>
                    <a:p>
                      <a:pPr algn="l"/>
                      <a:r>
                        <a:rPr lang="en-US" sz="1000" b="1" dirty="0">
                          <a:solidFill>
                            <a:srgbClr val="FEFEFE"/>
                          </a:solidFill>
                          <a:effectLst/>
                        </a:rPr>
                        <a:t>USG’s contribution</a:t>
                      </a:r>
                    </a:p>
                  </a:txBody>
                  <a:tcPr marL="48828" marR="48828" marT="24414" marB="24414" anchor="ctr">
                    <a:lnL>
                      <a:noFill/>
                    </a:lnL>
                    <a:lnR>
                      <a:noFill/>
                    </a:lnR>
                    <a:lnT>
                      <a:noFill/>
                    </a:lnT>
                    <a:lnB>
                      <a:noFill/>
                    </a:lnB>
                    <a:solidFill>
                      <a:srgbClr val="747F89"/>
                    </a:solidFill>
                  </a:tcPr>
                </a:tc>
                <a:extLst>
                  <a:ext uri="{0D108BD9-81ED-4DB2-BD59-A6C34878D82A}">
                    <a16:rowId xmlns:a16="http://schemas.microsoft.com/office/drawing/2014/main" val="1308995550"/>
                  </a:ext>
                </a:extLst>
              </a:tr>
              <a:tr h="217859">
                <a:tc>
                  <a:txBody>
                    <a:bodyPr/>
                    <a:lstStyle/>
                    <a:p>
                      <a:r>
                        <a:rPr lang="en-US" sz="1000">
                          <a:effectLst/>
                        </a:rPr>
                        <a:t>30 or more years of service</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tc>
                  <a:txBody>
                    <a:bodyPr/>
                    <a:lstStyle/>
                    <a:p>
                      <a:r>
                        <a:rPr lang="en-US" sz="1000">
                          <a:effectLst/>
                        </a:rPr>
                        <a:t>100% of employer contribution</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extLst>
                  <a:ext uri="{0D108BD9-81ED-4DB2-BD59-A6C34878D82A}">
                    <a16:rowId xmlns:a16="http://schemas.microsoft.com/office/drawing/2014/main" val="3393021386"/>
                  </a:ext>
                </a:extLst>
              </a:tr>
              <a:tr h="217859">
                <a:tc>
                  <a:txBody>
                    <a:bodyPr/>
                    <a:lstStyle/>
                    <a:p>
                      <a:r>
                        <a:rPr lang="en-US" sz="1000" dirty="0">
                          <a:effectLst/>
                        </a:rPr>
                        <a:t>29</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tc>
                  <a:txBody>
                    <a:bodyPr/>
                    <a:lstStyle/>
                    <a:p>
                      <a:r>
                        <a:rPr lang="en-US" sz="1000">
                          <a:effectLst/>
                        </a:rPr>
                        <a:t>97%</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3407118034"/>
                  </a:ext>
                </a:extLst>
              </a:tr>
              <a:tr h="217859">
                <a:tc>
                  <a:txBody>
                    <a:bodyPr/>
                    <a:lstStyle/>
                    <a:p>
                      <a:r>
                        <a:rPr lang="en-US" sz="1000">
                          <a:effectLst/>
                        </a:rPr>
                        <a:t>28</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tc>
                  <a:txBody>
                    <a:bodyPr/>
                    <a:lstStyle/>
                    <a:p>
                      <a:r>
                        <a:rPr lang="en-US" sz="1000" dirty="0">
                          <a:effectLst/>
                        </a:rPr>
                        <a:t>94%</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extLst>
                  <a:ext uri="{0D108BD9-81ED-4DB2-BD59-A6C34878D82A}">
                    <a16:rowId xmlns:a16="http://schemas.microsoft.com/office/drawing/2014/main" val="101386079"/>
                  </a:ext>
                </a:extLst>
              </a:tr>
              <a:tr h="217859">
                <a:tc>
                  <a:txBody>
                    <a:bodyPr/>
                    <a:lstStyle/>
                    <a:p>
                      <a:r>
                        <a:rPr lang="en-US" sz="1000">
                          <a:effectLst/>
                        </a:rPr>
                        <a:t>27</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tc>
                  <a:txBody>
                    <a:bodyPr/>
                    <a:lstStyle/>
                    <a:p>
                      <a:r>
                        <a:rPr lang="en-US" sz="1000">
                          <a:effectLst/>
                        </a:rPr>
                        <a:t>91%</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2481410694"/>
                  </a:ext>
                </a:extLst>
              </a:tr>
              <a:tr h="217859">
                <a:tc>
                  <a:txBody>
                    <a:bodyPr/>
                    <a:lstStyle/>
                    <a:p>
                      <a:r>
                        <a:rPr lang="en-US" sz="1000">
                          <a:effectLst/>
                        </a:rPr>
                        <a:t>26</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tc>
                  <a:txBody>
                    <a:bodyPr/>
                    <a:lstStyle/>
                    <a:p>
                      <a:r>
                        <a:rPr lang="en-US" sz="1000">
                          <a:effectLst/>
                        </a:rPr>
                        <a:t>89%</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extLst>
                  <a:ext uri="{0D108BD9-81ED-4DB2-BD59-A6C34878D82A}">
                    <a16:rowId xmlns:a16="http://schemas.microsoft.com/office/drawing/2014/main" val="2648714785"/>
                  </a:ext>
                </a:extLst>
              </a:tr>
              <a:tr h="217859">
                <a:tc>
                  <a:txBody>
                    <a:bodyPr/>
                    <a:lstStyle/>
                    <a:p>
                      <a:r>
                        <a:rPr lang="en-US" sz="1000">
                          <a:effectLst/>
                        </a:rPr>
                        <a:t>25</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tc>
                  <a:txBody>
                    <a:bodyPr/>
                    <a:lstStyle/>
                    <a:p>
                      <a:r>
                        <a:rPr lang="en-US" sz="1000">
                          <a:effectLst/>
                        </a:rPr>
                        <a:t>86%</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3308800198"/>
                  </a:ext>
                </a:extLst>
              </a:tr>
              <a:tr h="217859">
                <a:tc>
                  <a:txBody>
                    <a:bodyPr/>
                    <a:lstStyle/>
                    <a:p>
                      <a:r>
                        <a:rPr lang="en-US" sz="1000">
                          <a:effectLst/>
                        </a:rPr>
                        <a:t>24</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tc>
                  <a:txBody>
                    <a:bodyPr/>
                    <a:lstStyle/>
                    <a:p>
                      <a:r>
                        <a:rPr lang="en-US" sz="1000">
                          <a:effectLst/>
                        </a:rPr>
                        <a:t>81%</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extLst>
                  <a:ext uri="{0D108BD9-81ED-4DB2-BD59-A6C34878D82A}">
                    <a16:rowId xmlns:a16="http://schemas.microsoft.com/office/drawing/2014/main" val="1540332726"/>
                  </a:ext>
                </a:extLst>
              </a:tr>
              <a:tr h="217859">
                <a:tc>
                  <a:txBody>
                    <a:bodyPr/>
                    <a:lstStyle/>
                    <a:p>
                      <a:r>
                        <a:rPr lang="en-US" sz="1000">
                          <a:effectLst/>
                        </a:rPr>
                        <a:t>23</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tc>
                  <a:txBody>
                    <a:bodyPr/>
                    <a:lstStyle/>
                    <a:p>
                      <a:r>
                        <a:rPr lang="en-US" sz="1000">
                          <a:effectLst/>
                        </a:rPr>
                        <a:t>77%</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2077763768"/>
                  </a:ext>
                </a:extLst>
              </a:tr>
              <a:tr h="217859">
                <a:tc>
                  <a:txBody>
                    <a:bodyPr/>
                    <a:lstStyle/>
                    <a:p>
                      <a:r>
                        <a:rPr lang="en-US" sz="1000">
                          <a:effectLst/>
                        </a:rPr>
                        <a:t>22</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tc>
                  <a:txBody>
                    <a:bodyPr/>
                    <a:lstStyle/>
                    <a:p>
                      <a:r>
                        <a:rPr lang="en-US" sz="1000">
                          <a:effectLst/>
                        </a:rPr>
                        <a:t>73%</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extLst>
                  <a:ext uri="{0D108BD9-81ED-4DB2-BD59-A6C34878D82A}">
                    <a16:rowId xmlns:a16="http://schemas.microsoft.com/office/drawing/2014/main" val="2884418444"/>
                  </a:ext>
                </a:extLst>
              </a:tr>
              <a:tr h="217859">
                <a:tc>
                  <a:txBody>
                    <a:bodyPr/>
                    <a:lstStyle/>
                    <a:p>
                      <a:r>
                        <a:rPr lang="en-US" sz="1000" dirty="0">
                          <a:effectLst/>
                        </a:rPr>
                        <a:t>21</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tc>
                  <a:txBody>
                    <a:bodyPr/>
                    <a:lstStyle/>
                    <a:p>
                      <a:r>
                        <a:rPr lang="en-US" sz="1000">
                          <a:effectLst/>
                        </a:rPr>
                        <a:t>69%</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1073492564"/>
                  </a:ext>
                </a:extLst>
              </a:tr>
              <a:tr h="217859">
                <a:tc>
                  <a:txBody>
                    <a:bodyPr/>
                    <a:lstStyle/>
                    <a:p>
                      <a:r>
                        <a:rPr lang="en-US" sz="1000">
                          <a:effectLst/>
                        </a:rPr>
                        <a:t>20</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tc>
                  <a:txBody>
                    <a:bodyPr/>
                    <a:lstStyle/>
                    <a:p>
                      <a:r>
                        <a:rPr lang="en-US" sz="1000">
                          <a:effectLst/>
                        </a:rPr>
                        <a:t>64%</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extLst>
                  <a:ext uri="{0D108BD9-81ED-4DB2-BD59-A6C34878D82A}">
                    <a16:rowId xmlns:a16="http://schemas.microsoft.com/office/drawing/2014/main" val="39050733"/>
                  </a:ext>
                </a:extLst>
              </a:tr>
              <a:tr h="217859">
                <a:tc>
                  <a:txBody>
                    <a:bodyPr/>
                    <a:lstStyle/>
                    <a:p>
                      <a:r>
                        <a:rPr lang="en-US" sz="1000">
                          <a:effectLst/>
                        </a:rPr>
                        <a:t>19</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tc>
                  <a:txBody>
                    <a:bodyPr/>
                    <a:lstStyle/>
                    <a:p>
                      <a:r>
                        <a:rPr lang="en-US" sz="1000">
                          <a:effectLst/>
                        </a:rPr>
                        <a:t>60%</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2930863911"/>
                  </a:ext>
                </a:extLst>
              </a:tr>
              <a:tr h="217859">
                <a:tc>
                  <a:txBody>
                    <a:bodyPr/>
                    <a:lstStyle/>
                    <a:p>
                      <a:r>
                        <a:rPr lang="en-US" sz="1000">
                          <a:effectLst/>
                        </a:rPr>
                        <a:t>18</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tc>
                  <a:txBody>
                    <a:bodyPr/>
                    <a:lstStyle/>
                    <a:p>
                      <a:r>
                        <a:rPr lang="en-US" sz="1000">
                          <a:effectLst/>
                        </a:rPr>
                        <a:t>56%</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extLst>
                  <a:ext uri="{0D108BD9-81ED-4DB2-BD59-A6C34878D82A}">
                    <a16:rowId xmlns:a16="http://schemas.microsoft.com/office/drawing/2014/main" val="751775900"/>
                  </a:ext>
                </a:extLst>
              </a:tr>
              <a:tr h="217859">
                <a:tc>
                  <a:txBody>
                    <a:bodyPr/>
                    <a:lstStyle/>
                    <a:p>
                      <a:r>
                        <a:rPr lang="en-US" sz="1000">
                          <a:effectLst/>
                        </a:rPr>
                        <a:t>17</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tc>
                  <a:txBody>
                    <a:bodyPr/>
                    <a:lstStyle/>
                    <a:p>
                      <a:r>
                        <a:rPr lang="en-US" sz="1000">
                          <a:effectLst/>
                        </a:rPr>
                        <a:t>51%</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114674086"/>
                  </a:ext>
                </a:extLst>
              </a:tr>
              <a:tr h="217859">
                <a:tc>
                  <a:txBody>
                    <a:bodyPr/>
                    <a:lstStyle/>
                    <a:p>
                      <a:r>
                        <a:rPr lang="en-US" sz="1000">
                          <a:effectLst/>
                        </a:rPr>
                        <a:t>16</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tc>
                  <a:txBody>
                    <a:bodyPr/>
                    <a:lstStyle/>
                    <a:p>
                      <a:r>
                        <a:rPr lang="en-US" sz="1000">
                          <a:effectLst/>
                        </a:rPr>
                        <a:t>47%</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extLst>
                  <a:ext uri="{0D108BD9-81ED-4DB2-BD59-A6C34878D82A}">
                    <a16:rowId xmlns:a16="http://schemas.microsoft.com/office/drawing/2014/main" val="2363531758"/>
                  </a:ext>
                </a:extLst>
              </a:tr>
              <a:tr h="217859">
                <a:tc>
                  <a:txBody>
                    <a:bodyPr/>
                    <a:lstStyle/>
                    <a:p>
                      <a:r>
                        <a:rPr lang="en-US" sz="1000">
                          <a:effectLst/>
                        </a:rPr>
                        <a:t>15</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tc>
                  <a:txBody>
                    <a:bodyPr/>
                    <a:lstStyle/>
                    <a:p>
                      <a:r>
                        <a:rPr lang="en-US" sz="1000">
                          <a:effectLst/>
                        </a:rPr>
                        <a:t>43%</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716150912"/>
                  </a:ext>
                </a:extLst>
              </a:tr>
              <a:tr h="217859">
                <a:tc>
                  <a:txBody>
                    <a:bodyPr/>
                    <a:lstStyle/>
                    <a:p>
                      <a:r>
                        <a:rPr lang="en-US" sz="1000">
                          <a:effectLst/>
                        </a:rPr>
                        <a:t>14</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tc>
                  <a:txBody>
                    <a:bodyPr/>
                    <a:lstStyle/>
                    <a:p>
                      <a:r>
                        <a:rPr lang="en-US" sz="1000">
                          <a:effectLst/>
                        </a:rPr>
                        <a:t>39%</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extLst>
                  <a:ext uri="{0D108BD9-81ED-4DB2-BD59-A6C34878D82A}">
                    <a16:rowId xmlns:a16="http://schemas.microsoft.com/office/drawing/2014/main" val="371168569"/>
                  </a:ext>
                </a:extLst>
              </a:tr>
              <a:tr h="217859">
                <a:tc>
                  <a:txBody>
                    <a:bodyPr/>
                    <a:lstStyle/>
                    <a:p>
                      <a:r>
                        <a:rPr lang="en-US" sz="1000">
                          <a:effectLst/>
                        </a:rPr>
                        <a:t>13</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tc>
                  <a:txBody>
                    <a:bodyPr/>
                    <a:lstStyle/>
                    <a:p>
                      <a:r>
                        <a:rPr lang="en-US" sz="1000">
                          <a:effectLst/>
                        </a:rPr>
                        <a:t>34%</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232223417"/>
                  </a:ext>
                </a:extLst>
              </a:tr>
              <a:tr h="217859">
                <a:tc>
                  <a:txBody>
                    <a:bodyPr/>
                    <a:lstStyle/>
                    <a:p>
                      <a:r>
                        <a:rPr lang="en-US" sz="1000">
                          <a:effectLst/>
                        </a:rPr>
                        <a:t>12</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tc>
                  <a:txBody>
                    <a:bodyPr/>
                    <a:lstStyle/>
                    <a:p>
                      <a:r>
                        <a:rPr lang="en-US" sz="1000">
                          <a:effectLst/>
                        </a:rPr>
                        <a:t>30%</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extLst>
                  <a:ext uri="{0D108BD9-81ED-4DB2-BD59-A6C34878D82A}">
                    <a16:rowId xmlns:a16="http://schemas.microsoft.com/office/drawing/2014/main" val="3123562054"/>
                  </a:ext>
                </a:extLst>
              </a:tr>
              <a:tr h="217859">
                <a:tc>
                  <a:txBody>
                    <a:bodyPr/>
                    <a:lstStyle/>
                    <a:p>
                      <a:r>
                        <a:rPr lang="en-US" sz="1000">
                          <a:effectLst/>
                        </a:rPr>
                        <a:t>11</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tc>
                  <a:txBody>
                    <a:bodyPr/>
                    <a:lstStyle/>
                    <a:p>
                      <a:r>
                        <a:rPr lang="en-US" sz="1000">
                          <a:effectLst/>
                        </a:rPr>
                        <a:t>26%</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2384532669"/>
                  </a:ext>
                </a:extLst>
              </a:tr>
              <a:tr h="217859">
                <a:tc>
                  <a:txBody>
                    <a:bodyPr/>
                    <a:lstStyle/>
                    <a:p>
                      <a:r>
                        <a:rPr lang="en-US" sz="1000">
                          <a:effectLst/>
                        </a:rPr>
                        <a:t>10</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tc>
                  <a:txBody>
                    <a:bodyPr/>
                    <a:lstStyle/>
                    <a:p>
                      <a:r>
                        <a:rPr lang="en-US" sz="1000" dirty="0">
                          <a:effectLst/>
                        </a:rPr>
                        <a:t>21%</a:t>
                      </a:r>
                    </a:p>
                  </a:txBody>
                  <a:tcPr marL="48828" marR="48828" marT="24414" marB="24414" anchor="ctr">
                    <a:lnL>
                      <a:noFill/>
                    </a:lnL>
                    <a:lnR>
                      <a:noFill/>
                    </a:lnR>
                    <a:lnT>
                      <a:noFill/>
                    </a:lnT>
                    <a:lnB w="9525" cap="flat" cmpd="sng" algn="ctr">
                      <a:solidFill>
                        <a:srgbClr val="F1F1F1"/>
                      </a:solidFill>
                      <a:prstDash val="solid"/>
                      <a:round/>
                      <a:headEnd type="none" w="med" len="med"/>
                      <a:tailEnd type="none" w="med" len="med"/>
                    </a:lnB>
                    <a:solidFill>
                      <a:srgbClr val="FEFEFE"/>
                    </a:solidFill>
                  </a:tcPr>
                </a:tc>
                <a:extLst>
                  <a:ext uri="{0D108BD9-81ED-4DB2-BD59-A6C34878D82A}">
                    <a16:rowId xmlns:a16="http://schemas.microsoft.com/office/drawing/2014/main" val="2530297329"/>
                  </a:ext>
                </a:extLst>
              </a:tr>
              <a:tr h="217859">
                <a:tc>
                  <a:txBody>
                    <a:bodyPr/>
                    <a:lstStyle/>
                    <a:p>
                      <a:r>
                        <a:rPr lang="en-US" sz="1000">
                          <a:effectLst/>
                        </a:rPr>
                        <a:t>Fewer than 10 years</a:t>
                      </a: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tc>
                  <a:txBody>
                    <a:bodyPr/>
                    <a:lstStyle/>
                    <a:p>
                      <a:r>
                        <a:rPr lang="en-US" sz="1000" dirty="0">
                          <a:solidFill>
                            <a:srgbClr val="0A0A0A"/>
                          </a:solidFill>
                          <a:effectLst/>
                        </a:rPr>
                        <a:t>0%</a:t>
                      </a:r>
                      <a:endParaRPr lang="en-US" sz="1000" dirty="0">
                        <a:effectLst/>
                      </a:endParaRPr>
                    </a:p>
                  </a:txBody>
                  <a:tcPr marL="48828" marR="48828" marT="24414" marB="24414" anchor="ctr">
                    <a:lnL>
                      <a:noFill/>
                    </a:lnL>
                    <a:lnR>
                      <a:noFill/>
                    </a:lnR>
                    <a:lnT w="9525" cap="flat" cmpd="sng" algn="ctr">
                      <a:solidFill>
                        <a:srgbClr val="F1F1F1"/>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4039374311"/>
                  </a:ext>
                </a:extLst>
              </a:tr>
            </a:tbl>
          </a:graphicData>
        </a:graphic>
      </p:graphicFrame>
      <p:sp>
        <p:nvSpPr>
          <p:cNvPr id="4" name="Rectangle 3">
            <a:extLst>
              <a:ext uri="{FF2B5EF4-FFF2-40B4-BE49-F238E27FC236}">
                <a16:creationId xmlns:a16="http://schemas.microsoft.com/office/drawing/2014/main" id="{47263A4A-EDEA-4E94-821B-6F89314383B7}"/>
              </a:ext>
            </a:extLst>
          </p:cNvPr>
          <p:cNvSpPr/>
          <p:nvPr/>
        </p:nvSpPr>
        <p:spPr>
          <a:xfrm>
            <a:off x="687898" y="6051215"/>
            <a:ext cx="9624968" cy="646331"/>
          </a:xfrm>
          <a:prstGeom prst="rect">
            <a:avLst/>
          </a:prstGeom>
        </p:spPr>
        <p:txBody>
          <a:bodyPr wrap="square">
            <a:spAutoFit/>
          </a:bodyPr>
          <a:lstStyle/>
          <a:p>
            <a:r>
              <a:rPr lang="en-US" dirty="0">
                <a:solidFill>
                  <a:srgbClr val="0A0A0A"/>
                </a:solidFill>
                <a:latin typeface="Helvetica Neue"/>
              </a:rPr>
              <a:t>USG contributions towards retiree healthcare coverage will be prorated based on years of service with USG or the State of Georgia. </a:t>
            </a:r>
            <a:endParaRPr lang="en-US" dirty="0"/>
          </a:p>
        </p:txBody>
      </p:sp>
    </p:spTree>
    <p:extLst>
      <p:ext uri="{BB962C8B-B14F-4D97-AF65-F5344CB8AC3E}">
        <p14:creationId xmlns:p14="http://schemas.microsoft.com/office/powerpoint/2010/main" val="37306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ADDITIONAL INFORMATION</a:t>
            </a:r>
          </a:p>
        </p:txBody>
      </p:sp>
    </p:spTree>
    <p:extLst>
      <p:ext uri="{BB962C8B-B14F-4D97-AF65-F5344CB8AC3E}">
        <p14:creationId xmlns:p14="http://schemas.microsoft.com/office/powerpoint/2010/main" val="293567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79" y="419011"/>
            <a:ext cx="9656064" cy="1143000"/>
          </a:xfrm>
        </p:spPr>
        <p:txBody>
          <a:bodyPr>
            <a:normAutofit fontScale="90000"/>
          </a:bodyPr>
          <a:lstStyle/>
          <a:p>
            <a:pPr algn="ctr"/>
            <a:r>
              <a:rPr lang="en-US" dirty="0"/>
              <a:t>Vacation and Sick Leave </a:t>
            </a:r>
            <a:br>
              <a:rPr lang="en-US" dirty="0"/>
            </a:br>
            <a:endParaRPr lang="en-US" dirty="0"/>
          </a:p>
        </p:txBody>
      </p:sp>
      <p:sp>
        <p:nvSpPr>
          <p:cNvPr id="5" name="Content Placeholder 4">
            <a:extLst>
              <a:ext uri="{FF2B5EF4-FFF2-40B4-BE49-F238E27FC236}">
                <a16:creationId xmlns:a16="http://schemas.microsoft.com/office/drawing/2014/main" id="{343695A2-820A-4B5F-AADB-EA074C2DBFD0}"/>
              </a:ext>
            </a:extLst>
          </p:cNvPr>
          <p:cNvSpPr>
            <a:spLocks noGrp="1"/>
          </p:cNvSpPr>
          <p:nvPr>
            <p:ph sz="half" idx="1"/>
          </p:nvPr>
        </p:nvSpPr>
        <p:spPr>
          <a:xfrm>
            <a:off x="806441" y="1725685"/>
            <a:ext cx="8937171" cy="4648199"/>
          </a:xfrm>
        </p:spPr>
        <p:txBody>
          <a:bodyPr>
            <a:normAutofit/>
          </a:bodyPr>
          <a:lstStyle/>
          <a:p>
            <a:r>
              <a:rPr lang="en-US" b="1" dirty="0"/>
              <a:t>If applicable, an employee maybe compensated for up to 360 hours of unused vacation time.</a:t>
            </a:r>
          </a:p>
          <a:p>
            <a:r>
              <a:rPr lang="en-US" b="1" dirty="0"/>
              <a:t>This will be received as a pay out by the next pay period after you receive your last USG paycheck. </a:t>
            </a:r>
          </a:p>
          <a:p>
            <a:r>
              <a:rPr lang="en-US" b="1" dirty="0"/>
              <a:t>As discussed earlier, if you are TRS retiree, unused sick leave hours can be applied towards retirement. Contact TRS for more information.</a:t>
            </a:r>
          </a:p>
          <a:p>
            <a:r>
              <a:rPr lang="en-US" b="1" dirty="0"/>
              <a:t>If you are under ORP, unused sick leave hours will not count toward the retirement balance.  </a:t>
            </a:r>
            <a:endParaRPr lang="en-US" dirty="0"/>
          </a:p>
        </p:txBody>
      </p:sp>
    </p:spTree>
    <p:extLst>
      <p:ext uri="{BB962C8B-B14F-4D97-AF65-F5344CB8AC3E}">
        <p14:creationId xmlns:p14="http://schemas.microsoft.com/office/powerpoint/2010/main" val="27084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54" y="0"/>
            <a:ext cx="9656064" cy="1143000"/>
          </a:xfrm>
        </p:spPr>
        <p:txBody>
          <a:bodyPr>
            <a:normAutofit fontScale="90000"/>
          </a:bodyPr>
          <a:lstStyle/>
          <a:p>
            <a:pPr algn="ctr"/>
            <a:r>
              <a:rPr lang="en-US" dirty="0"/>
              <a:t>Contact information</a:t>
            </a:r>
            <a:br>
              <a:rPr lang="en-US" dirty="0"/>
            </a:br>
            <a:endParaRPr lang="en-US" dirty="0"/>
          </a:p>
        </p:txBody>
      </p:sp>
      <p:sp>
        <p:nvSpPr>
          <p:cNvPr id="4" name="Content Placeholder 3">
            <a:extLst>
              <a:ext uri="{FF2B5EF4-FFF2-40B4-BE49-F238E27FC236}">
                <a16:creationId xmlns:a16="http://schemas.microsoft.com/office/drawing/2014/main" id="{3525DC27-0FEA-43CA-A8D3-10D60A3A4A9C}"/>
              </a:ext>
            </a:extLst>
          </p:cNvPr>
          <p:cNvSpPr>
            <a:spLocks noGrp="1"/>
          </p:cNvSpPr>
          <p:nvPr>
            <p:ph sz="half" idx="1"/>
          </p:nvPr>
        </p:nvSpPr>
        <p:spPr>
          <a:xfrm>
            <a:off x="693490" y="1633757"/>
            <a:ext cx="9656064" cy="4648199"/>
          </a:xfrm>
        </p:spPr>
        <p:txBody>
          <a:bodyPr>
            <a:normAutofit/>
          </a:bodyPr>
          <a:lstStyle/>
          <a:p>
            <a:pPr marL="0" indent="0">
              <a:buNone/>
            </a:pPr>
            <a:r>
              <a:rPr lang="en-US" sz="2400" dirty="0"/>
              <a:t>Contact oneusgconnect.usg.edu or contact the </a:t>
            </a:r>
            <a:r>
              <a:rPr lang="en-US" sz="2400" dirty="0" err="1"/>
              <a:t>OneUSG</a:t>
            </a:r>
            <a:r>
              <a:rPr lang="en-US" sz="2400" dirty="0"/>
              <a:t> Connect - Benefits Call  Center at 1-844-5-USGBEN</a:t>
            </a:r>
          </a:p>
          <a:p>
            <a:pPr marL="0" indent="0">
              <a:buNone/>
            </a:pPr>
            <a:r>
              <a:rPr lang="en-US" sz="2400" dirty="0"/>
              <a:t> (1-844-587-4236) for the following: </a:t>
            </a:r>
          </a:p>
          <a:p>
            <a:pPr marL="0" indent="0">
              <a:buNone/>
            </a:pPr>
            <a:endParaRPr lang="en-US" sz="2400" dirty="0"/>
          </a:p>
          <a:p>
            <a:r>
              <a:rPr lang="en-US" sz="2400" dirty="0"/>
              <a:t>Questions about your USG retiree healthcare(Pre-65), dental, vision, life insurance or survivor benefits</a:t>
            </a:r>
          </a:p>
          <a:p>
            <a:r>
              <a:rPr lang="en-US" sz="2400" dirty="0"/>
              <a:t>Filing a death claim </a:t>
            </a:r>
          </a:p>
          <a:p>
            <a:r>
              <a:rPr lang="en-US" sz="2400" dirty="0"/>
              <a:t>Adding a spouse through a qualifying life event</a:t>
            </a:r>
          </a:p>
          <a:p>
            <a:r>
              <a:rPr lang="en-US" sz="2400" dirty="0"/>
              <a:t>To update your mailing or email address </a:t>
            </a:r>
          </a:p>
          <a:p>
            <a:r>
              <a:rPr lang="en-US" sz="2400" dirty="0"/>
              <a:t>To enroll in direct debit</a:t>
            </a:r>
          </a:p>
        </p:txBody>
      </p:sp>
    </p:spTree>
    <p:extLst>
      <p:ext uri="{BB962C8B-B14F-4D97-AF65-F5344CB8AC3E}">
        <p14:creationId xmlns:p14="http://schemas.microsoft.com/office/powerpoint/2010/main" val="308311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54" y="0"/>
            <a:ext cx="9656064" cy="1143000"/>
          </a:xfrm>
        </p:spPr>
        <p:txBody>
          <a:bodyPr>
            <a:normAutofit fontScale="90000"/>
          </a:bodyPr>
          <a:lstStyle/>
          <a:p>
            <a:pPr algn="ctr"/>
            <a:r>
              <a:rPr lang="en-US" dirty="0"/>
              <a:t>Contact information</a:t>
            </a:r>
            <a:br>
              <a:rPr lang="en-US" dirty="0"/>
            </a:br>
            <a:endParaRPr lang="en-US" dirty="0"/>
          </a:p>
        </p:txBody>
      </p:sp>
      <p:sp>
        <p:nvSpPr>
          <p:cNvPr id="4" name="Content Placeholder 3">
            <a:extLst>
              <a:ext uri="{FF2B5EF4-FFF2-40B4-BE49-F238E27FC236}">
                <a16:creationId xmlns:a16="http://schemas.microsoft.com/office/drawing/2014/main" id="{3525DC27-0FEA-43CA-A8D3-10D60A3A4A9C}"/>
              </a:ext>
            </a:extLst>
          </p:cNvPr>
          <p:cNvSpPr>
            <a:spLocks noGrp="1"/>
          </p:cNvSpPr>
          <p:nvPr>
            <p:ph sz="half" idx="1"/>
          </p:nvPr>
        </p:nvSpPr>
        <p:spPr>
          <a:xfrm>
            <a:off x="659934" y="1784759"/>
            <a:ext cx="9656064" cy="4648199"/>
          </a:xfrm>
        </p:spPr>
        <p:txBody>
          <a:bodyPr>
            <a:normAutofit/>
          </a:bodyPr>
          <a:lstStyle/>
          <a:p>
            <a:pPr marL="0" indent="0">
              <a:buNone/>
            </a:pPr>
            <a:r>
              <a:rPr lang="en-US" sz="2400" dirty="0"/>
              <a:t>Contact Alight Retiree Health Solutions (ARHS)(65 and older health care premiums) at retiree.alight.com/usg or call  1-866-212-5052 Monday-Friday 9AM to 9PM for the following: </a:t>
            </a:r>
          </a:p>
          <a:p>
            <a:pPr marL="0" indent="0">
              <a:buNone/>
            </a:pPr>
            <a:endParaRPr lang="en-US" sz="2400" dirty="0"/>
          </a:p>
          <a:p>
            <a:r>
              <a:rPr lang="en-US" sz="2400" dirty="0"/>
              <a:t>Questions about your HRA balance, funding or requests for HRA reimbursement</a:t>
            </a:r>
          </a:p>
          <a:p>
            <a:r>
              <a:rPr lang="en-US" sz="2400" dirty="0"/>
              <a:t>To enroll or make changes to your coverage through ARHS</a:t>
            </a:r>
          </a:p>
        </p:txBody>
      </p:sp>
    </p:spTree>
    <p:extLst>
      <p:ext uri="{BB962C8B-B14F-4D97-AF65-F5344CB8AC3E}">
        <p14:creationId xmlns:p14="http://schemas.microsoft.com/office/powerpoint/2010/main" val="350242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54" y="0"/>
            <a:ext cx="9656064" cy="1143000"/>
          </a:xfrm>
        </p:spPr>
        <p:txBody>
          <a:bodyPr>
            <a:normAutofit fontScale="90000"/>
          </a:bodyPr>
          <a:lstStyle/>
          <a:p>
            <a:pPr algn="ctr"/>
            <a:r>
              <a:rPr lang="en-US" dirty="0"/>
              <a:t>Suggestions</a:t>
            </a:r>
            <a:br>
              <a:rPr lang="en-US" dirty="0"/>
            </a:br>
            <a:endParaRPr lang="en-US" dirty="0"/>
          </a:p>
        </p:txBody>
      </p:sp>
      <p:sp>
        <p:nvSpPr>
          <p:cNvPr id="4" name="Content Placeholder 3">
            <a:extLst>
              <a:ext uri="{FF2B5EF4-FFF2-40B4-BE49-F238E27FC236}">
                <a16:creationId xmlns:a16="http://schemas.microsoft.com/office/drawing/2014/main" id="{3525DC27-0FEA-43CA-A8D3-10D60A3A4A9C}"/>
              </a:ext>
            </a:extLst>
          </p:cNvPr>
          <p:cNvSpPr>
            <a:spLocks noGrp="1"/>
          </p:cNvSpPr>
          <p:nvPr>
            <p:ph sz="half" idx="1"/>
          </p:nvPr>
        </p:nvSpPr>
        <p:spPr>
          <a:xfrm>
            <a:off x="567655" y="1348532"/>
            <a:ext cx="9656064" cy="4648199"/>
          </a:xfrm>
        </p:spPr>
        <p:txBody>
          <a:bodyPr>
            <a:normAutofit fontScale="92500" lnSpcReduction="20000"/>
          </a:bodyPr>
          <a:lstStyle/>
          <a:p>
            <a:r>
              <a:rPr lang="en-US" sz="2400" dirty="0"/>
              <a:t>Contact the Social Security Administration, if applicable at </a:t>
            </a:r>
            <a:r>
              <a:rPr lang="en-US" sz="2400" dirty="0">
                <a:hlinkClick r:id="rId2"/>
              </a:rPr>
              <a:t>https://www.ssa.gov/</a:t>
            </a:r>
            <a:r>
              <a:rPr lang="en-US" sz="2400" dirty="0"/>
              <a:t> for questions you may have concerning retirement and their benefits. </a:t>
            </a:r>
          </a:p>
          <a:p>
            <a:pPr marL="0" indent="0">
              <a:buNone/>
            </a:pPr>
            <a:endParaRPr lang="en-US" sz="2400" dirty="0"/>
          </a:p>
          <a:p>
            <a:r>
              <a:rPr lang="en-US" sz="2400" dirty="0"/>
              <a:t>Contact TIAA, Fidelity or Corebridge if you are interested in retirement information for ORP as well if you have monies in a 403(b) and/or 457(b)</a:t>
            </a:r>
          </a:p>
          <a:p>
            <a:pPr marL="0" indent="0">
              <a:buNone/>
            </a:pPr>
            <a:r>
              <a:rPr lang="en-US" sz="1900" b="1" dirty="0"/>
              <a:t>	Fidelity Investments </a:t>
            </a:r>
            <a:r>
              <a:rPr lang="en-US" sz="1900" b="1" u="sng" dirty="0">
                <a:hlinkClick r:id="rId3"/>
              </a:rPr>
              <a:t>netbenefits.com/usg</a:t>
            </a:r>
            <a:r>
              <a:rPr lang="en-US" sz="1900" b="1" dirty="0"/>
              <a:t> 800-343-0860</a:t>
            </a:r>
            <a:endParaRPr lang="en-US" sz="1900" dirty="0"/>
          </a:p>
          <a:p>
            <a:pPr marL="0" indent="0">
              <a:buNone/>
            </a:pPr>
            <a:r>
              <a:rPr lang="en-US" sz="1900" b="1" dirty="0"/>
              <a:t>	TIAA  </a:t>
            </a:r>
            <a:r>
              <a:rPr lang="en-US" sz="1900" b="1" u="sng" dirty="0">
                <a:hlinkClick r:id="rId4"/>
              </a:rPr>
              <a:t>TIAA.org/usg</a:t>
            </a:r>
            <a:r>
              <a:rPr lang="en-US" sz="1900" b="1" dirty="0"/>
              <a:t>  844-230-7524</a:t>
            </a:r>
            <a:endParaRPr lang="en-US" sz="1900" dirty="0"/>
          </a:p>
          <a:p>
            <a:pPr marL="0" indent="0">
              <a:buNone/>
            </a:pPr>
            <a:r>
              <a:rPr lang="en-US" sz="1900" b="1" dirty="0"/>
              <a:t>	Corebridge Financial </a:t>
            </a:r>
            <a:r>
              <a:rPr lang="en-US" sz="1900" b="1" u="sng" dirty="0">
                <a:hlinkClick r:id="rId5"/>
              </a:rPr>
              <a:t>usg.corebridgefinancial.com</a:t>
            </a:r>
            <a:r>
              <a:rPr lang="en-US" sz="1900" b="1" dirty="0"/>
              <a:t>  800-448-2542</a:t>
            </a:r>
            <a:endParaRPr lang="en-US" sz="1900" dirty="0"/>
          </a:p>
          <a:p>
            <a:pPr marL="0" indent="0">
              <a:buNone/>
            </a:pPr>
            <a:endParaRPr lang="en-US" dirty="0"/>
          </a:p>
          <a:p>
            <a:r>
              <a:rPr lang="en-US" sz="2400" dirty="0"/>
              <a:t>Contact TRS at </a:t>
            </a:r>
            <a:r>
              <a:rPr lang="en-US" sz="2400" dirty="0">
                <a:hlinkClick r:id="rId6"/>
              </a:rPr>
              <a:t>Teachers Retirement System of Georgia – TRSGA</a:t>
            </a:r>
            <a:r>
              <a:rPr lang="en-US" sz="2400" dirty="0"/>
              <a:t>  or </a:t>
            </a:r>
            <a:r>
              <a:rPr lang="en-US" sz="2400" dirty="0">
                <a:hlinkClick r:id="rId7"/>
              </a:rPr>
              <a:t>I’m Ready to Retire | Teachers Retirement System of Georgia – TRSGA</a:t>
            </a:r>
            <a:r>
              <a:rPr lang="en-US" sz="2400" dirty="0"/>
              <a:t> for questions about their retirement. You will need access to your account to begin the process and generate an estimate.</a:t>
            </a:r>
          </a:p>
        </p:txBody>
      </p:sp>
    </p:spTree>
    <p:extLst>
      <p:ext uri="{BB962C8B-B14F-4D97-AF65-F5344CB8AC3E}">
        <p14:creationId xmlns:p14="http://schemas.microsoft.com/office/powerpoint/2010/main" val="278258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54" y="0"/>
            <a:ext cx="9656064" cy="1143000"/>
          </a:xfrm>
        </p:spPr>
        <p:txBody>
          <a:bodyPr>
            <a:normAutofit fontScale="90000"/>
          </a:bodyPr>
          <a:lstStyle/>
          <a:p>
            <a:pPr algn="ctr"/>
            <a:r>
              <a:rPr lang="en-US" dirty="0"/>
              <a:t>Suggestions</a:t>
            </a:r>
            <a:br>
              <a:rPr lang="en-US" dirty="0"/>
            </a:br>
            <a:endParaRPr lang="en-US" dirty="0"/>
          </a:p>
        </p:txBody>
      </p:sp>
      <p:sp>
        <p:nvSpPr>
          <p:cNvPr id="4" name="Content Placeholder 3">
            <a:extLst>
              <a:ext uri="{FF2B5EF4-FFF2-40B4-BE49-F238E27FC236}">
                <a16:creationId xmlns:a16="http://schemas.microsoft.com/office/drawing/2014/main" id="{3525DC27-0FEA-43CA-A8D3-10D60A3A4A9C}"/>
              </a:ext>
            </a:extLst>
          </p:cNvPr>
          <p:cNvSpPr>
            <a:spLocks noGrp="1"/>
          </p:cNvSpPr>
          <p:nvPr>
            <p:ph sz="half" idx="1"/>
          </p:nvPr>
        </p:nvSpPr>
        <p:spPr>
          <a:xfrm>
            <a:off x="567655" y="638504"/>
            <a:ext cx="9656064" cy="5358228"/>
          </a:xfrm>
        </p:spPr>
        <p:txBody>
          <a:bodyPr>
            <a:normAutofit/>
          </a:bodyPr>
          <a:lstStyle/>
          <a:p>
            <a:r>
              <a:rPr lang="en-US" sz="2400" dirty="0"/>
              <a:t>Visit </a:t>
            </a:r>
            <a:r>
              <a:rPr lang="en-US" sz="2400" dirty="0">
                <a:solidFill>
                  <a:schemeClr val="accent1"/>
                </a:solidFill>
                <a:hlinkClick r:id="rId2">
                  <a:extLst>
                    <a:ext uri="{A12FA001-AC4F-418D-AE19-62706E023703}">
                      <ahyp:hlinkClr xmlns:ahyp="http://schemas.microsoft.com/office/drawing/2018/hyperlinkcolor" val="tx"/>
                    </a:ext>
                  </a:extLst>
                </a:hlinkClick>
              </a:rPr>
              <a:t>https://benefits.usg.edu/benefits-resources/planning-for-retirement</a:t>
            </a:r>
            <a:r>
              <a:rPr lang="en-US" sz="2400" dirty="0">
                <a:solidFill>
                  <a:schemeClr val="accent1"/>
                </a:solidFill>
              </a:rPr>
              <a:t> </a:t>
            </a:r>
            <a:r>
              <a:rPr lang="en-US" sz="2400" dirty="0"/>
              <a:t>for more information on USG retirement.</a:t>
            </a:r>
          </a:p>
          <a:p>
            <a:endParaRPr lang="en-US" sz="2400" dirty="0"/>
          </a:p>
          <a:p>
            <a:pPr marL="0" indent="0">
              <a:buNone/>
            </a:pPr>
            <a:endParaRPr lang="en-US" sz="2400" dirty="0"/>
          </a:p>
        </p:txBody>
      </p:sp>
      <p:pic>
        <p:nvPicPr>
          <p:cNvPr id="3" name="Picture 2">
            <a:extLst>
              <a:ext uri="{FF2B5EF4-FFF2-40B4-BE49-F238E27FC236}">
                <a16:creationId xmlns:a16="http://schemas.microsoft.com/office/drawing/2014/main" id="{13F47A43-52A8-4B11-A84A-682F7CB35585}"/>
              </a:ext>
            </a:extLst>
          </p:cNvPr>
          <p:cNvPicPr>
            <a:picLocks noChangeAspect="1"/>
          </p:cNvPicPr>
          <p:nvPr/>
        </p:nvPicPr>
        <p:blipFill>
          <a:blip r:embed="rId3"/>
          <a:stretch>
            <a:fillRect/>
          </a:stretch>
        </p:blipFill>
        <p:spPr>
          <a:xfrm>
            <a:off x="859221" y="1545021"/>
            <a:ext cx="8805041" cy="5090215"/>
          </a:xfrm>
          <a:prstGeom prst="rect">
            <a:avLst/>
          </a:prstGeom>
        </p:spPr>
      </p:pic>
    </p:spTree>
    <p:extLst>
      <p:ext uri="{BB962C8B-B14F-4D97-AF65-F5344CB8AC3E}">
        <p14:creationId xmlns:p14="http://schemas.microsoft.com/office/powerpoint/2010/main" val="16552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09" y="2567031"/>
            <a:ext cx="9656064" cy="1143000"/>
          </a:xfrm>
        </p:spPr>
        <p:txBody>
          <a:bodyPr>
            <a:normAutofit fontScale="90000"/>
          </a:bodyPr>
          <a:lstStyle/>
          <a:p>
            <a:pPr algn="ctr"/>
            <a:r>
              <a:rPr lang="en-US" sz="6000" dirty="0"/>
              <a:t>THE END</a:t>
            </a:r>
            <a:br>
              <a:rPr lang="en-US" dirty="0"/>
            </a:br>
            <a:endParaRPr lang="en-US" dirty="0"/>
          </a:p>
        </p:txBody>
      </p:sp>
    </p:spTree>
    <p:extLst>
      <p:ext uri="{BB962C8B-B14F-4D97-AF65-F5344CB8AC3E}">
        <p14:creationId xmlns:p14="http://schemas.microsoft.com/office/powerpoint/2010/main" val="428437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t>USG RETIREMENT SYSTEMS</a:t>
            </a:r>
          </a:p>
        </p:txBody>
      </p:sp>
      <p:sp>
        <p:nvSpPr>
          <p:cNvPr id="14" name="Content Placeholder 13"/>
          <p:cNvSpPr>
            <a:spLocks noGrp="1"/>
          </p:cNvSpPr>
          <p:nvPr>
            <p:ph idx="1"/>
          </p:nvPr>
        </p:nvSpPr>
        <p:spPr/>
        <p:txBody>
          <a:bodyPr>
            <a:normAutofit fontScale="92500" lnSpcReduction="10000"/>
          </a:bodyPr>
          <a:lstStyle/>
          <a:p>
            <a:pPr lvl="0"/>
            <a:r>
              <a:rPr lang="en-US" dirty="0"/>
              <a:t>In accordance with state law, the Board of Regents provides for the retirement of all </a:t>
            </a:r>
            <a:r>
              <a:rPr lang="en-US" b="1" dirty="0"/>
              <a:t>eligible</a:t>
            </a:r>
            <a:r>
              <a:rPr lang="en-US" dirty="0"/>
              <a:t> employees through the following:</a:t>
            </a:r>
          </a:p>
          <a:p>
            <a:pPr lvl="0"/>
            <a:r>
              <a:rPr lang="en-US" dirty="0"/>
              <a:t>Teachers Retirement System of Georgia (TRS)</a:t>
            </a:r>
          </a:p>
          <a:p>
            <a:pPr lvl="0"/>
            <a:r>
              <a:rPr lang="en-US" dirty="0"/>
              <a:t>The Employees’ Retirement System of Georgia (ERS). </a:t>
            </a:r>
          </a:p>
          <a:p>
            <a:pPr lvl="0"/>
            <a:r>
              <a:rPr lang="en-US" dirty="0"/>
              <a:t>The Regents’ Retirement Plan (which is also referred to as the Optional Retirement Plan of the University System of Georgia) (ORP). The </a:t>
            </a:r>
            <a:r>
              <a:rPr lang="en-US" b="1" dirty="0"/>
              <a:t>exempt</a:t>
            </a:r>
            <a:r>
              <a:rPr lang="en-US" dirty="0"/>
              <a:t> USG employees are eligible to enroll in ORP or TRS.</a:t>
            </a:r>
          </a:p>
          <a:p>
            <a:pPr marL="0" lvl="0" indent="0">
              <a:buNone/>
            </a:pPr>
            <a:endParaRPr lang="en-US" dirty="0"/>
          </a:p>
          <a:p>
            <a:pPr marL="0" lvl="0" indent="0">
              <a:buNone/>
            </a:pPr>
            <a:r>
              <a:rPr lang="en-US" b="1" dirty="0"/>
              <a:t>Note</a:t>
            </a:r>
            <a:r>
              <a:rPr lang="en-US" dirty="0"/>
              <a:t>: The only USG employees eligible for ERS are those who have vested in ERS prior to being hired by the USG and who elect, upon hire by the USG, to remain in ERS. </a:t>
            </a:r>
          </a:p>
        </p:txBody>
      </p:sp>
    </p:spTree>
    <p:extLst>
      <p:ext uri="{BB962C8B-B14F-4D97-AF65-F5344CB8AC3E}">
        <p14:creationId xmlns:p14="http://schemas.microsoft.com/office/powerpoint/2010/main" val="3699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644" y="3076529"/>
            <a:ext cx="9652000" cy="1077685"/>
          </a:xfrm>
        </p:spPr>
        <p:txBody>
          <a:bodyPr>
            <a:noAutofit/>
          </a:bodyPr>
          <a:lstStyle/>
          <a:p>
            <a:pPr algn="ctr"/>
            <a:r>
              <a:rPr lang="en-US" b="0" dirty="0"/>
              <a:t> </a:t>
            </a:r>
            <a:r>
              <a:rPr lang="en-US" sz="4800" b="0" dirty="0"/>
              <a:t>When Can I Retire?</a:t>
            </a:r>
            <a:br>
              <a:rPr lang="en-US" sz="4800" b="0" dirty="0"/>
            </a:br>
            <a:endParaRPr lang="en-US" sz="4800" b="0" dirty="0"/>
          </a:p>
        </p:txBody>
      </p:sp>
    </p:spTree>
    <p:extLst>
      <p:ext uri="{BB962C8B-B14F-4D97-AF65-F5344CB8AC3E}">
        <p14:creationId xmlns:p14="http://schemas.microsoft.com/office/powerpoint/2010/main" val="348906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2" y="119744"/>
            <a:ext cx="9652000" cy="1077685"/>
          </a:xfrm>
        </p:spPr>
        <p:txBody>
          <a:bodyPr>
            <a:noAutofit/>
          </a:bodyPr>
          <a:lstStyle/>
          <a:p>
            <a:pPr algn="ctr"/>
            <a:r>
              <a:rPr lang="en-US" b="0" dirty="0"/>
              <a:t> When Can I Retire?</a:t>
            </a:r>
            <a:br>
              <a:rPr lang="en-US" b="0" dirty="0"/>
            </a:br>
            <a:endParaRPr lang="en-US" b="0" dirty="0"/>
          </a:p>
        </p:txBody>
      </p:sp>
      <p:sp>
        <p:nvSpPr>
          <p:cNvPr id="3" name="Content Placeholder 2">
            <a:extLst>
              <a:ext uri="{FF2B5EF4-FFF2-40B4-BE49-F238E27FC236}">
                <a16:creationId xmlns:a16="http://schemas.microsoft.com/office/drawing/2014/main" id="{3C2D8C36-184C-44F4-8D7A-36469EE98B15}"/>
              </a:ext>
            </a:extLst>
          </p:cNvPr>
          <p:cNvSpPr>
            <a:spLocks noGrp="1"/>
          </p:cNvSpPr>
          <p:nvPr>
            <p:ph idx="1"/>
          </p:nvPr>
        </p:nvSpPr>
        <p:spPr>
          <a:xfrm>
            <a:off x="217714" y="729343"/>
            <a:ext cx="10254343" cy="6008913"/>
          </a:xfrm>
        </p:spPr>
        <p:txBody>
          <a:bodyPr>
            <a:normAutofit fontScale="85000" lnSpcReduction="20000"/>
          </a:bodyPr>
          <a:lstStyle/>
          <a:p>
            <a:pPr marL="0" indent="0">
              <a:buNone/>
            </a:pPr>
            <a:r>
              <a:rPr lang="en-US" sz="3300" dirty="0"/>
              <a:t>BOR POLICY 8.2.8.2</a:t>
            </a:r>
          </a:p>
          <a:p>
            <a:pPr marL="0" indent="0">
              <a:buNone/>
            </a:pPr>
            <a:r>
              <a:rPr lang="en-US" sz="2300" dirty="0"/>
              <a:t>As of November 1, 2002, an employee must meet at least one of the following four criteria at the time of employment separation to be eligible for retirement benefits from the University System of Georgia (USG), regardless of the retirement plan selected.</a:t>
            </a:r>
          </a:p>
          <a:p>
            <a:pPr marL="0" indent="0">
              <a:buNone/>
            </a:pPr>
            <a:endParaRPr lang="en-US" sz="2200" dirty="0"/>
          </a:p>
          <a:p>
            <a:r>
              <a:rPr lang="en-US" dirty="0"/>
              <a:t>An employee must have been employed by USG for the last ten years in a regular, benefited position and have attained age 60.</a:t>
            </a:r>
          </a:p>
          <a:p>
            <a:r>
              <a:rPr lang="en-US" dirty="0"/>
              <a:t>An employee must have at least 25 total years of benefited service established with a State of Georgia sponsored retirement plan, of which the last five years of employment must have been continuous and with the USG. An early pension benefit penalty will apply to an individual who elects to participate in TRS or ERS if he or she decides to retire with between 25 and 30 years of benefited service, prior to attaining age 60.</a:t>
            </a:r>
          </a:p>
          <a:p>
            <a:r>
              <a:rPr lang="en-US" dirty="0"/>
              <a:t>An employee must have at least 30 total years of benefited service established with a State of Georgia sponsored retirement plan, of which the last five years must have been continuous and with the USG</a:t>
            </a:r>
          </a:p>
          <a:p>
            <a:r>
              <a:rPr lang="en-US" dirty="0"/>
              <a:t>An employee must be deemed to be totally and permanently disabled, as documented through the receipt of disability benefits from Social Security or from TRS following ten years of continuous service to the USG in a regular, benefited position.</a:t>
            </a:r>
          </a:p>
          <a:p>
            <a:pPr marL="0" indent="0">
              <a:buNone/>
            </a:pPr>
            <a:endParaRPr lang="en-US" dirty="0"/>
          </a:p>
          <a:p>
            <a:endParaRPr lang="en-US" sz="2100" dirty="0"/>
          </a:p>
          <a:p>
            <a:endParaRPr lang="en-US" dirty="0"/>
          </a:p>
        </p:txBody>
      </p:sp>
    </p:spTree>
    <p:extLst>
      <p:ext uri="{BB962C8B-B14F-4D97-AF65-F5344CB8AC3E}">
        <p14:creationId xmlns:p14="http://schemas.microsoft.com/office/powerpoint/2010/main" val="19923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2" y="119744"/>
            <a:ext cx="9652000" cy="1077685"/>
          </a:xfrm>
        </p:spPr>
        <p:txBody>
          <a:bodyPr>
            <a:noAutofit/>
          </a:bodyPr>
          <a:lstStyle/>
          <a:p>
            <a:pPr algn="ctr"/>
            <a:r>
              <a:rPr lang="en-US" b="0" dirty="0"/>
              <a:t> When Can I Retire?</a:t>
            </a:r>
            <a:br>
              <a:rPr lang="en-US" b="0" dirty="0"/>
            </a:br>
            <a:endParaRPr lang="en-US" b="0" dirty="0"/>
          </a:p>
        </p:txBody>
      </p:sp>
      <p:sp>
        <p:nvSpPr>
          <p:cNvPr id="3" name="Content Placeholder 2">
            <a:extLst>
              <a:ext uri="{FF2B5EF4-FFF2-40B4-BE49-F238E27FC236}">
                <a16:creationId xmlns:a16="http://schemas.microsoft.com/office/drawing/2014/main" id="{3C2D8C36-184C-44F4-8D7A-36469EE98B15}"/>
              </a:ext>
            </a:extLst>
          </p:cNvPr>
          <p:cNvSpPr>
            <a:spLocks noGrp="1"/>
          </p:cNvSpPr>
          <p:nvPr>
            <p:ph idx="1"/>
          </p:nvPr>
        </p:nvSpPr>
        <p:spPr>
          <a:xfrm>
            <a:off x="217714" y="729343"/>
            <a:ext cx="10254343" cy="6008913"/>
          </a:xfrm>
        </p:spPr>
        <p:txBody>
          <a:bodyPr>
            <a:normAutofit/>
          </a:bodyPr>
          <a:lstStyle/>
          <a:p>
            <a:pPr marL="0" indent="0">
              <a:buNone/>
            </a:pPr>
            <a:endParaRPr lang="en-US" sz="2300" dirty="0"/>
          </a:p>
          <a:p>
            <a:pPr marL="0" indent="0">
              <a:buNone/>
            </a:pPr>
            <a:r>
              <a:rPr lang="en-US" sz="2300" dirty="0"/>
              <a:t>BOR POLICY 8.2.8.4</a:t>
            </a:r>
          </a:p>
          <a:p>
            <a:pPr marL="0" indent="0">
              <a:buNone/>
            </a:pPr>
            <a:endParaRPr lang="en-US" sz="2300" dirty="0"/>
          </a:p>
          <a:p>
            <a:r>
              <a:rPr lang="en-US" sz="1600" dirty="0"/>
              <a:t>A State of Georgia employee who transfers to the USG without a break in service shall be eligible to retire with Health and Life benefits provided that on the date of his or her separation of employment.</a:t>
            </a:r>
          </a:p>
          <a:p>
            <a:pPr marL="0" indent="0">
              <a:buNone/>
            </a:pPr>
            <a:endParaRPr lang="en-US" sz="1600" dirty="0"/>
          </a:p>
          <a:p>
            <a:r>
              <a:rPr lang="en-US" sz="1600" dirty="0"/>
              <a:t>He or she has attained age 60 and has a minimum of ten years of service established with a State of Georgia sponsored retirement plan and the last 12 months of employment have been served with the USG.</a:t>
            </a:r>
          </a:p>
          <a:p>
            <a:pPr marL="0" indent="0">
              <a:buNone/>
            </a:pPr>
            <a:endParaRPr lang="en-US" sz="1600" dirty="0"/>
          </a:p>
          <a:p>
            <a:r>
              <a:rPr lang="en-US" sz="1600" dirty="0"/>
              <a:t>He or she has a total of 25 years of service established with a State of Georgia sponsored retirement plan, regardless of age and the last 12 months of employment have been served with the USG.</a:t>
            </a:r>
          </a:p>
          <a:p>
            <a:pPr marL="0" indent="0">
              <a:buNone/>
            </a:pPr>
            <a:endParaRPr lang="en-US" dirty="0"/>
          </a:p>
        </p:txBody>
      </p:sp>
    </p:spTree>
    <p:extLst>
      <p:ext uri="{BB962C8B-B14F-4D97-AF65-F5344CB8AC3E}">
        <p14:creationId xmlns:p14="http://schemas.microsoft.com/office/powerpoint/2010/main" val="136984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2" y="119744"/>
            <a:ext cx="9652000" cy="1077685"/>
          </a:xfrm>
        </p:spPr>
        <p:txBody>
          <a:bodyPr>
            <a:noAutofit/>
          </a:bodyPr>
          <a:lstStyle/>
          <a:p>
            <a:pPr algn="ctr"/>
            <a:r>
              <a:rPr lang="en-US" b="0" dirty="0"/>
              <a:t> When Can I Retire?</a:t>
            </a:r>
            <a:br>
              <a:rPr lang="en-US" b="0" dirty="0"/>
            </a:br>
            <a:endParaRPr lang="en-US" b="0" dirty="0"/>
          </a:p>
        </p:txBody>
      </p:sp>
      <p:sp>
        <p:nvSpPr>
          <p:cNvPr id="4" name="Rectangle 3">
            <a:extLst>
              <a:ext uri="{FF2B5EF4-FFF2-40B4-BE49-F238E27FC236}">
                <a16:creationId xmlns:a16="http://schemas.microsoft.com/office/drawing/2014/main" id="{7E203765-CDC3-49CC-A680-7A948FDA1B34}"/>
              </a:ext>
            </a:extLst>
          </p:cNvPr>
          <p:cNvSpPr/>
          <p:nvPr/>
        </p:nvSpPr>
        <p:spPr>
          <a:xfrm>
            <a:off x="331076" y="2816021"/>
            <a:ext cx="10254343" cy="923330"/>
          </a:xfrm>
          <a:prstGeom prst="rect">
            <a:avLst/>
          </a:prstGeom>
        </p:spPr>
        <p:txBody>
          <a:bodyPr wrap="square">
            <a:spAutoFit/>
          </a:bodyPr>
          <a:lstStyle/>
          <a:p>
            <a:r>
              <a:rPr lang="en-US" dirty="0"/>
              <a:t>NOTE:  </a:t>
            </a:r>
            <a:r>
              <a:rPr lang="en-US" dirty="0">
                <a:highlight>
                  <a:srgbClr val="FFFF00"/>
                </a:highlight>
              </a:rPr>
              <a:t>You must be enrolled in a USG healthcare plan immediately before you retire</a:t>
            </a:r>
            <a:r>
              <a:rPr lang="en-US" dirty="0"/>
              <a:t>. If you are not currently enrolled in a USG healthcare plan, you should enroll during Open Enrollment in the year prior to your retirement to be eligible to continue USG retiree healthcare benefits into retirement.</a:t>
            </a:r>
          </a:p>
        </p:txBody>
      </p:sp>
    </p:spTree>
    <p:extLst>
      <p:ext uri="{BB962C8B-B14F-4D97-AF65-F5344CB8AC3E}">
        <p14:creationId xmlns:p14="http://schemas.microsoft.com/office/powerpoint/2010/main" val="24044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2" y="119744"/>
            <a:ext cx="9652000" cy="1077685"/>
          </a:xfrm>
        </p:spPr>
        <p:txBody>
          <a:bodyPr>
            <a:noAutofit/>
          </a:bodyPr>
          <a:lstStyle/>
          <a:p>
            <a:pPr algn="ctr"/>
            <a:r>
              <a:rPr lang="en-US" b="0" dirty="0"/>
              <a:t> When Can I Retire?</a:t>
            </a:r>
            <a:br>
              <a:rPr lang="en-US" b="0" dirty="0"/>
            </a:br>
            <a:endParaRPr lang="en-US" b="0" dirty="0"/>
          </a:p>
        </p:txBody>
      </p:sp>
      <p:sp>
        <p:nvSpPr>
          <p:cNvPr id="3" name="Content Placeholder 2">
            <a:extLst>
              <a:ext uri="{FF2B5EF4-FFF2-40B4-BE49-F238E27FC236}">
                <a16:creationId xmlns:a16="http://schemas.microsoft.com/office/drawing/2014/main" id="{3C2D8C36-184C-44F4-8D7A-36469EE98B15}"/>
              </a:ext>
            </a:extLst>
          </p:cNvPr>
          <p:cNvSpPr>
            <a:spLocks noGrp="1"/>
          </p:cNvSpPr>
          <p:nvPr>
            <p:ph idx="1"/>
          </p:nvPr>
        </p:nvSpPr>
        <p:spPr>
          <a:xfrm>
            <a:off x="536996" y="2393970"/>
            <a:ext cx="9652000" cy="3987936"/>
          </a:xfrm>
        </p:spPr>
        <p:txBody>
          <a:bodyPr>
            <a:normAutofit/>
          </a:bodyPr>
          <a:lstStyle/>
          <a:p>
            <a:r>
              <a:rPr lang="en-US" sz="2400" dirty="0"/>
              <a:t>In addition to your retirement benefits through the </a:t>
            </a:r>
            <a:r>
              <a:rPr lang="en-US" sz="2400" dirty="0">
                <a:solidFill>
                  <a:schemeClr val="accent1"/>
                </a:solidFill>
                <a:hlinkClick r:id="rId2">
                  <a:extLst>
                    <a:ext uri="{A12FA001-AC4F-418D-AE19-62706E023703}">
                      <ahyp:hlinkClr xmlns:ahyp="http://schemas.microsoft.com/office/drawing/2018/hyperlinkcolor" val="tx"/>
                    </a:ext>
                  </a:extLst>
                </a:hlinkClick>
              </a:rPr>
              <a:t>Teachers Retirement</a:t>
            </a:r>
            <a:r>
              <a:rPr lang="en-US" sz="2400" dirty="0">
                <a:hlinkClick r:id="rId2">
                  <a:extLst>
                    <a:ext uri="{A12FA001-AC4F-418D-AE19-62706E023703}">
                      <ahyp:hlinkClr xmlns:ahyp="http://schemas.microsoft.com/office/drawing/2018/hyperlinkcolor" val="tx"/>
                    </a:ext>
                  </a:extLst>
                </a:hlinkClick>
              </a:rPr>
              <a:t> </a:t>
            </a:r>
            <a:r>
              <a:rPr lang="en-US" sz="2400" dirty="0">
                <a:solidFill>
                  <a:schemeClr val="accent1"/>
                </a:solidFill>
                <a:hlinkClick r:id="rId2">
                  <a:extLst>
                    <a:ext uri="{A12FA001-AC4F-418D-AE19-62706E023703}">
                      <ahyp:hlinkClr xmlns:ahyp="http://schemas.microsoft.com/office/drawing/2018/hyperlinkcolor" val="tx"/>
                    </a:ext>
                  </a:extLst>
                </a:hlinkClick>
              </a:rPr>
              <a:t>System of Georgia (TRS)</a:t>
            </a:r>
            <a:r>
              <a:rPr lang="en-US" sz="2400" dirty="0">
                <a:solidFill>
                  <a:schemeClr val="accent1"/>
                </a:solidFill>
              </a:rPr>
              <a:t>, </a:t>
            </a:r>
            <a:r>
              <a:rPr lang="en-US" sz="2400" dirty="0">
                <a:solidFill>
                  <a:schemeClr val="accent1"/>
                </a:solidFill>
                <a:hlinkClick r:id="rId3">
                  <a:extLst>
                    <a:ext uri="{A12FA001-AC4F-418D-AE19-62706E023703}">
                      <ahyp:hlinkClr xmlns:ahyp="http://schemas.microsoft.com/office/drawing/2018/hyperlinkcolor" val="tx"/>
                    </a:ext>
                  </a:extLst>
                </a:hlinkClick>
              </a:rPr>
              <a:t>Optional Retirement Plan (ORP)</a:t>
            </a:r>
            <a:r>
              <a:rPr lang="en-US" sz="2400" dirty="0">
                <a:solidFill>
                  <a:schemeClr val="accent1"/>
                </a:solidFill>
              </a:rPr>
              <a:t>, </a:t>
            </a:r>
            <a:r>
              <a:rPr lang="en-US" sz="2400" dirty="0"/>
              <a:t>or </a:t>
            </a:r>
            <a:r>
              <a:rPr lang="en-US" sz="2400" dirty="0">
                <a:solidFill>
                  <a:schemeClr val="accent1"/>
                </a:solidFill>
                <a:hlinkClick r:id="rId4">
                  <a:extLst>
                    <a:ext uri="{A12FA001-AC4F-418D-AE19-62706E023703}">
                      <ahyp:hlinkClr xmlns:ahyp="http://schemas.microsoft.com/office/drawing/2018/hyperlinkcolor" val="tx"/>
                    </a:ext>
                  </a:extLst>
                </a:hlinkClick>
              </a:rPr>
              <a:t>Employee</a:t>
            </a:r>
            <a:r>
              <a:rPr lang="en-US" sz="2400" dirty="0">
                <a:hlinkClick r:id="rId4">
                  <a:extLst>
                    <a:ext uri="{A12FA001-AC4F-418D-AE19-62706E023703}">
                      <ahyp:hlinkClr xmlns:ahyp="http://schemas.microsoft.com/office/drawing/2018/hyperlinkcolor" val="tx"/>
                    </a:ext>
                  </a:extLst>
                </a:hlinkClick>
              </a:rPr>
              <a:t> </a:t>
            </a:r>
            <a:r>
              <a:rPr lang="en-US" sz="2400" dirty="0">
                <a:solidFill>
                  <a:schemeClr val="accent1"/>
                </a:solidFill>
                <a:hlinkClick r:id="rId4">
                  <a:extLst>
                    <a:ext uri="{A12FA001-AC4F-418D-AE19-62706E023703}">
                      <ahyp:hlinkClr xmlns:ahyp="http://schemas.microsoft.com/office/drawing/2018/hyperlinkcolor" val="tx"/>
                    </a:ext>
                  </a:extLst>
                </a:hlinkClick>
              </a:rPr>
              <a:t>Retirement System (ERS)</a:t>
            </a:r>
            <a:r>
              <a:rPr lang="en-US" sz="2400" dirty="0">
                <a:solidFill>
                  <a:schemeClr val="accent1"/>
                </a:solidFill>
              </a:rPr>
              <a:t>, </a:t>
            </a:r>
            <a:r>
              <a:rPr lang="en-US" sz="2400" dirty="0"/>
              <a:t>USG also provides healthcare, dental, vision and life insurance benefits in retirement, if you meet one of the conditions according to policy 8.2.8.2 or 8.2.8.4.</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4880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67" y="2286000"/>
            <a:ext cx="9656064" cy="1143000"/>
          </a:xfrm>
        </p:spPr>
        <p:txBody>
          <a:bodyPr>
            <a:normAutofit/>
          </a:bodyPr>
          <a:lstStyle/>
          <a:p>
            <a:pPr algn="ctr"/>
            <a:r>
              <a:rPr lang="en-US" sz="4800" dirty="0"/>
              <a:t>Retiring prior to age 65</a:t>
            </a:r>
          </a:p>
        </p:txBody>
      </p:sp>
    </p:spTree>
    <p:extLst>
      <p:ext uri="{BB962C8B-B14F-4D97-AF65-F5344CB8AC3E}">
        <p14:creationId xmlns:p14="http://schemas.microsoft.com/office/powerpoint/2010/main" val="46865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elebration design slides.potx" id="{721A2DAC-17F9-49D5-9467-48377BA00D19}" vid="{6569DAFB-DD25-434B-8E4C-5109212A83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EB8B78A03B8E4FB513D6A76B8696DB" ma:contentTypeVersion="16" ma:contentTypeDescription="Create a new document." ma:contentTypeScope="" ma:versionID="58c040215c381c390f6b44e75f7c117a">
  <xsd:schema xmlns:xsd="http://www.w3.org/2001/XMLSchema" xmlns:xs="http://www.w3.org/2001/XMLSchema" xmlns:p="http://schemas.microsoft.com/office/2006/metadata/properties" xmlns:ns3="f6d9ee0c-44c7-4a68-ace8-791f05d6aaf8" xmlns:ns4="f7231ccb-7f1b-4cff-be94-78c53be1ebf4" targetNamespace="http://schemas.microsoft.com/office/2006/metadata/properties" ma:root="true" ma:fieldsID="e001978533105cba6260b5ba7cf4449f" ns3:_="" ns4:_="">
    <xsd:import namespace="f6d9ee0c-44c7-4a68-ace8-791f05d6aaf8"/>
    <xsd:import namespace="f7231ccb-7f1b-4cff-be94-78c53be1ebf4"/>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LengthInSeconds" minOccurs="0"/>
                <xsd:element ref="ns3:MediaServiceGenerationTime" minOccurs="0"/>
                <xsd:element ref="ns3:MediaServiceEventHashCode" minOccurs="0"/>
                <xsd:element ref="ns3:MediaServiceAutoTags" minOccurs="0"/>
                <xsd:element ref="ns3:MediaServiceOCR" minOccurs="0"/>
                <xsd:element ref="ns3:MediaServiceDateTaken"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9ee0c-44c7-4a68-ace8-791f05d6a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231ccb-7f1b-4cff-be94-78c53be1eb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6d9ee0c-44c7-4a68-ace8-791f05d6aaf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3D1D46-D279-48D9-9C99-F5C103592B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9ee0c-44c7-4a68-ace8-791f05d6aaf8"/>
    <ds:schemaRef ds:uri="f7231ccb-7f1b-4cff-be94-78c53be1eb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E2F0A6-F8F4-43E7-926A-8D5CEA095E34}">
  <ds:schemaRefs>
    <ds:schemaRef ds:uri="http://purl.org/dc/elements/1.1/"/>
    <ds:schemaRef ds:uri="http://schemas.microsoft.com/office/2006/metadata/properties"/>
    <ds:schemaRef ds:uri="f6d9ee0c-44c7-4a68-ace8-791f05d6aaf8"/>
    <ds:schemaRef ds:uri="http://schemas.microsoft.com/office/2006/documentManagement/types"/>
    <ds:schemaRef ds:uri="http://purl.org/dc/terms/"/>
    <ds:schemaRef ds:uri="http://schemas.openxmlformats.org/package/2006/metadata/core-properties"/>
    <ds:schemaRef ds:uri="http://purl.org/dc/dcmitype/"/>
    <ds:schemaRef ds:uri="f7231ccb-7f1b-4cff-be94-78c53be1ebf4"/>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DEE1E1F-5938-4E29-A446-62FDBDDFB3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Celebration design slides presentation</Template>
  <TotalTime>861</TotalTime>
  <Words>2628</Words>
  <Application>Microsoft Office PowerPoint</Application>
  <PresentationFormat>Widescreen</PresentationFormat>
  <Paragraphs>198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Helvetica Neue</vt:lpstr>
      <vt:lpstr>Wingdings</vt:lpstr>
      <vt:lpstr>Wingdings 2</vt:lpstr>
      <vt:lpstr>Theme1</vt:lpstr>
      <vt:lpstr>PowerPoint Presentation</vt:lpstr>
      <vt:lpstr>TOPICS FOR DISCUSSION</vt:lpstr>
      <vt:lpstr>USG RETIREMENT SYSTEMS</vt:lpstr>
      <vt:lpstr> When Can I Retire? </vt:lpstr>
      <vt:lpstr> When Can I Retire? </vt:lpstr>
      <vt:lpstr> When Can I Retire? </vt:lpstr>
      <vt:lpstr> When Can I Retire? </vt:lpstr>
      <vt:lpstr> When Can I Retire? </vt:lpstr>
      <vt:lpstr>Retiring prior to age 65</vt:lpstr>
      <vt:lpstr>Retiring prior to age 65</vt:lpstr>
      <vt:lpstr>Retiring at age 65 or older</vt:lpstr>
      <vt:lpstr>Retiring at age 65 or older</vt:lpstr>
      <vt:lpstr>Retiring at age 65 or older</vt:lpstr>
      <vt:lpstr>Retiring at age 65 or older</vt:lpstr>
      <vt:lpstr>  benefits transition AFTER RETIREMENT  </vt:lpstr>
      <vt:lpstr>benefits transition </vt:lpstr>
      <vt:lpstr>PAYING FOR BENEFITS</vt:lpstr>
      <vt:lpstr>Retiring PRIOR TO age 65 or older: Paying for retiree benefits </vt:lpstr>
      <vt:lpstr>Retiring at age 65 or older: Paying for retiree benefits </vt:lpstr>
      <vt:lpstr>YEARS OF SERVICE  </vt:lpstr>
      <vt:lpstr>YEARS OF SERVICE CHART </vt:lpstr>
      <vt:lpstr>YEARS OF SERVICE CHART </vt:lpstr>
      <vt:lpstr>ADDITIONAL INFORMATION</vt:lpstr>
      <vt:lpstr>Vacation and Sick Leave  </vt:lpstr>
      <vt:lpstr>Contact information </vt:lpstr>
      <vt:lpstr>Contact information </vt:lpstr>
      <vt:lpstr>Suggestions </vt:lpstr>
      <vt:lpstr>Suggestions </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Mathis-Caldwell, Denise</dc:creator>
  <cp:lastModifiedBy>Mathis-Caldwell, Denise</cp:lastModifiedBy>
  <cp:revision>29</cp:revision>
  <dcterms:created xsi:type="dcterms:W3CDTF">2024-10-23T18:03:17Z</dcterms:created>
  <dcterms:modified xsi:type="dcterms:W3CDTF">2024-11-06T20:16:36Z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74062000</vt:r8>
  </property>
  <property fmtid="{D5CDD505-2E9C-101B-9397-08002B2CF9AE}" pid="3" name="HiddenCategoryTags">
    <vt:lpwstr/>
  </property>
  <property fmtid="{D5CDD505-2E9C-101B-9397-08002B2CF9AE}" pid="4" name="InternalTags">
    <vt:lpwstr/>
  </property>
  <property fmtid="{D5CDD505-2E9C-101B-9397-08002B2CF9AE}" pid="5" name="CampaignTags">
    <vt:lpwstr/>
  </property>
  <property fmtid="{D5CDD505-2E9C-101B-9397-08002B2CF9AE}" pid="6" name="Applications">
    <vt:lpwstr/>
  </property>
  <property fmtid="{D5CDD505-2E9C-101B-9397-08002B2CF9AE}" pid="7" name="ScenarioTags">
    <vt:lpwstr/>
  </property>
  <property fmtid="{D5CDD505-2E9C-101B-9397-08002B2CF9AE}" pid="8" name="ContentTypeId">
    <vt:lpwstr>0x01010001EB8B78A03B8E4FB513D6A76B8696DB</vt:lpwstr>
  </property>
  <property fmtid="{D5CDD505-2E9C-101B-9397-08002B2CF9AE}" pid="9" name="FeatureTags">
    <vt:lpwstr/>
  </property>
  <property fmtid="{D5CDD505-2E9C-101B-9397-08002B2CF9AE}" pid="10" name="LocalizationTags">
    <vt:lpwstr/>
  </property>
  <property fmtid="{D5CDD505-2E9C-101B-9397-08002B2CF9AE}" pid="11" name="CategoryTags">
    <vt:lpwstr/>
  </property>
</Properties>
</file>