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6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9"/>
  </p:notesMasterIdLst>
  <p:sldIdLst>
    <p:sldId id="269" r:id="rId2"/>
    <p:sldId id="266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81" r:id="rId11"/>
    <p:sldId id="280" r:id="rId12"/>
    <p:sldId id="282" r:id="rId13"/>
    <p:sldId id="283" r:id="rId14"/>
    <p:sldId id="284" r:id="rId15"/>
    <p:sldId id="285" r:id="rId16"/>
    <p:sldId id="286" r:id="rId17"/>
    <p:sldId id="278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44"/>
    <a:srgbClr val="EAAA00"/>
    <a:srgbClr val="0033A0"/>
    <a:srgbClr val="FFAA2D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8" autoAdjust="0"/>
    <p:restoredTop sz="86452" autoAdjust="0"/>
  </p:normalViewPr>
  <p:slideViewPr>
    <p:cSldViewPr snapToGrid="0">
      <p:cViewPr varScale="1">
        <p:scale>
          <a:sx n="44" d="100"/>
          <a:sy n="44" d="100"/>
        </p:scale>
        <p:origin x="36" y="1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73AB73-D5F9-43A7-8CA8-31E89C81F148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A4858-AE83-4525-A360-B7F10DE41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0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6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4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4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0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AF70-799A-44D8-AF37-0C58C5B4A78A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08" cy="6858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BD3E16-3228-4C92-A757-548C04618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54" y="2631440"/>
            <a:ext cx="6035677" cy="3851147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C61D11C3-F0E9-4D88-89B6-11939106C7D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9002" y="3054618"/>
            <a:ext cx="4794856" cy="280770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1047289-D920-4257-8942-041731EB72A9}"/>
              </a:ext>
            </a:extLst>
          </p:cNvPr>
          <p:cNvSpPr txBox="1">
            <a:spLocks/>
          </p:cNvSpPr>
          <p:nvPr/>
        </p:nvSpPr>
        <p:spPr>
          <a:xfrm>
            <a:off x="202874" y="217440"/>
            <a:ext cx="6715759" cy="3719607"/>
          </a:xfrm>
          <a:prstGeom prst="rect">
            <a:avLst/>
          </a:prstGeom>
        </p:spPr>
        <p:txBody>
          <a:bodyPr vert="horz" wrap="square" lIns="0" tIns="260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04"/>
              </a:spcBef>
            </a:pPr>
            <a:r>
              <a:rPr lang="en-US" sz="8000" spc="185" dirty="0">
                <a:latin typeface="Trebuchet MS" panose="020B0603020202020204" pitchFamily="34" charset="0"/>
              </a:rPr>
              <a:t>OneUSG </a:t>
            </a:r>
            <a:r>
              <a:rPr lang="en-US" sz="8000" spc="50" dirty="0">
                <a:latin typeface="Trebuchet MS" panose="020B0603020202020204" pitchFamily="34" charset="0"/>
              </a:rPr>
              <a:t>ePerformance </a:t>
            </a:r>
            <a:r>
              <a:rPr lang="en-US" sz="8000" spc="40" dirty="0">
                <a:latin typeface="Trebuchet MS" panose="020B0603020202020204" pitchFamily="34" charset="0"/>
              </a:rPr>
              <a:t>Overview</a:t>
            </a:r>
            <a:endParaRPr lang="en-US" sz="8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3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C305D6-0328-4EB9-BD90-6002F73AEE9A}"/>
              </a:ext>
            </a:extLst>
          </p:cNvPr>
          <p:cNvGrpSpPr/>
          <p:nvPr/>
        </p:nvGrpSpPr>
        <p:grpSpPr>
          <a:xfrm>
            <a:off x="951241" y="905920"/>
            <a:ext cx="1240658" cy="72184"/>
            <a:chOff x="832103" y="1189822"/>
            <a:chExt cx="741045" cy="4635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C4E534F-7C1B-48E4-B76F-85A23AB4827F}"/>
                </a:ext>
              </a:extLst>
            </p:cNvPr>
            <p:cNvSpPr/>
            <p:nvPr/>
          </p:nvSpPr>
          <p:spPr>
            <a:xfrm>
              <a:off x="1207007" y="1189822"/>
              <a:ext cx="365760" cy="46355"/>
            </a:xfrm>
            <a:custGeom>
              <a:avLst/>
              <a:gdLst/>
              <a:ahLst/>
              <a:cxnLst/>
              <a:rect l="l" t="t" r="r" b="b"/>
              <a:pathLst>
                <a:path w="365759" h="46355">
                  <a:moveTo>
                    <a:pt x="365759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65759" y="4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B94F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C3A9B99-63F6-4392-BF87-C29C3C625313}"/>
                </a:ext>
              </a:extLst>
            </p:cNvPr>
            <p:cNvSpPr/>
            <p:nvPr/>
          </p:nvSpPr>
          <p:spPr>
            <a:xfrm>
              <a:off x="832103" y="1189822"/>
              <a:ext cx="375285" cy="46355"/>
            </a:xfrm>
            <a:custGeom>
              <a:avLst/>
              <a:gdLst/>
              <a:ahLst/>
              <a:cxnLst/>
              <a:rect l="l" t="t" r="r" b="b"/>
              <a:pathLst>
                <a:path w="375284" h="46355">
                  <a:moveTo>
                    <a:pt x="374903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74903" y="4576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3FCB835-4BA0-42BA-9B21-3A440266A47F}"/>
              </a:ext>
            </a:extLst>
          </p:cNvPr>
          <p:cNvSpPr txBox="1">
            <a:spLocks/>
          </p:cNvSpPr>
          <p:nvPr/>
        </p:nvSpPr>
        <p:spPr>
          <a:xfrm>
            <a:off x="683971" y="1948709"/>
            <a:ext cx="6369972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323215" marR="0" lvl="0" indent="-310515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 kumimoji="0" sz="2800" b="0" i="0" u="none" strike="noStrike" kern="0" cap="none" spc="-10" normalizeH="0" baseline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Log into OneUSG Connect</a:t>
            </a:r>
          </a:p>
          <a:p>
            <a:endParaRPr lang="en-US" dirty="0"/>
          </a:p>
          <a:p>
            <a:r>
              <a:rPr lang="en-US" dirty="0"/>
              <a:t>Click on Employee Self-Service and then click on Manager-Service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1EF550E-E047-4826-9AE3-31C57101219B}"/>
              </a:ext>
            </a:extLst>
          </p:cNvPr>
          <p:cNvSpPr txBox="1">
            <a:spLocks/>
          </p:cNvSpPr>
          <p:nvPr/>
        </p:nvSpPr>
        <p:spPr>
          <a:xfrm>
            <a:off x="809001" y="1049454"/>
            <a:ext cx="4214197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To Begin</a:t>
            </a:r>
            <a:endParaRPr kumimoji="0" lang="en-US" sz="4800" b="1" i="0" u="none" strike="noStrike" kern="0" cap="none" spc="85" normalizeH="0" baseline="0" noProof="0" dirty="0">
              <a:ln>
                <a:noFill/>
              </a:ln>
              <a:solidFill>
                <a:srgbClr val="001244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pic>
        <p:nvPicPr>
          <p:cNvPr id="2050" name="Picture 2" descr="https://usg.service-now.com/sys_attachment.do?sys_id=427a11731b7241101d662f4a234bcb4a">
            <a:extLst>
              <a:ext uri="{FF2B5EF4-FFF2-40B4-BE49-F238E27FC236}">
                <a16:creationId xmlns:a16="http://schemas.microsoft.com/office/drawing/2014/main" id="{47C6822D-12B3-45CA-B233-BC8514B1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28" y="1203308"/>
            <a:ext cx="4048171" cy="42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4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C305D6-0328-4EB9-BD90-6002F73AEE9A}"/>
              </a:ext>
            </a:extLst>
          </p:cNvPr>
          <p:cNvGrpSpPr/>
          <p:nvPr/>
        </p:nvGrpSpPr>
        <p:grpSpPr>
          <a:xfrm>
            <a:off x="951241" y="905920"/>
            <a:ext cx="1240658" cy="72184"/>
            <a:chOff x="832103" y="1189822"/>
            <a:chExt cx="741045" cy="4635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C4E534F-7C1B-48E4-B76F-85A23AB4827F}"/>
                </a:ext>
              </a:extLst>
            </p:cNvPr>
            <p:cNvSpPr/>
            <p:nvPr/>
          </p:nvSpPr>
          <p:spPr>
            <a:xfrm>
              <a:off x="1207007" y="1189822"/>
              <a:ext cx="365760" cy="46355"/>
            </a:xfrm>
            <a:custGeom>
              <a:avLst/>
              <a:gdLst/>
              <a:ahLst/>
              <a:cxnLst/>
              <a:rect l="l" t="t" r="r" b="b"/>
              <a:pathLst>
                <a:path w="365759" h="46355">
                  <a:moveTo>
                    <a:pt x="365759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65759" y="4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B94F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C3A9B99-63F6-4392-BF87-C29C3C625313}"/>
                </a:ext>
              </a:extLst>
            </p:cNvPr>
            <p:cNvSpPr/>
            <p:nvPr/>
          </p:nvSpPr>
          <p:spPr>
            <a:xfrm>
              <a:off x="832103" y="1189822"/>
              <a:ext cx="375285" cy="46355"/>
            </a:xfrm>
            <a:custGeom>
              <a:avLst/>
              <a:gdLst/>
              <a:ahLst/>
              <a:cxnLst/>
              <a:rect l="l" t="t" r="r" b="b"/>
              <a:pathLst>
                <a:path w="375284" h="46355">
                  <a:moveTo>
                    <a:pt x="374903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74903" y="4576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3FCB835-4BA0-42BA-9B21-3A440266A47F}"/>
              </a:ext>
            </a:extLst>
          </p:cNvPr>
          <p:cNvSpPr txBox="1">
            <a:spLocks/>
          </p:cNvSpPr>
          <p:nvPr/>
        </p:nvSpPr>
        <p:spPr>
          <a:xfrm>
            <a:off x="683971" y="1847111"/>
            <a:ext cx="2828486" cy="41748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323215" marR="0" lvl="0" indent="-310515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 kumimoji="0" sz="2800" b="0" i="0" u="none" strike="noStrike" kern="0" cap="none" spc="-10" normalizeH="0" baseline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on the Team Performance Icon &gt; Current Documents.</a:t>
            </a:r>
          </a:p>
          <a:p>
            <a:endParaRPr lang="en-US" dirty="0"/>
          </a:p>
          <a:p>
            <a:pPr marL="12700" indent="0">
              <a:buNone/>
            </a:pPr>
            <a:endParaRPr lang="en-US" dirty="0"/>
          </a:p>
          <a:p>
            <a:pPr marL="127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NOTE: Manager Self Service tile options may look different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1EF550E-E047-4826-9AE3-31C57101219B}"/>
              </a:ext>
            </a:extLst>
          </p:cNvPr>
          <p:cNvSpPr txBox="1">
            <a:spLocks/>
          </p:cNvSpPr>
          <p:nvPr/>
        </p:nvSpPr>
        <p:spPr>
          <a:xfrm>
            <a:off x="809001" y="1049454"/>
            <a:ext cx="4214197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Continue</a:t>
            </a:r>
            <a:endParaRPr kumimoji="0" lang="en-US" sz="4800" b="1" i="0" u="none" strike="noStrike" kern="0" cap="none" spc="85" normalizeH="0" baseline="0" noProof="0" dirty="0">
              <a:ln>
                <a:noFill/>
              </a:ln>
              <a:solidFill>
                <a:srgbClr val="001244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pic>
        <p:nvPicPr>
          <p:cNvPr id="1026" name="Picture 2" descr="https://usg.service-now.com/sys_attachment.do?sys_id=8e7a11731b7241101d662f4a234bcb3d">
            <a:extLst>
              <a:ext uri="{FF2B5EF4-FFF2-40B4-BE49-F238E27FC236}">
                <a16:creationId xmlns:a16="http://schemas.microsoft.com/office/drawing/2014/main" id="{367D3D8B-8FE0-4898-A39A-0DD0424B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56679"/>
            <a:ext cx="8243315" cy="42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78BC6D0-620D-45B4-850E-720C814E2911}"/>
              </a:ext>
            </a:extLst>
          </p:cNvPr>
          <p:cNvSpPr/>
          <p:nvPr/>
        </p:nvSpPr>
        <p:spPr>
          <a:xfrm rot="20185462">
            <a:off x="10087428" y="2892380"/>
            <a:ext cx="304800" cy="4963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C305D6-0328-4EB9-BD90-6002F73AEE9A}"/>
              </a:ext>
            </a:extLst>
          </p:cNvPr>
          <p:cNvGrpSpPr/>
          <p:nvPr/>
        </p:nvGrpSpPr>
        <p:grpSpPr>
          <a:xfrm>
            <a:off x="951241" y="905920"/>
            <a:ext cx="1240658" cy="72184"/>
            <a:chOff x="832103" y="1189822"/>
            <a:chExt cx="741045" cy="4635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C4E534F-7C1B-48E4-B76F-85A23AB4827F}"/>
                </a:ext>
              </a:extLst>
            </p:cNvPr>
            <p:cNvSpPr/>
            <p:nvPr/>
          </p:nvSpPr>
          <p:spPr>
            <a:xfrm>
              <a:off x="1207007" y="1189822"/>
              <a:ext cx="365760" cy="46355"/>
            </a:xfrm>
            <a:custGeom>
              <a:avLst/>
              <a:gdLst/>
              <a:ahLst/>
              <a:cxnLst/>
              <a:rect l="l" t="t" r="r" b="b"/>
              <a:pathLst>
                <a:path w="365759" h="46355">
                  <a:moveTo>
                    <a:pt x="365759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65759" y="4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B94F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C3A9B99-63F6-4392-BF87-C29C3C625313}"/>
                </a:ext>
              </a:extLst>
            </p:cNvPr>
            <p:cNvSpPr/>
            <p:nvPr/>
          </p:nvSpPr>
          <p:spPr>
            <a:xfrm>
              <a:off x="832103" y="1189822"/>
              <a:ext cx="375285" cy="46355"/>
            </a:xfrm>
            <a:custGeom>
              <a:avLst/>
              <a:gdLst/>
              <a:ahLst/>
              <a:cxnLst/>
              <a:rect l="l" t="t" r="r" b="b"/>
              <a:pathLst>
                <a:path w="375284" h="46355">
                  <a:moveTo>
                    <a:pt x="374903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74903" y="4576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3FCB835-4BA0-42BA-9B21-3A440266A47F}"/>
              </a:ext>
            </a:extLst>
          </p:cNvPr>
          <p:cNvSpPr txBox="1">
            <a:spLocks/>
          </p:cNvSpPr>
          <p:nvPr/>
        </p:nvSpPr>
        <p:spPr>
          <a:xfrm>
            <a:off x="683971" y="1861625"/>
            <a:ext cx="2828486" cy="39029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323215" marR="0" lvl="0" indent="-310515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 kumimoji="0" sz="2800" b="0" i="0" u="none" strike="noStrike" kern="0" cap="none" spc="-10" normalizeH="0" baseline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Current Documents on the top left</a:t>
            </a:r>
          </a:p>
          <a:p>
            <a:r>
              <a:rPr lang="en-US" dirty="0"/>
              <a:t>You will see the list of employees to review. Just select one to begin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1EF550E-E047-4826-9AE3-31C57101219B}"/>
              </a:ext>
            </a:extLst>
          </p:cNvPr>
          <p:cNvSpPr txBox="1">
            <a:spLocks/>
          </p:cNvSpPr>
          <p:nvPr/>
        </p:nvSpPr>
        <p:spPr>
          <a:xfrm>
            <a:off x="809001" y="1063968"/>
            <a:ext cx="4214197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Continue</a:t>
            </a:r>
            <a:endParaRPr kumimoji="0" lang="en-US" sz="4800" b="1" i="0" u="none" strike="noStrike" kern="0" cap="none" spc="85" normalizeH="0" baseline="0" noProof="0" dirty="0">
              <a:ln>
                <a:noFill/>
              </a:ln>
              <a:solidFill>
                <a:srgbClr val="001244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78BC6D0-620D-45B4-850E-720C814E2911}"/>
              </a:ext>
            </a:extLst>
          </p:cNvPr>
          <p:cNvSpPr/>
          <p:nvPr/>
        </p:nvSpPr>
        <p:spPr>
          <a:xfrm rot="20185462">
            <a:off x="10087428" y="2892380"/>
            <a:ext cx="304800" cy="4963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s://usg.service-now.com/sys_attachment.do?sys_id=467a11731b7241101d662f4a234bcb46">
            <a:extLst>
              <a:ext uri="{FF2B5EF4-FFF2-40B4-BE49-F238E27FC236}">
                <a16:creationId xmlns:a16="http://schemas.microsoft.com/office/drawing/2014/main" id="{7119FE8D-B797-4904-A12F-77668367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32" y="1296576"/>
            <a:ext cx="8145943" cy="48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1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C305D6-0328-4EB9-BD90-6002F73AEE9A}"/>
              </a:ext>
            </a:extLst>
          </p:cNvPr>
          <p:cNvGrpSpPr/>
          <p:nvPr/>
        </p:nvGrpSpPr>
        <p:grpSpPr>
          <a:xfrm>
            <a:off x="951241" y="905920"/>
            <a:ext cx="1240658" cy="72184"/>
            <a:chOff x="832103" y="1189822"/>
            <a:chExt cx="741045" cy="4635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C4E534F-7C1B-48E4-B76F-85A23AB4827F}"/>
                </a:ext>
              </a:extLst>
            </p:cNvPr>
            <p:cNvSpPr/>
            <p:nvPr/>
          </p:nvSpPr>
          <p:spPr>
            <a:xfrm>
              <a:off x="1207007" y="1189822"/>
              <a:ext cx="365760" cy="46355"/>
            </a:xfrm>
            <a:custGeom>
              <a:avLst/>
              <a:gdLst/>
              <a:ahLst/>
              <a:cxnLst/>
              <a:rect l="l" t="t" r="r" b="b"/>
              <a:pathLst>
                <a:path w="365759" h="46355">
                  <a:moveTo>
                    <a:pt x="365759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65759" y="4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B94F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C3A9B99-63F6-4392-BF87-C29C3C625313}"/>
                </a:ext>
              </a:extLst>
            </p:cNvPr>
            <p:cNvSpPr/>
            <p:nvPr/>
          </p:nvSpPr>
          <p:spPr>
            <a:xfrm>
              <a:off x="832103" y="1189822"/>
              <a:ext cx="375285" cy="46355"/>
            </a:xfrm>
            <a:custGeom>
              <a:avLst/>
              <a:gdLst/>
              <a:ahLst/>
              <a:cxnLst/>
              <a:rect l="l" t="t" r="r" b="b"/>
              <a:pathLst>
                <a:path w="375284" h="46355">
                  <a:moveTo>
                    <a:pt x="374903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74903" y="4576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3FCB835-4BA0-42BA-9B21-3A440266A47F}"/>
              </a:ext>
            </a:extLst>
          </p:cNvPr>
          <p:cNvSpPr txBox="1">
            <a:spLocks/>
          </p:cNvSpPr>
          <p:nvPr/>
        </p:nvSpPr>
        <p:spPr>
          <a:xfrm>
            <a:off x="683971" y="1847111"/>
            <a:ext cx="2828486" cy="41748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323215" marR="0" lvl="0" indent="-310515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 kumimoji="0" sz="2800" b="0" i="0" u="none" strike="noStrike" kern="0" cap="none" spc="-10" normalizeH="0" baseline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on the Team Performance Icon &gt; Current Documents.</a:t>
            </a:r>
          </a:p>
          <a:p>
            <a:endParaRPr lang="en-US" dirty="0"/>
          </a:p>
          <a:p>
            <a:pPr marL="12700" indent="0">
              <a:buNone/>
            </a:pPr>
            <a:endParaRPr lang="en-US" dirty="0"/>
          </a:p>
          <a:p>
            <a:pPr marL="127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NOTE: Manager Self Service tile options may look different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1EF550E-E047-4826-9AE3-31C57101219B}"/>
              </a:ext>
            </a:extLst>
          </p:cNvPr>
          <p:cNvSpPr txBox="1">
            <a:spLocks/>
          </p:cNvSpPr>
          <p:nvPr/>
        </p:nvSpPr>
        <p:spPr>
          <a:xfrm>
            <a:off x="809001" y="1049454"/>
            <a:ext cx="4214197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Continue</a:t>
            </a:r>
            <a:endParaRPr kumimoji="0" lang="en-US" sz="4800" b="1" i="0" u="none" strike="noStrike" kern="0" cap="none" spc="85" normalizeH="0" baseline="0" noProof="0" dirty="0">
              <a:ln>
                <a:noFill/>
              </a:ln>
              <a:solidFill>
                <a:srgbClr val="001244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pic>
        <p:nvPicPr>
          <p:cNvPr id="1026" name="Picture 2" descr="https://usg.service-now.com/sys_attachment.do?sys_id=8e7a11731b7241101d662f4a234bcb3d">
            <a:extLst>
              <a:ext uri="{FF2B5EF4-FFF2-40B4-BE49-F238E27FC236}">
                <a16:creationId xmlns:a16="http://schemas.microsoft.com/office/drawing/2014/main" id="{367D3D8B-8FE0-4898-A39A-0DD0424B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58" y="1349829"/>
            <a:ext cx="8388458" cy="467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78BC6D0-620D-45B4-850E-720C814E2911}"/>
              </a:ext>
            </a:extLst>
          </p:cNvPr>
          <p:cNvSpPr/>
          <p:nvPr/>
        </p:nvSpPr>
        <p:spPr>
          <a:xfrm rot="20185462">
            <a:off x="10087428" y="2892380"/>
            <a:ext cx="304800" cy="4963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C305D6-0328-4EB9-BD90-6002F73AEE9A}"/>
              </a:ext>
            </a:extLst>
          </p:cNvPr>
          <p:cNvGrpSpPr/>
          <p:nvPr/>
        </p:nvGrpSpPr>
        <p:grpSpPr>
          <a:xfrm>
            <a:off x="951241" y="905920"/>
            <a:ext cx="1240658" cy="72184"/>
            <a:chOff x="832103" y="1189822"/>
            <a:chExt cx="741045" cy="4635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C4E534F-7C1B-48E4-B76F-85A23AB4827F}"/>
                </a:ext>
              </a:extLst>
            </p:cNvPr>
            <p:cNvSpPr/>
            <p:nvPr/>
          </p:nvSpPr>
          <p:spPr>
            <a:xfrm>
              <a:off x="1207007" y="1189822"/>
              <a:ext cx="365760" cy="46355"/>
            </a:xfrm>
            <a:custGeom>
              <a:avLst/>
              <a:gdLst/>
              <a:ahLst/>
              <a:cxnLst/>
              <a:rect l="l" t="t" r="r" b="b"/>
              <a:pathLst>
                <a:path w="365759" h="46355">
                  <a:moveTo>
                    <a:pt x="365759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65759" y="4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B94F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C3A9B99-63F6-4392-BF87-C29C3C625313}"/>
                </a:ext>
              </a:extLst>
            </p:cNvPr>
            <p:cNvSpPr/>
            <p:nvPr/>
          </p:nvSpPr>
          <p:spPr>
            <a:xfrm>
              <a:off x="832103" y="1189822"/>
              <a:ext cx="375285" cy="46355"/>
            </a:xfrm>
            <a:custGeom>
              <a:avLst/>
              <a:gdLst/>
              <a:ahLst/>
              <a:cxnLst/>
              <a:rect l="l" t="t" r="r" b="b"/>
              <a:pathLst>
                <a:path w="375284" h="46355">
                  <a:moveTo>
                    <a:pt x="374903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74903" y="4576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3FCB835-4BA0-42BA-9B21-3A440266A47F}"/>
              </a:ext>
            </a:extLst>
          </p:cNvPr>
          <p:cNvSpPr txBox="1">
            <a:spLocks/>
          </p:cNvSpPr>
          <p:nvPr/>
        </p:nvSpPr>
        <p:spPr>
          <a:xfrm>
            <a:off x="683971" y="1818083"/>
            <a:ext cx="2828486" cy="477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323215" marR="0" lvl="0" indent="-310515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 kumimoji="0" sz="2800" b="0" i="0" u="none" strike="noStrike" kern="0" cap="none" spc="-10" normalizeH="0" baseline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on each tab and compete the information. </a:t>
            </a:r>
          </a:p>
          <a:p>
            <a:r>
              <a:rPr lang="en-US" dirty="0"/>
              <a:t>All information on each tab must be completed for the review to progress.</a:t>
            </a:r>
          </a:p>
          <a:p>
            <a:endParaRPr lang="en-US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1EF550E-E047-4826-9AE3-31C57101219B}"/>
              </a:ext>
            </a:extLst>
          </p:cNvPr>
          <p:cNvSpPr txBox="1">
            <a:spLocks/>
          </p:cNvSpPr>
          <p:nvPr/>
        </p:nvSpPr>
        <p:spPr>
          <a:xfrm>
            <a:off x="809001" y="1020426"/>
            <a:ext cx="4214197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Continue</a:t>
            </a:r>
            <a:endParaRPr kumimoji="0" lang="en-US" sz="4800" b="1" i="0" u="none" strike="noStrike" kern="0" cap="none" spc="85" normalizeH="0" baseline="0" noProof="0" dirty="0">
              <a:ln>
                <a:noFill/>
              </a:ln>
              <a:solidFill>
                <a:srgbClr val="001244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78BC6D0-620D-45B4-850E-720C814E2911}"/>
              </a:ext>
            </a:extLst>
          </p:cNvPr>
          <p:cNvSpPr/>
          <p:nvPr/>
        </p:nvSpPr>
        <p:spPr>
          <a:xfrm rot="20185462">
            <a:off x="10087428" y="2892380"/>
            <a:ext cx="304800" cy="4963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ttps://usg.service-now.com/sys_attachment.do?sys_id=067a11731b7241101d662f4a234bcb47">
            <a:extLst>
              <a:ext uri="{FF2B5EF4-FFF2-40B4-BE49-F238E27FC236}">
                <a16:creationId xmlns:a16="http://schemas.microsoft.com/office/drawing/2014/main" id="{8D287158-B845-42CD-B8C5-DB78634D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38" y="1248229"/>
            <a:ext cx="8314737" cy="47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5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C305D6-0328-4EB9-BD90-6002F73AEE9A}"/>
              </a:ext>
            </a:extLst>
          </p:cNvPr>
          <p:cNvGrpSpPr/>
          <p:nvPr/>
        </p:nvGrpSpPr>
        <p:grpSpPr>
          <a:xfrm>
            <a:off x="951241" y="905920"/>
            <a:ext cx="1240658" cy="72184"/>
            <a:chOff x="832103" y="1189822"/>
            <a:chExt cx="741045" cy="4635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C4E534F-7C1B-48E4-B76F-85A23AB4827F}"/>
                </a:ext>
              </a:extLst>
            </p:cNvPr>
            <p:cNvSpPr/>
            <p:nvPr/>
          </p:nvSpPr>
          <p:spPr>
            <a:xfrm>
              <a:off x="1207007" y="1189822"/>
              <a:ext cx="365760" cy="46355"/>
            </a:xfrm>
            <a:custGeom>
              <a:avLst/>
              <a:gdLst/>
              <a:ahLst/>
              <a:cxnLst/>
              <a:rect l="l" t="t" r="r" b="b"/>
              <a:pathLst>
                <a:path w="365759" h="46355">
                  <a:moveTo>
                    <a:pt x="365759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65759" y="4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B94F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C3A9B99-63F6-4392-BF87-C29C3C625313}"/>
                </a:ext>
              </a:extLst>
            </p:cNvPr>
            <p:cNvSpPr/>
            <p:nvPr/>
          </p:nvSpPr>
          <p:spPr>
            <a:xfrm>
              <a:off x="832103" y="1189822"/>
              <a:ext cx="375285" cy="46355"/>
            </a:xfrm>
            <a:custGeom>
              <a:avLst/>
              <a:gdLst/>
              <a:ahLst/>
              <a:cxnLst/>
              <a:rect l="l" t="t" r="r" b="b"/>
              <a:pathLst>
                <a:path w="375284" h="46355">
                  <a:moveTo>
                    <a:pt x="374903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74903" y="4576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3FCB835-4BA0-42BA-9B21-3A440266A47F}"/>
              </a:ext>
            </a:extLst>
          </p:cNvPr>
          <p:cNvSpPr txBox="1">
            <a:spLocks/>
          </p:cNvSpPr>
          <p:nvPr/>
        </p:nvSpPr>
        <p:spPr>
          <a:xfrm>
            <a:off x="683971" y="1818083"/>
            <a:ext cx="3123012" cy="477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323215" marR="0" lvl="0" indent="-310515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 kumimoji="0" sz="2800" b="0" i="0" u="none" strike="noStrike" kern="0" cap="none" spc="-10" normalizeH="0" baseline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 sure to save periodically or any time you leave the review. </a:t>
            </a:r>
          </a:p>
          <a:p>
            <a:r>
              <a:rPr lang="en-US" dirty="0"/>
              <a:t>Once the review has been completed, click Approved to move the it onto the next step</a:t>
            </a:r>
          </a:p>
          <a:p>
            <a:endParaRPr lang="en-US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1EF550E-E047-4826-9AE3-31C57101219B}"/>
              </a:ext>
            </a:extLst>
          </p:cNvPr>
          <p:cNvSpPr txBox="1">
            <a:spLocks/>
          </p:cNvSpPr>
          <p:nvPr/>
        </p:nvSpPr>
        <p:spPr>
          <a:xfrm>
            <a:off x="809001" y="1020426"/>
            <a:ext cx="4214197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Continue</a:t>
            </a:r>
            <a:endParaRPr kumimoji="0" lang="en-US" sz="4800" b="1" i="0" u="none" strike="noStrike" kern="0" cap="none" spc="85" normalizeH="0" baseline="0" noProof="0" dirty="0">
              <a:ln>
                <a:noFill/>
              </a:ln>
              <a:solidFill>
                <a:srgbClr val="001244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pic>
        <p:nvPicPr>
          <p:cNvPr id="7170" name="Picture 2" descr="https://usg.service-now.com/sys_attachment.do?sys_id=0e7a11731b7241101d662f4a234bcb3f">
            <a:extLst>
              <a:ext uri="{FF2B5EF4-FFF2-40B4-BE49-F238E27FC236}">
                <a16:creationId xmlns:a16="http://schemas.microsoft.com/office/drawing/2014/main" id="{E6CB2FFB-11E9-4582-B267-4B591376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82" y="1187798"/>
            <a:ext cx="8385018" cy="47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3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C305D6-0328-4EB9-BD90-6002F73AEE9A}"/>
              </a:ext>
            </a:extLst>
          </p:cNvPr>
          <p:cNvGrpSpPr/>
          <p:nvPr/>
        </p:nvGrpSpPr>
        <p:grpSpPr>
          <a:xfrm>
            <a:off x="951241" y="905920"/>
            <a:ext cx="1240658" cy="72184"/>
            <a:chOff x="832103" y="1189822"/>
            <a:chExt cx="741045" cy="4635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C4E534F-7C1B-48E4-B76F-85A23AB4827F}"/>
                </a:ext>
              </a:extLst>
            </p:cNvPr>
            <p:cNvSpPr/>
            <p:nvPr/>
          </p:nvSpPr>
          <p:spPr>
            <a:xfrm>
              <a:off x="1207007" y="1189822"/>
              <a:ext cx="365760" cy="46355"/>
            </a:xfrm>
            <a:custGeom>
              <a:avLst/>
              <a:gdLst/>
              <a:ahLst/>
              <a:cxnLst/>
              <a:rect l="l" t="t" r="r" b="b"/>
              <a:pathLst>
                <a:path w="365759" h="46355">
                  <a:moveTo>
                    <a:pt x="365759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65759" y="4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B94F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C3A9B99-63F6-4392-BF87-C29C3C625313}"/>
                </a:ext>
              </a:extLst>
            </p:cNvPr>
            <p:cNvSpPr/>
            <p:nvPr/>
          </p:nvSpPr>
          <p:spPr>
            <a:xfrm>
              <a:off x="832103" y="1189822"/>
              <a:ext cx="375285" cy="46355"/>
            </a:xfrm>
            <a:custGeom>
              <a:avLst/>
              <a:gdLst/>
              <a:ahLst/>
              <a:cxnLst/>
              <a:rect l="l" t="t" r="r" b="b"/>
              <a:pathLst>
                <a:path w="375284" h="46355">
                  <a:moveTo>
                    <a:pt x="374903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74903" y="4576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3FCB835-4BA0-42BA-9B21-3A440266A47F}"/>
              </a:ext>
            </a:extLst>
          </p:cNvPr>
          <p:cNvSpPr txBox="1">
            <a:spLocks/>
          </p:cNvSpPr>
          <p:nvPr/>
        </p:nvSpPr>
        <p:spPr>
          <a:xfrm>
            <a:off x="683971" y="1818083"/>
            <a:ext cx="3123012" cy="3497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323215" marR="0" lvl="0" indent="-310515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 kumimoji="0" sz="2800" b="0" i="0" u="none" strike="noStrike" kern="0" cap="none" spc="-10" normalizeH="0" baseline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confirm to finish the criteria step. </a:t>
            </a:r>
          </a:p>
          <a:p>
            <a:endParaRPr lang="en-US" dirty="0"/>
          </a:p>
          <a:p>
            <a:r>
              <a:rPr lang="en-US" dirty="0"/>
              <a:t>You will see the stages on the left of the page.</a:t>
            </a:r>
          </a:p>
          <a:p>
            <a:endParaRPr lang="en-US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1EF550E-E047-4826-9AE3-31C57101219B}"/>
              </a:ext>
            </a:extLst>
          </p:cNvPr>
          <p:cNvSpPr txBox="1">
            <a:spLocks/>
          </p:cNvSpPr>
          <p:nvPr/>
        </p:nvSpPr>
        <p:spPr>
          <a:xfrm>
            <a:off x="809001" y="1020426"/>
            <a:ext cx="4214197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Continue</a:t>
            </a:r>
            <a:endParaRPr kumimoji="0" lang="en-US" sz="4800" b="1" i="0" u="none" strike="noStrike" kern="0" cap="none" spc="85" normalizeH="0" baseline="0" noProof="0" dirty="0">
              <a:ln>
                <a:noFill/>
              </a:ln>
              <a:solidFill>
                <a:srgbClr val="001244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pic>
        <p:nvPicPr>
          <p:cNvPr id="8196" name="Picture 4" descr="https://usg.service-now.com/sys_attachment.do?sys_id=4e7a11731b7241101d662f4a234bcb3e">
            <a:extLst>
              <a:ext uri="{FF2B5EF4-FFF2-40B4-BE49-F238E27FC236}">
                <a16:creationId xmlns:a16="http://schemas.microsoft.com/office/drawing/2014/main" id="{9F4D5D5A-A356-4607-B45A-62F86928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71" y="1175568"/>
            <a:ext cx="4248117" cy="18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sg.service-now.com/sys_attachment.do?sys_id=0a7a11731b7241101d662f4a234bcb43">
            <a:extLst>
              <a:ext uri="{FF2B5EF4-FFF2-40B4-BE49-F238E27FC236}">
                <a16:creationId xmlns:a16="http://schemas.microsoft.com/office/drawing/2014/main" id="{4BDEF64B-69DB-4BA3-A995-34816455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98" y="3429000"/>
            <a:ext cx="5877031" cy="19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8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A592AB8-A6FC-4646-89DC-7CED5D448B97}"/>
              </a:ext>
            </a:extLst>
          </p:cNvPr>
          <p:cNvSpPr/>
          <p:nvPr/>
        </p:nvSpPr>
        <p:spPr>
          <a:xfrm>
            <a:off x="692" y="0"/>
            <a:ext cx="12191308" cy="6186765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67"/>
                </a:lnTo>
                <a:lnTo>
                  <a:pt x="9144000" y="5148067"/>
                </a:lnTo>
                <a:lnTo>
                  <a:pt x="9144000" y="0"/>
                </a:lnTo>
                <a:close/>
              </a:path>
            </a:pathLst>
          </a:custGeom>
          <a:solidFill>
            <a:srgbClr val="1A998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5FF1F80-4138-4990-91AB-3A4C720ECB32}"/>
              </a:ext>
            </a:extLst>
          </p:cNvPr>
          <p:cNvSpPr/>
          <p:nvPr/>
        </p:nvSpPr>
        <p:spPr>
          <a:xfrm>
            <a:off x="1371263" y="1511450"/>
            <a:ext cx="988004" cy="55702"/>
          </a:xfrm>
          <a:custGeom>
            <a:avLst/>
            <a:gdLst/>
            <a:ahLst/>
            <a:cxnLst/>
            <a:rect l="l" t="t" r="r" b="b"/>
            <a:pathLst>
              <a:path w="741044" h="46354">
                <a:moveTo>
                  <a:pt x="374904" y="0"/>
                </a:moveTo>
                <a:lnTo>
                  <a:pt x="0" y="0"/>
                </a:lnTo>
                <a:lnTo>
                  <a:pt x="0" y="45758"/>
                </a:lnTo>
                <a:lnTo>
                  <a:pt x="374904" y="45758"/>
                </a:lnTo>
                <a:lnTo>
                  <a:pt x="374904" y="0"/>
                </a:lnTo>
                <a:close/>
              </a:path>
              <a:path w="741044" h="46354">
                <a:moveTo>
                  <a:pt x="740676" y="0"/>
                </a:moveTo>
                <a:lnTo>
                  <a:pt x="374916" y="0"/>
                </a:lnTo>
                <a:lnTo>
                  <a:pt x="374916" y="45758"/>
                </a:lnTo>
                <a:lnTo>
                  <a:pt x="740676" y="45758"/>
                </a:lnTo>
                <a:lnTo>
                  <a:pt x="740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B5C9F54-A5BB-4EEA-B3C8-8BF3B39FB9C0}"/>
              </a:ext>
            </a:extLst>
          </p:cNvPr>
          <p:cNvSpPr txBox="1">
            <a:spLocks/>
          </p:cNvSpPr>
          <p:nvPr/>
        </p:nvSpPr>
        <p:spPr>
          <a:xfrm>
            <a:off x="1249343" y="2466957"/>
            <a:ext cx="6952546" cy="9400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j-ea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395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Add Division Name Here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1F21FA5-DCCD-43F6-BB98-5B6A6C5C0645}"/>
              </a:ext>
            </a:extLst>
          </p:cNvPr>
          <p:cNvSpPr txBox="1">
            <a:spLocks/>
          </p:cNvSpPr>
          <p:nvPr/>
        </p:nvSpPr>
        <p:spPr>
          <a:xfrm>
            <a:off x="6564786" y="2028868"/>
            <a:ext cx="5384801" cy="354404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lvl1pPr marL="0">
              <a:defRPr sz="1300" b="0" i="0">
                <a:solidFill>
                  <a:srgbClr val="005D90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marR="3810" lvl="0" indent="0" defTabSz="914400" eaLnBrk="1" fontAlgn="auto" latinLnBrk="0" hangingPunct="1">
              <a:lnSpc>
                <a:spcPct val="897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‘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Careers’</a:t>
            </a:r>
            <a:r>
              <a:rPr kumimoji="0" lang="en-US" sz="3600" b="0" i="0" u="none" strike="noStrike" kern="0" cap="none" spc="-6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</a:t>
            </a:r>
            <a:r>
              <a:rPr kumimoji="0" lang="en-US" sz="3600" b="0" i="0" u="none" strike="noStrike" kern="0" cap="none" spc="-64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</a:t>
            </a:r>
            <a:r>
              <a:rPr kumimoji="0" lang="en-US" sz="3600" b="0" i="0" u="none" strike="noStrike" kern="0" cap="none" spc="-64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umbrella</a:t>
            </a:r>
            <a:r>
              <a:rPr kumimoji="0" lang="en-US" sz="3600" b="0" i="0" u="none" strike="noStrike" kern="0" cap="none" spc="-4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-26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term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representing</a:t>
            </a:r>
            <a:r>
              <a:rPr kumimoji="0" lang="en-US" sz="3600" b="0" i="0" u="none" strike="noStrike" kern="0" cap="none" spc="-153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-19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 </a:t>
            </a:r>
            <a:r>
              <a:rPr kumimoji="0" lang="en-US" sz="3600" b="0" i="0" u="none" strike="noStrike" kern="0" cap="none" spc="-8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conglomeration</a:t>
            </a:r>
            <a:r>
              <a:rPr kumimoji="0" lang="en-US" sz="3600" b="0" i="0" u="none" strike="noStrike" kern="0" cap="none" spc="-83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lang="en-US" sz="3600" b="0" i="0" u="none" strike="noStrike" kern="0" cap="none" spc="-4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-19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job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openings,</a:t>
            </a:r>
            <a:r>
              <a:rPr kumimoji="0" lang="en-US" sz="3600" b="0" i="0" u="none" strike="noStrike" kern="0" cap="none" spc="-98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-8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applications,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employee</a:t>
            </a:r>
            <a:r>
              <a:rPr kumimoji="0" lang="en-US" sz="3600" b="0" i="0" u="none" strike="noStrike" kern="0" cap="none" spc="-109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-19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on-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boarding,</a:t>
            </a:r>
            <a:r>
              <a:rPr kumimoji="0" lang="en-US" sz="3600" b="0" i="0" u="none" strike="noStrike" kern="0" cap="none" spc="-26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-19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and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employee</a:t>
            </a:r>
            <a:r>
              <a:rPr kumimoji="0" lang="en-US" sz="3600" b="0" i="0" u="none" strike="noStrike" kern="0" cap="none" spc="-98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600" b="0" i="0" u="none" strike="noStrike" kern="0" cap="none" spc="-8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performance reviews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0CA44A6-0459-4762-8AA3-C63C6FC4D21C}"/>
              </a:ext>
            </a:extLst>
          </p:cNvPr>
          <p:cNvSpPr txBox="1">
            <a:spLocks/>
          </p:cNvSpPr>
          <p:nvPr/>
        </p:nvSpPr>
        <p:spPr>
          <a:xfrm>
            <a:off x="2501684" y="667214"/>
            <a:ext cx="6327356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 marR="0" lvl="0" indent="0" defTabSz="91440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23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What</a:t>
            </a:r>
            <a:r>
              <a:rPr kumimoji="0" lang="en-US" sz="4800" b="1" i="0" u="none" strike="noStrike" kern="0" cap="none" spc="-153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is</a:t>
            </a:r>
            <a:r>
              <a:rPr kumimoji="0" lang="en-US" sz="4800" b="1" i="0" u="none" strike="noStrike" kern="0" cap="none" spc="-79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 </a:t>
            </a:r>
            <a:r>
              <a:rPr kumimoji="0" lang="en-US" sz="4800" b="1" i="0" u="none" strike="noStrike" kern="0" cap="none" spc="-8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Careers?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56B664AB-0182-43F4-A907-8CCB6CD3DC7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429" y="1074057"/>
            <a:ext cx="5820228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1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837FC8D0-37E2-4344-A142-DBE2B698999E}"/>
              </a:ext>
            </a:extLst>
          </p:cNvPr>
          <p:cNvGrpSpPr/>
          <p:nvPr/>
        </p:nvGrpSpPr>
        <p:grpSpPr>
          <a:xfrm>
            <a:off x="0" y="-1"/>
            <a:ext cx="5730240" cy="6186773"/>
            <a:chOff x="0" y="0"/>
            <a:chExt cx="4572000" cy="5148583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E00B2FE5-C12B-43ED-9AB3-7E1B5A38330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571999" cy="5138928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3A8E31E-8517-4EF0-8ED9-07DF7000D88C}"/>
                </a:ext>
              </a:extLst>
            </p:cNvPr>
            <p:cNvSpPr/>
            <p:nvPr/>
          </p:nvSpPr>
          <p:spPr>
            <a:xfrm>
              <a:off x="0" y="3"/>
              <a:ext cx="4572000" cy="5148580"/>
            </a:xfrm>
            <a:custGeom>
              <a:avLst/>
              <a:gdLst/>
              <a:ahLst/>
              <a:cxnLst/>
              <a:rect l="l" t="t" r="r" b="b"/>
              <a:pathLst>
                <a:path w="4572000" h="5148580">
                  <a:moveTo>
                    <a:pt x="4572000" y="0"/>
                  </a:moveTo>
                  <a:lnTo>
                    <a:pt x="0" y="0"/>
                  </a:lnTo>
                  <a:lnTo>
                    <a:pt x="0" y="5148067"/>
                  </a:lnTo>
                  <a:lnTo>
                    <a:pt x="4572000" y="514806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A77A689-F18C-4E66-82EF-92781EABE196}"/>
                </a:ext>
              </a:extLst>
            </p:cNvPr>
            <p:cNvSpPr/>
            <p:nvPr/>
          </p:nvSpPr>
          <p:spPr>
            <a:xfrm>
              <a:off x="832091" y="885439"/>
              <a:ext cx="741045" cy="46355"/>
            </a:xfrm>
            <a:custGeom>
              <a:avLst/>
              <a:gdLst/>
              <a:ahLst/>
              <a:cxnLst/>
              <a:rect l="l" t="t" r="r" b="b"/>
              <a:pathLst>
                <a:path w="741044" h="46355">
                  <a:moveTo>
                    <a:pt x="374904" y="0"/>
                  </a:moveTo>
                  <a:lnTo>
                    <a:pt x="0" y="0"/>
                  </a:lnTo>
                  <a:lnTo>
                    <a:pt x="0" y="45758"/>
                  </a:lnTo>
                  <a:lnTo>
                    <a:pt x="374904" y="45758"/>
                  </a:lnTo>
                  <a:lnTo>
                    <a:pt x="374904" y="0"/>
                  </a:lnTo>
                  <a:close/>
                </a:path>
                <a:path w="741044" h="46355">
                  <a:moveTo>
                    <a:pt x="740676" y="0"/>
                  </a:moveTo>
                  <a:lnTo>
                    <a:pt x="374916" y="0"/>
                  </a:lnTo>
                  <a:lnTo>
                    <a:pt x="374916" y="45758"/>
                  </a:lnTo>
                  <a:lnTo>
                    <a:pt x="740676" y="45758"/>
                  </a:lnTo>
                  <a:lnTo>
                    <a:pt x="740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5F94DA6A-8ED3-49C8-BF5B-5EB14891BA17}"/>
              </a:ext>
            </a:extLst>
          </p:cNvPr>
          <p:cNvSpPr txBox="1">
            <a:spLocks/>
          </p:cNvSpPr>
          <p:nvPr/>
        </p:nvSpPr>
        <p:spPr>
          <a:xfrm>
            <a:off x="433082" y="1515311"/>
            <a:ext cx="4565638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j-ea"/>
              </a:rPr>
              <a:t>What</a:t>
            </a:r>
            <a:r>
              <a:rPr kumimoji="0" lang="en-US" sz="4800" b="1" i="0" u="none" strike="noStrike" kern="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j-ea"/>
              </a:rPr>
              <a:t> </a:t>
            </a:r>
            <a:r>
              <a:rPr kumimoji="0" lang="en-US" sz="4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j-ea"/>
              </a:rPr>
              <a:t>is </a:t>
            </a:r>
            <a:r>
              <a:rPr kumimoji="0" lang="en-US" sz="480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j-ea"/>
              </a:rPr>
              <a:t>ePerformance?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1E4A23C-4522-4E35-B3E5-2DA53642B172}"/>
              </a:ext>
            </a:extLst>
          </p:cNvPr>
          <p:cNvSpPr txBox="1"/>
          <p:nvPr/>
        </p:nvSpPr>
        <p:spPr>
          <a:xfrm>
            <a:off x="6518920" y="1775552"/>
            <a:ext cx="4884397" cy="2845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125"/>
              </a:spcBef>
            </a:pPr>
            <a:r>
              <a:rPr sz="4000" b="1" kern="0" spc="-65" dirty="0">
                <a:solidFill>
                  <a:srgbClr val="1A9987"/>
                </a:solidFill>
                <a:latin typeface="Tahoma"/>
                <a:cs typeface="Tahoma"/>
              </a:rPr>
              <a:t>Electronic</a:t>
            </a:r>
            <a:r>
              <a:rPr sz="4000" b="1" kern="0" spc="-30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4000" b="1" kern="0" spc="-10" dirty="0">
                <a:solidFill>
                  <a:srgbClr val="1A9987"/>
                </a:solidFill>
                <a:latin typeface="Tahoma"/>
                <a:cs typeface="Tahoma"/>
              </a:rPr>
              <a:t>performance </a:t>
            </a:r>
            <a:r>
              <a:rPr sz="4000" b="1" kern="0" spc="-95" dirty="0">
                <a:solidFill>
                  <a:srgbClr val="1A9987"/>
                </a:solidFill>
                <a:latin typeface="Tahoma"/>
                <a:cs typeface="Tahoma"/>
              </a:rPr>
              <a:t>evaluations</a:t>
            </a:r>
            <a:r>
              <a:rPr sz="4000" b="1" kern="0" spc="80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4000" b="1" kern="0" spc="-85" dirty="0">
                <a:solidFill>
                  <a:srgbClr val="1A9987"/>
                </a:solidFill>
                <a:latin typeface="Tahoma"/>
                <a:cs typeface="Tahoma"/>
              </a:rPr>
              <a:t>within</a:t>
            </a:r>
            <a:r>
              <a:rPr sz="4000" b="1" kern="0" spc="-1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4000" b="1" u="sng" kern="0" spc="-25" dirty="0">
                <a:solidFill>
                  <a:srgbClr val="1A9987"/>
                </a:solidFill>
                <a:uFill>
                  <a:solidFill>
                    <a:srgbClr val="1A9987"/>
                  </a:solidFill>
                </a:uFill>
                <a:latin typeface="Tahoma"/>
                <a:cs typeface="Tahoma"/>
              </a:rPr>
              <a:t>OneUSG</a:t>
            </a:r>
            <a:r>
              <a:rPr sz="4000" b="1" kern="0" spc="-2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4000" b="1" u="sng" kern="0" spc="-10" dirty="0">
                <a:solidFill>
                  <a:srgbClr val="1A9987"/>
                </a:solidFill>
                <a:uFill>
                  <a:solidFill>
                    <a:srgbClr val="1A9987"/>
                  </a:solidFill>
                </a:uFill>
                <a:latin typeface="Tahoma"/>
                <a:cs typeface="Tahoma"/>
              </a:rPr>
              <a:t>Connect</a:t>
            </a:r>
            <a:r>
              <a:rPr sz="4000" b="1" kern="0" spc="-10" dirty="0">
                <a:solidFill>
                  <a:srgbClr val="1A9987"/>
                </a:solidFill>
                <a:latin typeface="Tahoma"/>
                <a:cs typeface="Tahoma"/>
              </a:rPr>
              <a:t>.</a:t>
            </a:r>
            <a:endParaRPr sz="40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6D4782-B98F-46A4-A971-34A5FFD13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87" y="3473774"/>
            <a:ext cx="35433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4BA451EC-1931-4A98-82E1-B5B696486C65}"/>
              </a:ext>
            </a:extLst>
          </p:cNvPr>
          <p:cNvGrpSpPr/>
          <p:nvPr/>
        </p:nvGrpSpPr>
        <p:grpSpPr>
          <a:xfrm>
            <a:off x="0" y="-1"/>
            <a:ext cx="5654105" cy="6186769"/>
            <a:chOff x="0" y="0"/>
            <a:chExt cx="4572000" cy="5148580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4D524B13-24F3-43CE-9733-FE71D453A5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571999" cy="514807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94081E5C-2C3F-40C4-958E-3DBA682A3E2F}"/>
                </a:ext>
              </a:extLst>
            </p:cNvPr>
            <p:cNvSpPr/>
            <p:nvPr/>
          </p:nvSpPr>
          <p:spPr>
            <a:xfrm>
              <a:off x="0" y="3"/>
              <a:ext cx="4572000" cy="5148580"/>
            </a:xfrm>
            <a:custGeom>
              <a:avLst/>
              <a:gdLst/>
              <a:ahLst/>
              <a:cxnLst/>
              <a:rect l="l" t="t" r="r" b="b"/>
              <a:pathLst>
                <a:path w="4572000" h="5148580">
                  <a:moveTo>
                    <a:pt x="4572000" y="0"/>
                  </a:moveTo>
                  <a:lnTo>
                    <a:pt x="0" y="0"/>
                  </a:lnTo>
                  <a:lnTo>
                    <a:pt x="0" y="5148067"/>
                  </a:lnTo>
                  <a:lnTo>
                    <a:pt x="4572000" y="514806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71E12E8-FB47-4CA3-BBAC-E74AEC73275D}"/>
                </a:ext>
              </a:extLst>
            </p:cNvPr>
            <p:cNvSpPr/>
            <p:nvPr/>
          </p:nvSpPr>
          <p:spPr>
            <a:xfrm>
              <a:off x="832091" y="1189824"/>
              <a:ext cx="741045" cy="46355"/>
            </a:xfrm>
            <a:custGeom>
              <a:avLst/>
              <a:gdLst/>
              <a:ahLst/>
              <a:cxnLst/>
              <a:rect l="l" t="t" r="r" b="b"/>
              <a:pathLst>
                <a:path w="741044" h="46355">
                  <a:moveTo>
                    <a:pt x="374904" y="0"/>
                  </a:moveTo>
                  <a:lnTo>
                    <a:pt x="0" y="0"/>
                  </a:lnTo>
                  <a:lnTo>
                    <a:pt x="0" y="45758"/>
                  </a:lnTo>
                  <a:lnTo>
                    <a:pt x="374904" y="45758"/>
                  </a:lnTo>
                  <a:lnTo>
                    <a:pt x="374904" y="0"/>
                  </a:lnTo>
                  <a:close/>
                </a:path>
                <a:path w="741044" h="46355">
                  <a:moveTo>
                    <a:pt x="740676" y="0"/>
                  </a:moveTo>
                  <a:lnTo>
                    <a:pt x="374916" y="0"/>
                  </a:lnTo>
                  <a:lnTo>
                    <a:pt x="374916" y="45758"/>
                  </a:lnTo>
                  <a:lnTo>
                    <a:pt x="740676" y="45758"/>
                  </a:lnTo>
                  <a:lnTo>
                    <a:pt x="740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CA1718C1-C1DA-42C9-A38A-4ACB1D5D3B2A}"/>
              </a:ext>
            </a:extLst>
          </p:cNvPr>
          <p:cNvSpPr txBox="1"/>
          <p:nvPr/>
        </p:nvSpPr>
        <p:spPr>
          <a:xfrm>
            <a:off x="867088" y="2086321"/>
            <a:ext cx="4443102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800" b="1" kern="0" spc="60" dirty="0">
                <a:solidFill>
                  <a:srgbClr val="FFFFFF"/>
                </a:solidFill>
                <a:latin typeface="Trebuchet MS"/>
                <a:cs typeface="Trebuchet MS"/>
              </a:rPr>
              <a:t>What’s</a:t>
            </a:r>
            <a:r>
              <a:rPr sz="4800" b="1" kern="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kern="0" spc="-4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800" b="1" kern="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kern="0" spc="-8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4800" b="1" kern="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kern="0" spc="-2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endParaRPr sz="48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"/>
              </a:spcBef>
            </a:pPr>
            <a:r>
              <a:rPr sz="4800" b="1" kern="0" spc="120" dirty="0">
                <a:solidFill>
                  <a:srgbClr val="FFFFFF"/>
                </a:solidFill>
                <a:latin typeface="Trebuchet MS"/>
                <a:cs typeface="Trebuchet MS"/>
              </a:rPr>
              <a:t>me?</a:t>
            </a:r>
            <a:endParaRPr sz="48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B7937ED-B7FE-4D68-9557-B6229BC65696}"/>
              </a:ext>
            </a:extLst>
          </p:cNvPr>
          <p:cNvSpPr txBox="1">
            <a:spLocks/>
          </p:cNvSpPr>
          <p:nvPr/>
        </p:nvSpPr>
        <p:spPr>
          <a:xfrm>
            <a:off x="5994400" y="1304807"/>
            <a:ext cx="5511735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sz="3600" kern="0" dirty="0">
                <a:solidFill>
                  <a:srgbClr val="1A9987"/>
                </a:solidFill>
                <a:latin typeface="Tahoma"/>
                <a:cs typeface="Tahoma"/>
              </a:rPr>
              <a:t>No</a:t>
            </a:r>
            <a:r>
              <a:rPr lang="en-US" sz="3600" kern="0" spc="-95" dirty="0">
                <a:solidFill>
                  <a:srgbClr val="1A9987"/>
                </a:solidFill>
                <a:latin typeface="Tahoma"/>
                <a:cs typeface="Tahoma"/>
              </a:rPr>
              <a:t> more</a:t>
            </a:r>
            <a:r>
              <a:rPr lang="en-US" sz="3600" kern="0" spc="-20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lang="en-US" sz="3600" kern="0" spc="-90" dirty="0">
                <a:solidFill>
                  <a:srgbClr val="1A9987"/>
                </a:solidFill>
                <a:latin typeface="Tahoma"/>
                <a:cs typeface="Tahoma"/>
              </a:rPr>
              <a:t>shuffling</a:t>
            </a:r>
            <a:r>
              <a:rPr lang="en-US" sz="3600" kern="0" spc="5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lang="en-US" sz="3600" kern="0" spc="-50" dirty="0">
                <a:solidFill>
                  <a:srgbClr val="1A9987"/>
                </a:solidFill>
                <a:latin typeface="Tahoma"/>
                <a:cs typeface="Tahoma"/>
              </a:rPr>
              <a:t>paper</a:t>
            </a:r>
            <a:endParaRPr lang="en-US" sz="3600" kern="0" dirty="0">
              <a:latin typeface="Tahoma"/>
              <a:cs typeface="Tahoma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E1452C7-F934-4EB8-ACCF-F9CE2B101931}"/>
              </a:ext>
            </a:extLst>
          </p:cNvPr>
          <p:cNvSpPr txBox="1"/>
          <p:nvPr/>
        </p:nvSpPr>
        <p:spPr>
          <a:xfrm>
            <a:off x="5994400" y="3799680"/>
            <a:ext cx="5511735" cy="18792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80"/>
              </a:spcBef>
            </a:pPr>
            <a:r>
              <a:rPr sz="3600" b="1" kern="0" spc="-75" dirty="0">
                <a:solidFill>
                  <a:srgbClr val="1A9987"/>
                </a:solidFill>
                <a:latin typeface="Tahoma"/>
                <a:cs typeface="Tahoma"/>
              </a:rPr>
              <a:t>Review</a:t>
            </a:r>
            <a:r>
              <a:rPr sz="3600" b="1" kern="0" spc="-70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3600" b="1" kern="0" spc="-30" dirty="0">
                <a:solidFill>
                  <a:srgbClr val="1A9987"/>
                </a:solidFill>
                <a:latin typeface="Tahoma"/>
                <a:cs typeface="Tahoma"/>
              </a:rPr>
              <a:t>of</a:t>
            </a:r>
            <a:r>
              <a:rPr sz="3600" b="1" kern="0" spc="-8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3600" b="1" kern="0" spc="-95" dirty="0">
                <a:solidFill>
                  <a:srgbClr val="1A9987"/>
                </a:solidFill>
                <a:latin typeface="Tahoma"/>
                <a:cs typeface="Tahoma"/>
              </a:rPr>
              <a:t>document</a:t>
            </a:r>
            <a:r>
              <a:rPr sz="3600" b="1" kern="0" spc="3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3600" b="1" kern="0" spc="-75" dirty="0">
                <a:solidFill>
                  <a:srgbClr val="1A9987"/>
                </a:solidFill>
                <a:latin typeface="Tahoma"/>
                <a:cs typeface="Tahoma"/>
              </a:rPr>
              <a:t>by</a:t>
            </a:r>
            <a:r>
              <a:rPr sz="3600" b="1" kern="0" spc="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3600" b="1" kern="0" spc="-135" dirty="0">
                <a:solidFill>
                  <a:srgbClr val="1A9987"/>
                </a:solidFill>
                <a:latin typeface="Tahoma"/>
                <a:cs typeface="Tahoma"/>
              </a:rPr>
              <a:t>a</a:t>
            </a:r>
            <a:r>
              <a:rPr sz="3600" b="1" kern="0" spc="-3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3600" b="1" kern="0" spc="-80" dirty="0">
                <a:solidFill>
                  <a:srgbClr val="1A9987"/>
                </a:solidFill>
                <a:latin typeface="Tahoma"/>
                <a:cs typeface="Tahoma"/>
              </a:rPr>
              <a:t>level</a:t>
            </a:r>
            <a:r>
              <a:rPr sz="3600" b="1" kern="0" spc="-5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3600" b="1" kern="0" spc="-50" dirty="0">
                <a:solidFill>
                  <a:srgbClr val="1A9987"/>
                </a:solidFill>
                <a:latin typeface="Tahoma"/>
                <a:cs typeface="Tahoma"/>
              </a:rPr>
              <a:t>up </a:t>
            </a:r>
            <a:r>
              <a:rPr sz="3600" b="1" kern="0" spc="-75" dirty="0">
                <a:solidFill>
                  <a:srgbClr val="1A9987"/>
                </a:solidFill>
                <a:latin typeface="Tahoma"/>
                <a:cs typeface="Tahoma"/>
              </a:rPr>
              <a:t>from</a:t>
            </a:r>
            <a:r>
              <a:rPr sz="3600" b="1" kern="0" spc="-5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3600" b="1" kern="0" spc="-75" dirty="0">
                <a:solidFill>
                  <a:srgbClr val="1A9987"/>
                </a:solidFill>
                <a:latin typeface="Tahoma"/>
                <a:cs typeface="Tahoma"/>
              </a:rPr>
              <a:t>your</a:t>
            </a:r>
            <a:r>
              <a:rPr sz="3600" b="1" kern="0" spc="-40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sz="3600" b="1" kern="0" spc="-10" dirty="0">
                <a:solidFill>
                  <a:srgbClr val="1A9987"/>
                </a:solidFill>
                <a:latin typeface="Tahoma"/>
                <a:cs typeface="Tahoma"/>
              </a:rPr>
              <a:t>supervisor</a:t>
            </a:r>
            <a:endParaRPr sz="36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E529A79-EDAB-4020-A7A8-2C2B4C052DEB}"/>
              </a:ext>
            </a:extLst>
          </p:cNvPr>
          <p:cNvSpPr txBox="1">
            <a:spLocks/>
          </p:cNvSpPr>
          <p:nvPr/>
        </p:nvSpPr>
        <p:spPr>
          <a:xfrm>
            <a:off x="5994400" y="2278744"/>
            <a:ext cx="5511735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390"/>
              </a:spcBef>
            </a:pPr>
            <a:r>
              <a:rPr lang="en-US" sz="3600" kern="0" spc="-55" dirty="0">
                <a:solidFill>
                  <a:srgbClr val="1A9987"/>
                </a:solidFill>
                <a:latin typeface="Tahoma"/>
                <a:cs typeface="Tahoma"/>
              </a:rPr>
              <a:t>Access</a:t>
            </a:r>
            <a:r>
              <a:rPr lang="en-US" sz="3600" kern="0" spc="-6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lang="en-US" sz="3600" kern="0" spc="-70" dirty="0">
                <a:solidFill>
                  <a:srgbClr val="1A9987"/>
                </a:solidFill>
                <a:latin typeface="Tahoma"/>
                <a:cs typeface="Tahoma"/>
              </a:rPr>
              <a:t>to</a:t>
            </a:r>
            <a:r>
              <a:rPr lang="en-US" sz="3600" kern="0" spc="-60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lang="en-US" sz="3600" kern="0" spc="-75" dirty="0">
                <a:solidFill>
                  <a:srgbClr val="1A9987"/>
                </a:solidFill>
                <a:latin typeface="Tahoma"/>
                <a:cs typeface="Tahoma"/>
              </a:rPr>
              <a:t>your</a:t>
            </a:r>
            <a:r>
              <a:rPr lang="en-US" sz="3600" kern="0" spc="-25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lang="en-US" sz="3600" kern="0" spc="-65" dirty="0">
                <a:solidFill>
                  <a:srgbClr val="1A9987"/>
                </a:solidFill>
                <a:latin typeface="Tahoma"/>
                <a:cs typeface="Tahoma"/>
              </a:rPr>
              <a:t>historical </a:t>
            </a:r>
            <a:r>
              <a:rPr lang="en-US" sz="3600" kern="0" spc="-90" dirty="0">
                <a:solidFill>
                  <a:srgbClr val="1A9987"/>
                </a:solidFill>
                <a:latin typeface="Tahoma"/>
                <a:cs typeface="Tahoma"/>
              </a:rPr>
              <a:t>evaluation</a:t>
            </a:r>
            <a:r>
              <a:rPr lang="en-US" sz="3600" kern="0" spc="40" dirty="0">
                <a:solidFill>
                  <a:srgbClr val="1A9987"/>
                </a:solidFill>
                <a:latin typeface="Tahoma"/>
                <a:cs typeface="Tahoma"/>
              </a:rPr>
              <a:t> </a:t>
            </a:r>
            <a:r>
              <a:rPr lang="en-US" sz="3600" kern="0" spc="-10" dirty="0">
                <a:solidFill>
                  <a:srgbClr val="1A9987"/>
                </a:solidFill>
                <a:latin typeface="Tahoma"/>
                <a:cs typeface="Tahoma"/>
              </a:rPr>
              <a:t>documents</a:t>
            </a:r>
            <a:endParaRPr lang="en-US" sz="36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803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3F6F32E-1E14-403C-AFED-348547838C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8042" y="1062648"/>
            <a:ext cx="590675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4800" spc="45" dirty="0">
                <a:latin typeface="Trebuchet MS" panose="020B0603020202020204" pitchFamily="34" charset="0"/>
              </a:rPr>
              <a:t>Overview</a:t>
            </a:r>
            <a:r>
              <a:rPr sz="4800" spc="-254" dirty="0">
                <a:latin typeface="Trebuchet MS" panose="020B0603020202020204" pitchFamily="34" charset="0"/>
              </a:rPr>
              <a:t> </a:t>
            </a:r>
            <a:r>
              <a:rPr sz="4800" spc="30" dirty="0">
                <a:latin typeface="Trebuchet MS" panose="020B0603020202020204" pitchFamily="34" charset="0"/>
              </a:rPr>
              <a:t>of </a:t>
            </a:r>
            <a:r>
              <a:rPr sz="4800" spc="90" dirty="0">
                <a:latin typeface="Trebuchet MS" panose="020B0603020202020204" pitchFamily="34" charset="0"/>
              </a:rPr>
              <a:t>Process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665A06F-8E89-4472-930A-77085DC00B5E}"/>
              </a:ext>
            </a:extLst>
          </p:cNvPr>
          <p:cNvSpPr/>
          <p:nvPr/>
        </p:nvSpPr>
        <p:spPr>
          <a:xfrm>
            <a:off x="6537402" y="1989474"/>
            <a:ext cx="4943398" cy="689995"/>
          </a:xfrm>
          <a:custGeom>
            <a:avLst/>
            <a:gdLst/>
            <a:ahLst/>
            <a:cxnLst/>
            <a:rect l="l" t="t" r="r" b="b"/>
            <a:pathLst>
              <a:path w="3027045" h="494664">
                <a:moveTo>
                  <a:pt x="2779776" y="0"/>
                </a:moveTo>
                <a:lnTo>
                  <a:pt x="0" y="0"/>
                </a:lnTo>
                <a:lnTo>
                  <a:pt x="246887" y="247141"/>
                </a:lnTo>
                <a:lnTo>
                  <a:pt x="0" y="494283"/>
                </a:lnTo>
                <a:lnTo>
                  <a:pt x="2779776" y="494283"/>
                </a:lnTo>
                <a:lnTo>
                  <a:pt x="3026664" y="247141"/>
                </a:lnTo>
                <a:lnTo>
                  <a:pt x="2779776" y="0"/>
                </a:lnTo>
                <a:close/>
              </a:path>
            </a:pathLst>
          </a:custGeom>
          <a:solidFill>
            <a:srgbClr val="D738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D38BE91-D622-4113-BF7B-4DB3FC14D7B7}"/>
              </a:ext>
            </a:extLst>
          </p:cNvPr>
          <p:cNvSpPr txBox="1"/>
          <p:nvPr/>
        </p:nvSpPr>
        <p:spPr>
          <a:xfrm>
            <a:off x="8235504" y="2172471"/>
            <a:ext cx="222758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5" dirty="0">
                <a:solidFill>
                  <a:srgbClr val="FFFFFF"/>
                </a:solidFill>
                <a:latin typeface="Gill Sans MT"/>
                <a:cs typeface="Gill Sans MT"/>
              </a:rPr>
              <a:t>Manager</a:t>
            </a:r>
            <a:r>
              <a:rPr sz="1600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Gill Sans MT"/>
                <a:cs typeface="Gill Sans MT"/>
              </a:rPr>
              <a:t>Evaluation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7879753-38D2-4E69-B458-8D81F39F2EC9}"/>
              </a:ext>
            </a:extLst>
          </p:cNvPr>
          <p:cNvSpPr txBox="1"/>
          <p:nvPr/>
        </p:nvSpPr>
        <p:spPr>
          <a:xfrm>
            <a:off x="7990479" y="3086916"/>
            <a:ext cx="3006344" cy="153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sz="2200" spc="95" dirty="0">
                <a:latin typeface="Gill Sans MT"/>
                <a:cs typeface="Gill Sans MT"/>
              </a:rPr>
              <a:t>Manager</a:t>
            </a:r>
            <a:r>
              <a:rPr sz="2200" spc="-100" dirty="0">
                <a:latin typeface="Gill Sans MT"/>
                <a:cs typeface="Gill Sans MT"/>
              </a:rPr>
              <a:t> </a:t>
            </a:r>
            <a:r>
              <a:rPr sz="2200" spc="85" dirty="0">
                <a:latin typeface="Gill Sans MT"/>
                <a:cs typeface="Gill Sans MT"/>
              </a:rPr>
              <a:t>completes</a:t>
            </a:r>
            <a:r>
              <a:rPr sz="2200" spc="-10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the </a:t>
            </a:r>
            <a:r>
              <a:rPr sz="2200" spc="60" dirty="0">
                <a:latin typeface="Gill Sans MT"/>
                <a:cs typeface="Gill Sans MT"/>
              </a:rPr>
              <a:t>evaluation</a:t>
            </a:r>
            <a:r>
              <a:rPr sz="2200" spc="-70" dirty="0">
                <a:latin typeface="Gill Sans MT"/>
                <a:cs typeface="Gill Sans MT"/>
              </a:rPr>
              <a:t> </a:t>
            </a:r>
            <a:r>
              <a:rPr sz="2200" spc="85" dirty="0">
                <a:latin typeface="Gill Sans MT"/>
                <a:cs typeface="Gill Sans MT"/>
              </a:rPr>
              <a:t>and</a:t>
            </a:r>
            <a:r>
              <a:rPr sz="2200" spc="-85" dirty="0">
                <a:latin typeface="Gill Sans MT"/>
                <a:cs typeface="Gill Sans MT"/>
              </a:rPr>
              <a:t> </a:t>
            </a:r>
            <a:r>
              <a:rPr sz="2200" spc="100" dirty="0">
                <a:latin typeface="Gill Sans MT"/>
                <a:cs typeface="Gill Sans MT"/>
              </a:rPr>
              <a:t>submits</a:t>
            </a:r>
            <a:r>
              <a:rPr sz="2200" spc="-9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it </a:t>
            </a:r>
            <a:r>
              <a:rPr sz="2200" dirty="0">
                <a:latin typeface="Gill Sans MT"/>
                <a:cs typeface="Gill Sans MT"/>
              </a:rPr>
              <a:t>for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70" dirty="0">
                <a:latin typeface="Gill Sans MT"/>
                <a:cs typeface="Gill Sans MT"/>
              </a:rPr>
              <a:t>approval</a:t>
            </a:r>
            <a:r>
              <a:rPr sz="2200" spc="-5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to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the</a:t>
            </a:r>
            <a:r>
              <a:rPr sz="2200" spc="-45" dirty="0">
                <a:latin typeface="Gill Sans MT"/>
                <a:cs typeface="Gill Sans MT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next </a:t>
            </a:r>
            <a:r>
              <a:rPr sz="2200" dirty="0">
                <a:latin typeface="Gill Sans MT"/>
                <a:cs typeface="Gill Sans MT"/>
              </a:rPr>
              <a:t>level</a:t>
            </a:r>
            <a:r>
              <a:rPr sz="2200" spc="175" dirty="0">
                <a:latin typeface="Gill Sans MT"/>
                <a:cs typeface="Gill Sans MT"/>
              </a:rPr>
              <a:t> </a:t>
            </a:r>
            <a:r>
              <a:rPr sz="2200" spc="45" dirty="0">
                <a:latin typeface="Gill Sans MT"/>
                <a:cs typeface="Gill Sans MT"/>
              </a:rPr>
              <a:t>up.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73548F7-E5D1-4CC1-B2B4-CEFAE899BF49}"/>
              </a:ext>
            </a:extLst>
          </p:cNvPr>
          <p:cNvSpPr txBox="1"/>
          <p:nvPr/>
        </p:nvSpPr>
        <p:spPr>
          <a:xfrm>
            <a:off x="969810" y="2438209"/>
            <a:ext cx="196532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Manager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Defines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Gill Sans MT"/>
                <a:cs typeface="Gill Sans MT"/>
              </a:rPr>
              <a:t>Criteria</a:t>
            </a:r>
            <a:endParaRPr sz="1350" dirty="0">
              <a:latin typeface="Gill Sans MT"/>
              <a:cs typeface="Gill Sans MT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34D4C91-42A6-4270-A4A5-D253228E2288}"/>
              </a:ext>
            </a:extLst>
          </p:cNvPr>
          <p:cNvSpPr txBox="1"/>
          <p:nvPr/>
        </p:nvSpPr>
        <p:spPr>
          <a:xfrm>
            <a:off x="435632" y="2994231"/>
            <a:ext cx="3455197" cy="309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sz="2200" spc="105" dirty="0">
                <a:latin typeface="Gill Sans MT"/>
                <a:cs typeface="Gill Sans MT"/>
              </a:rPr>
              <a:t>Managers</a:t>
            </a:r>
            <a:r>
              <a:rPr sz="2200" dirty="0">
                <a:latin typeface="Gill Sans MT"/>
                <a:cs typeface="Gill Sans MT"/>
              </a:rPr>
              <a:t> will</a:t>
            </a:r>
            <a:r>
              <a:rPr sz="2200" spc="-3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enter</a:t>
            </a:r>
            <a:r>
              <a:rPr sz="2200" spc="10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the </a:t>
            </a:r>
            <a:r>
              <a:rPr sz="2200" spc="114" dirty="0">
                <a:latin typeface="Gill Sans MT"/>
                <a:cs typeface="Gill Sans MT"/>
              </a:rPr>
              <a:t>goals</a:t>
            </a:r>
            <a:r>
              <a:rPr sz="2200" spc="-70" dirty="0">
                <a:latin typeface="Gill Sans MT"/>
                <a:cs typeface="Gill Sans MT"/>
              </a:rPr>
              <a:t> </a:t>
            </a:r>
            <a:r>
              <a:rPr sz="2200" spc="80" dirty="0">
                <a:latin typeface="Gill Sans MT"/>
                <a:cs typeface="Gill Sans MT"/>
              </a:rPr>
              <a:t>set</a:t>
            </a:r>
            <a:r>
              <a:rPr sz="2200" spc="-40" dirty="0">
                <a:latin typeface="Gill Sans MT"/>
                <a:cs typeface="Gill Sans MT"/>
              </a:rPr>
              <a:t> </a:t>
            </a:r>
            <a:r>
              <a:rPr sz="2200" spc="60" dirty="0">
                <a:latin typeface="Gill Sans MT"/>
                <a:cs typeface="Gill Sans MT"/>
              </a:rPr>
              <a:t>on</a:t>
            </a:r>
            <a:r>
              <a:rPr sz="2200" spc="-30" dirty="0">
                <a:latin typeface="Gill Sans MT"/>
                <a:cs typeface="Gill Sans MT"/>
              </a:rPr>
              <a:t> </a:t>
            </a:r>
            <a:r>
              <a:rPr sz="2200" spc="85" dirty="0">
                <a:latin typeface="Gill Sans MT"/>
                <a:cs typeface="Gill Sans MT"/>
              </a:rPr>
              <a:t>last</a:t>
            </a:r>
            <a:r>
              <a:rPr sz="2200" spc="-5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year</a:t>
            </a:r>
            <a:r>
              <a:rPr sz="2200" spc="2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(refer </a:t>
            </a:r>
            <a:r>
              <a:rPr sz="2200" dirty="0">
                <a:latin typeface="Gill Sans MT"/>
                <a:cs typeface="Gill Sans MT"/>
              </a:rPr>
              <a:t>to</a:t>
            </a:r>
            <a:r>
              <a:rPr sz="2200" spc="-85" dirty="0">
                <a:latin typeface="Gill Sans MT"/>
                <a:cs typeface="Gill Sans MT"/>
              </a:rPr>
              <a:t> </a:t>
            </a:r>
            <a:r>
              <a:rPr sz="2200" spc="80" dirty="0">
                <a:latin typeface="Gill Sans MT"/>
                <a:cs typeface="Gill Sans MT"/>
              </a:rPr>
              <a:t>last</a:t>
            </a:r>
            <a:r>
              <a:rPr sz="2200" spc="-65" dirty="0">
                <a:latin typeface="Gill Sans MT"/>
                <a:cs typeface="Gill Sans MT"/>
              </a:rPr>
              <a:t> </a:t>
            </a:r>
            <a:r>
              <a:rPr sz="2200" spc="55" dirty="0">
                <a:latin typeface="Gill Sans MT"/>
                <a:cs typeface="Gill Sans MT"/>
              </a:rPr>
              <a:t>year’s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105" dirty="0">
                <a:latin typeface="Gill Sans MT"/>
                <a:cs typeface="Gill Sans MT"/>
              </a:rPr>
              <a:t>goal</a:t>
            </a:r>
            <a:r>
              <a:rPr sz="2200" spc="-114" dirty="0">
                <a:latin typeface="Gill Sans MT"/>
                <a:cs typeface="Gill Sans MT"/>
              </a:rPr>
              <a:t> </a:t>
            </a:r>
            <a:r>
              <a:rPr sz="2200" spc="65" dirty="0">
                <a:latin typeface="Gill Sans MT"/>
                <a:cs typeface="Gill Sans MT"/>
              </a:rPr>
              <a:t>setting </a:t>
            </a:r>
            <a:r>
              <a:rPr sz="2200" spc="75" dirty="0">
                <a:latin typeface="Gill Sans MT"/>
                <a:cs typeface="Gill Sans MT"/>
              </a:rPr>
              <a:t>section</a:t>
            </a:r>
            <a:r>
              <a:rPr sz="2200" spc="-105" dirty="0">
                <a:latin typeface="Gill Sans MT"/>
                <a:cs typeface="Gill Sans MT"/>
              </a:rPr>
              <a:t> </a:t>
            </a:r>
            <a:r>
              <a:rPr sz="2200" spc="65" dirty="0">
                <a:latin typeface="Gill Sans MT"/>
                <a:cs typeface="Gill Sans MT"/>
              </a:rPr>
              <a:t>on</a:t>
            </a:r>
            <a:r>
              <a:rPr sz="2200" spc="-10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the</a:t>
            </a:r>
            <a:r>
              <a:rPr sz="2200" spc="25" dirty="0">
                <a:latin typeface="Gill Sans MT"/>
                <a:cs typeface="Gill Sans MT"/>
              </a:rPr>
              <a:t> </a:t>
            </a:r>
            <a:r>
              <a:rPr sz="2200" spc="55" dirty="0">
                <a:latin typeface="Gill Sans MT"/>
                <a:cs typeface="Gill Sans MT"/>
              </a:rPr>
              <a:t>paper evaluation).</a:t>
            </a:r>
            <a:r>
              <a:rPr sz="2200" spc="235" dirty="0">
                <a:latin typeface="Gill Sans MT"/>
                <a:cs typeface="Gill Sans MT"/>
              </a:rPr>
              <a:t> </a:t>
            </a:r>
            <a:r>
              <a:rPr sz="2200" spc="105" dirty="0">
                <a:latin typeface="Gill Sans MT"/>
                <a:cs typeface="Gill Sans MT"/>
              </a:rPr>
              <a:t>Managers</a:t>
            </a:r>
            <a:r>
              <a:rPr sz="2200" spc="-90" dirty="0">
                <a:latin typeface="Gill Sans MT"/>
                <a:cs typeface="Gill Sans MT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will </a:t>
            </a:r>
            <a:r>
              <a:rPr sz="2200" spc="90" dirty="0">
                <a:latin typeface="Gill Sans MT"/>
                <a:cs typeface="Gill Sans MT"/>
              </a:rPr>
              <a:t>also</a:t>
            </a:r>
            <a:r>
              <a:rPr sz="2200" spc="-95" dirty="0">
                <a:latin typeface="Gill Sans MT"/>
                <a:cs typeface="Gill Sans MT"/>
              </a:rPr>
              <a:t> </a:t>
            </a:r>
            <a:r>
              <a:rPr sz="2200" spc="60" dirty="0">
                <a:latin typeface="Gill Sans MT"/>
                <a:cs typeface="Gill Sans MT"/>
              </a:rPr>
              <a:t>delete</a:t>
            </a:r>
            <a:r>
              <a:rPr sz="2200" spc="-114" dirty="0">
                <a:latin typeface="Gill Sans MT"/>
                <a:cs typeface="Gill Sans MT"/>
              </a:rPr>
              <a:t> </a:t>
            </a:r>
            <a:r>
              <a:rPr sz="2200" spc="75" dirty="0">
                <a:latin typeface="Gill Sans MT"/>
                <a:cs typeface="Gill Sans MT"/>
              </a:rPr>
              <a:t>any</a:t>
            </a:r>
            <a:r>
              <a:rPr sz="2200" spc="-40" dirty="0">
                <a:latin typeface="Gill Sans MT"/>
                <a:cs typeface="Gill Sans MT"/>
              </a:rPr>
              <a:t> </a:t>
            </a:r>
            <a:r>
              <a:rPr sz="2200" spc="50" dirty="0">
                <a:latin typeface="Gill Sans MT"/>
                <a:cs typeface="Gill Sans MT"/>
              </a:rPr>
              <a:t>job</a:t>
            </a:r>
            <a:r>
              <a:rPr sz="2200" spc="-80" dirty="0">
                <a:latin typeface="Gill Sans MT"/>
                <a:cs typeface="Gill Sans MT"/>
              </a:rPr>
              <a:t> </a:t>
            </a:r>
            <a:r>
              <a:rPr sz="2200" spc="60" dirty="0">
                <a:latin typeface="Gill Sans MT"/>
                <a:cs typeface="Gill Sans MT"/>
              </a:rPr>
              <a:t>duties </a:t>
            </a:r>
            <a:r>
              <a:rPr sz="2200" spc="50" dirty="0">
                <a:latin typeface="Gill Sans MT"/>
                <a:cs typeface="Gill Sans MT"/>
              </a:rPr>
              <a:t>that</a:t>
            </a:r>
            <a:r>
              <a:rPr sz="2200" spc="-40" dirty="0">
                <a:latin typeface="Gill Sans MT"/>
                <a:cs typeface="Gill Sans MT"/>
              </a:rPr>
              <a:t> </a:t>
            </a:r>
            <a:r>
              <a:rPr sz="2200" spc="10" dirty="0">
                <a:latin typeface="Gill Sans MT"/>
                <a:cs typeface="Gill Sans MT"/>
              </a:rPr>
              <a:t>no</a:t>
            </a:r>
            <a:r>
              <a:rPr sz="2200" spc="45" dirty="0">
                <a:latin typeface="Gill Sans MT"/>
                <a:cs typeface="Gill Sans MT"/>
              </a:rPr>
              <a:t> </a:t>
            </a:r>
            <a:r>
              <a:rPr sz="2200" spc="55" dirty="0">
                <a:latin typeface="Gill Sans MT"/>
                <a:cs typeface="Gill Sans MT"/>
              </a:rPr>
              <a:t>longer</a:t>
            </a:r>
            <a:r>
              <a:rPr sz="2200" spc="-45" dirty="0">
                <a:latin typeface="Gill Sans MT"/>
                <a:cs typeface="Gill Sans MT"/>
              </a:rPr>
              <a:t> </a:t>
            </a:r>
            <a:r>
              <a:rPr sz="2200" spc="85" dirty="0">
                <a:latin typeface="Gill Sans MT"/>
                <a:cs typeface="Gill Sans MT"/>
              </a:rPr>
              <a:t>apply</a:t>
            </a:r>
            <a:r>
              <a:rPr sz="2200" spc="-70" dirty="0">
                <a:latin typeface="Gill Sans MT"/>
                <a:cs typeface="Gill Sans MT"/>
              </a:rPr>
              <a:t> </a:t>
            </a:r>
            <a:r>
              <a:rPr sz="2200" spc="10" dirty="0">
                <a:latin typeface="Gill Sans MT"/>
                <a:cs typeface="Gill Sans MT"/>
              </a:rPr>
              <a:t>(note</a:t>
            </a:r>
            <a:r>
              <a:rPr sz="2200" spc="-100" dirty="0">
                <a:latin typeface="Gill Sans MT"/>
                <a:cs typeface="Gill Sans MT"/>
              </a:rPr>
              <a:t> </a:t>
            </a:r>
            <a:r>
              <a:rPr sz="2200" spc="-50" dirty="0">
                <a:latin typeface="Gill Sans MT"/>
                <a:cs typeface="Gill Sans MT"/>
              </a:rPr>
              <a:t>- </a:t>
            </a:r>
            <a:r>
              <a:rPr sz="2200" spc="70" dirty="0">
                <a:latin typeface="Gill Sans MT"/>
                <a:cs typeface="Gill Sans MT"/>
              </a:rPr>
              <a:t>duties</a:t>
            </a:r>
            <a:r>
              <a:rPr sz="2200" spc="-95" dirty="0">
                <a:latin typeface="Gill Sans MT"/>
                <a:cs typeface="Gill Sans MT"/>
              </a:rPr>
              <a:t> </a:t>
            </a:r>
            <a:r>
              <a:rPr sz="2200" spc="65" dirty="0">
                <a:latin typeface="Gill Sans MT"/>
                <a:cs typeface="Gill Sans MT"/>
              </a:rPr>
              <a:t>cannot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spc="95" dirty="0">
                <a:latin typeface="Gill Sans MT"/>
                <a:cs typeface="Gill Sans MT"/>
              </a:rPr>
              <a:t>be</a:t>
            </a:r>
            <a:r>
              <a:rPr sz="2200" spc="-110" dirty="0">
                <a:latin typeface="Gill Sans MT"/>
                <a:cs typeface="Gill Sans MT"/>
              </a:rPr>
              <a:t> </a:t>
            </a:r>
            <a:r>
              <a:rPr sz="2200" spc="75" dirty="0">
                <a:latin typeface="Gill Sans MT"/>
                <a:cs typeface="Gill Sans MT"/>
              </a:rPr>
              <a:t>added).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1904092-ED6C-48B9-8948-C81A068E0D93}"/>
              </a:ext>
            </a:extLst>
          </p:cNvPr>
          <p:cNvSpPr/>
          <p:nvPr/>
        </p:nvSpPr>
        <p:spPr>
          <a:xfrm>
            <a:off x="3551816" y="1980311"/>
            <a:ext cx="4254339" cy="689995"/>
          </a:xfrm>
          <a:custGeom>
            <a:avLst/>
            <a:gdLst/>
            <a:ahLst/>
            <a:cxnLst/>
            <a:rect l="l" t="t" r="r" b="b"/>
            <a:pathLst>
              <a:path w="3027045" h="494664">
                <a:moveTo>
                  <a:pt x="2779776" y="0"/>
                </a:moveTo>
                <a:lnTo>
                  <a:pt x="0" y="0"/>
                </a:lnTo>
                <a:lnTo>
                  <a:pt x="246887" y="247141"/>
                </a:lnTo>
                <a:lnTo>
                  <a:pt x="0" y="494283"/>
                </a:lnTo>
                <a:lnTo>
                  <a:pt x="2779776" y="494283"/>
                </a:lnTo>
                <a:lnTo>
                  <a:pt x="3026664" y="247141"/>
                </a:lnTo>
                <a:lnTo>
                  <a:pt x="2779776" y="0"/>
                </a:lnTo>
                <a:close/>
              </a:path>
            </a:pathLst>
          </a:custGeom>
          <a:solidFill>
            <a:srgbClr val="005D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3B0B316-64E7-4FD6-827D-DBA42C67DBD9}"/>
              </a:ext>
            </a:extLst>
          </p:cNvPr>
          <p:cNvSpPr txBox="1"/>
          <p:nvPr/>
        </p:nvSpPr>
        <p:spPr>
          <a:xfrm>
            <a:off x="4906845" y="2177956"/>
            <a:ext cx="1835866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5" dirty="0">
                <a:solidFill>
                  <a:srgbClr val="FFFFFF"/>
                </a:solidFill>
                <a:latin typeface="Gill Sans MT"/>
                <a:cs typeface="Gill Sans MT"/>
              </a:rPr>
              <a:t>Self</a:t>
            </a:r>
            <a:r>
              <a:rPr sz="16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Gill Sans MT"/>
                <a:cs typeface="Gill Sans MT"/>
              </a:rPr>
              <a:t>Evaluation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A49C0D2-E54F-4CCE-A4BF-348E3BC411E6}"/>
              </a:ext>
            </a:extLst>
          </p:cNvPr>
          <p:cNvSpPr txBox="1"/>
          <p:nvPr/>
        </p:nvSpPr>
        <p:spPr>
          <a:xfrm>
            <a:off x="4166115" y="3046773"/>
            <a:ext cx="3230665" cy="19287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sz="2200" spc="80" dirty="0">
                <a:latin typeface="Gill Sans MT"/>
                <a:cs typeface="Gill Sans MT"/>
              </a:rPr>
              <a:t>Employee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will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spc="75" dirty="0">
                <a:latin typeface="Gill Sans MT"/>
                <a:cs typeface="Gill Sans MT"/>
              </a:rPr>
              <a:t>complete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the </a:t>
            </a:r>
            <a:r>
              <a:rPr sz="2200" spc="70" dirty="0">
                <a:latin typeface="Gill Sans MT"/>
                <a:cs typeface="Gill Sans MT"/>
              </a:rPr>
              <a:t>self-</a:t>
            </a:r>
            <a:r>
              <a:rPr sz="2200" spc="55" dirty="0">
                <a:latin typeface="Gill Sans MT"/>
                <a:cs typeface="Gill Sans MT"/>
              </a:rPr>
              <a:t>evaluation.</a:t>
            </a:r>
            <a:r>
              <a:rPr sz="2200" spc="23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The</a:t>
            </a:r>
            <a:r>
              <a:rPr sz="2200" spc="10" dirty="0">
                <a:latin typeface="Gill Sans MT"/>
                <a:cs typeface="Gill Sans MT"/>
              </a:rPr>
              <a:t> </a:t>
            </a:r>
            <a:r>
              <a:rPr sz="2200" spc="75" dirty="0">
                <a:latin typeface="Gill Sans MT"/>
                <a:cs typeface="Gill Sans MT"/>
              </a:rPr>
              <a:t>self </a:t>
            </a:r>
            <a:r>
              <a:rPr sz="2200" spc="60" dirty="0">
                <a:latin typeface="Gill Sans MT"/>
                <a:cs typeface="Gill Sans MT"/>
              </a:rPr>
              <a:t>evaluation</a:t>
            </a:r>
            <a:r>
              <a:rPr sz="2200" spc="-65" dirty="0">
                <a:latin typeface="Gill Sans MT"/>
                <a:cs typeface="Gill Sans MT"/>
              </a:rPr>
              <a:t> </a:t>
            </a:r>
            <a:r>
              <a:rPr sz="2200" spc="95" dirty="0">
                <a:latin typeface="Gill Sans MT"/>
                <a:cs typeface="Gill Sans MT"/>
              </a:rPr>
              <a:t>is</a:t>
            </a:r>
            <a:r>
              <a:rPr sz="2200" spc="-100" dirty="0">
                <a:latin typeface="Gill Sans MT"/>
                <a:cs typeface="Gill Sans MT"/>
              </a:rPr>
              <a:t> </a:t>
            </a:r>
            <a:r>
              <a:rPr sz="2200" spc="100" dirty="0">
                <a:latin typeface="Gill Sans MT"/>
                <a:cs typeface="Gill Sans MT"/>
              </a:rPr>
              <a:t>an</a:t>
            </a:r>
            <a:r>
              <a:rPr sz="2200" spc="10" dirty="0">
                <a:latin typeface="Gill Sans MT"/>
                <a:cs typeface="Gill Sans MT"/>
              </a:rPr>
              <a:t> </a:t>
            </a:r>
            <a:r>
              <a:rPr sz="2200" spc="55" dirty="0">
                <a:latin typeface="Gill Sans MT"/>
                <a:cs typeface="Gill Sans MT"/>
              </a:rPr>
              <a:t>exact</a:t>
            </a:r>
            <a:r>
              <a:rPr sz="2200" spc="-80" dirty="0">
                <a:latin typeface="Gill Sans MT"/>
                <a:cs typeface="Gill Sans MT"/>
              </a:rPr>
              <a:t> </a:t>
            </a:r>
            <a:r>
              <a:rPr sz="2200" spc="60" dirty="0">
                <a:latin typeface="Gill Sans MT"/>
                <a:cs typeface="Gill Sans MT"/>
              </a:rPr>
              <a:t>copy </a:t>
            </a:r>
            <a:r>
              <a:rPr sz="2200" spc="85" dirty="0">
                <a:latin typeface="Gill Sans MT"/>
                <a:cs typeface="Gill Sans MT"/>
              </a:rPr>
              <a:t>of</a:t>
            </a:r>
            <a:r>
              <a:rPr sz="2200" spc="-85" dirty="0">
                <a:latin typeface="Gill Sans MT"/>
                <a:cs typeface="Gill Sans MT"/>
              </a:rPr>
              <a:t> </a:t>
            </a:r>
            <a:r>
              <a:rPr sz="2200" spc="60" dirty="0">
                <a:latin typeface="Gill Sans MT"/>
                <a:cs typeface="Gill Sans MT"/>
              </a:rPr>
              <a:t>what</a:t>
            </a:r>
            <a:r>
              <a:rPr sz="2200" spc="3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the</a:t>
            </a:r>
            <a:r>
              <a:rPr sz="2200" spc="-85" dirty="0">
                <a:latin typeface="Gill Sans MT"/>
                <a:cs typeface="Gill Sans MT"/>
              </a:rPr>
              <a:t> </a:t>
            </a:r>
            <a:r>
              <a:rPr sz="2200" spc="90" dirty="0">
                <a:latin typeface="Gill Sans MT"/>
                <a:cs typeface="Gill Sans MT"/>
              </a:rPr>
              <a:t>manager</a:t>
            </a:r>
            <a:r>
              <a:rPr sz="2200" spc="-65" dirty="0">
                <a:latin typeface="Gill Sans MT"/>
                <a:cs typeface="Gill Sans MT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will </a:t>
            </a:r>
            <a:r>
              <a:rPr sz="2200" spc="60" dirty="0">
                <a:latin typeface="Gill Sans MT"/>
                <a:cs typeface="Gill Sans MT"/>
              </a:rPr>
              <a:t>complete.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8E30C20-8405-4140-A175-6A844969E23B}"/>
              </a:ext>
            </a:extLst>
          </p:cNvPr>
          <p:cNvSpPr/>
          <p:nvPr/>
        </p:nvSpPr>
        <p:spPr>
          <a:xfrm>
            <a:off x="495388" y="1980311"/>
            <a:ext cx="3540582" cy="689995"/>
          </a:xfrm>
          <a:custGeom>
            <a:avLst/>
            <a:gdLst/>
            <a:ahLst/>
            <a:cxnLst/>
            <a:rect l="l" t="t" r="r" b="b"/>
            <a:pathLst>
              <a:path w="3246120" h="494664">
                <a:moveTo>
                  <a:pt x="2999231" y="0"/>
                </a:moveTo>
                <a:lnTo>
                  <a:pt x="0" y="0"/>
                </a:lnTo>
                <a:lnTo>
                  <a:pt x="0" y="494283"/>
                </a:lnTo>
                <a:lnTo>
                  <a:pt x="2999231" y="494283"/>
                </a:lnTo>
                <a:lnTo>
                  <a:pt x="3246119" y="247141"/>
                </a:lnTo>
                <a:lnTo>
                  <a:pt x="2999231" y="0"/>
                </a:lnTo>
                <a:close/>
              </a:path>
            </a:pathLst>
          </a:custGeom>
          <a:solidFill>
            <a:srgbClr val="009A4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59A17FAD-6E0F-4C4E-BB42-CDA3D7ACEA69}"/>
              </a:ext>
            </a:extLst>
          </p:cNvPr>
          <p:cNvSpPr txBox="1"/>
          <p:nvPr/>
        </p:nvSpPr>
        <p:spPr>
          <a:xfrm>
            <a:off x="989414" y="2184009"/>
            <a:ext cx="242014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5" dirty="0">
                <a:solidFill>
                  <a:srgbClr val="FFFFFF"/>
                </a:solidFill>
                <a:latin typeface="Gill Sans MT"/>
                <a:cs typeface="Gill Sans MT"/>
              </a:rPr>
              <a:t>Manager </a:t>
            </a:r>
            <a:r>
              <a:rPr sz="1600" spc="70" dirty="0">
                <a:solidFill>
                  <a:srgbClr val="FFFFFF"/>
                </a:solidFill>
                <a:latin typeface="Gill Sans MT"/>
                <a:cs typeface="Gill Sans MT"/>
              </a:rPr>
              <a:t>Defines</a:t>
            </a:r>
            <a:r>
              <a:rPr sz="16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ill Sans MT"/>
                <a:cs typeface="Gill Sans MT"/>
              </a:rPr>
              <a:t>Criteria</a:t>
            </a:r>
            <a:endParaRPr sz="1600" dirty="0">
              <a:latin typeface="Gill Sans MT"/>
              <a:cs typeface="Gill Sans M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A00DFA-95CA-422B-A629-58E061D8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14" y="883967"/>
            <a:ext cx="1492250" cy="1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2BE81DA-1EBD-403E-9291-E32B203C98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657" y="1054223"/>
            <a:ext cx="6034651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4800" spc="45" dirty="0">
                <a:latin typeface="Trebuchet MS" panose="020B0603020202020204" pitchFamily="34" charset="0"/>
              </a:rPr>
              <a:t>Overview</a:t>
            </a:r>
            <a:r>
              <a:rPr sz="4800" spc="-254" dirty="0">
                <a:latin typeface="Trebuchet MS" panose="020B0603020202020204" pitchFamily="34" charset="0"/>
              </a:rPr>
              <a:t> </a:t>
            </a:r>
            <a:r>
              <a:rPr sz="4800" spc="30" dirty="0">
                <a:latin typeface="Trebuchet MS" panose="020B0603020202020204" pitchFamily="34" charset="0"/>
              </a:rPr>
              <a:t>of </a:t>
            </a:r>
            <a:r>
              <a:rPr sz="4800" spc="90" dirty="0">
                <a:latin typeface="Trebuchet MS" panose="020B0603020202020204" pitchFamily="34" charset="0"/>
              </a:rPr>
              <a:t>Process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4FFFEF3-C7B5-48C6-A7F7-7C58437F0134}"/>
              </a:ext>
            </a:extLst>
          </p:cNvPr>
          <p:cNvSpPr/>
          <p:nvPr/>
        </p:nvSpPr>
        <p:spPr>
          <a:xfrm>
            <a:off x="7387965" y="1985286"/>
            <a:ext cx="4041611" cy="652946"/>
          </a:xfrm>
          <a:custGeom>
            <a:avLst/>
            <a:gdLst/>
            <a:ahLst/>
            <a:cxnLst/>
            <a:rect l="l" t="t" r="r" b="b"/>
            <a:pathLst>
              <a:path w="3027045" h="494664">
                <a:moveTo>
                  <a:pt x="2779776" y="0"/>
                </a:moveTo>
                <a:lnTo>
                  <a:pt x="0" y="0"/>
                </a:lnTo>
                <a:lnTo>
                  <a:pt x="246887" y="247141"/>
                </a:lnTo>
                <a:lnTo>
                  <a:pt x="0" y="494283"/>
                </a:lnTo>
                <a:lnTo>
                  <a:pt x="2779776" y="494283"/>
                </a:lnTo>
                <a:lnTo>
                  <a:pt x="3026664" y="247141"/>
                </a:lnTo>
                <a:lnTo>
                  <a:pt x="2779776" y="0"/>
                </a:lnTo>
                <a:close/>
              </a:path>
            </a:pathLst>
          </a:custGeom>
          <a:solidFill>
            <a:srgbClr val="D9AC6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0648E71-F145-4890-9E45-67765B1D0DF7}"/>
              </a:ext>
            </a:extLst>
          </p:cNvPr>
          <p:cNvSpPr txBox="1"/>
          <p:nvPr/>
        </p:nvSpPr>
        <p:spPr>
          <a:xfrm>
            <a:off x="8431462" y="2025277"/>
            <a:ext cx="1998853" cy="522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0040">
              <a:lnSpc>
                <a:spcPct val="107000"/>
              </a:lnSpc>
              <a:spcBef>
                <a:spcPts val="95"/>
              </a:spcBef>
            </a:pPr>
            <a:r>
              <a:rPr sz="1600" spc="90" dirty="0">
                <a:solidFill>
                  <a:srgbClr val="FFFFFF"/>
                </a:solidFill>
                <a:latin typeface="Gill Sans MT"/>
                <a:cs typeface="Gill Sans MT"/>
              </a:rPr>
              <a:t>6</a:t>
            </a:r>
            <a:r>
              <a:rPr sz="16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6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Gill Sans MT"/>
                <a:cs typeface="Gill Sans MT"/>
              </a:rPr>
              <a:t>Manager </a:t>
            </a:r>
            <a:r>
              <a:rPr sz="1600" spc="75" dirty="0">
                <a:solidFill>
                  <a:srgbClr val="FFFFFF"/>
                </a:solidFill>
                <a:latin typeface="Gill Sans MT"/>
                <a:cs typeface="Gill Sans MT"/>
              </a:rPr>
              <a:t>Submits/Completes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62A5147-0035-44AA-B381-BE0CC096E2AA}"/>
              </a:ext>
            </a:extLst>
          </p:cNvPr>
          <p:cNvSpPr txBox="1"/>
          <p:nvPr/>
        </p:nvSpPr>
        <p:spPr>
          <a:xfrm>
            <a:off x="8133789" y="2888658"/>
            <a:ext cx="2395827" cy="19287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sz="2200" spc="95" dirty="0">
                <a:latin typeface="Gill Sans MT"/>
                <a:cs typeface="Gill Sans MT"/>
              </a:rPr>
              <a:t>Manager</a:t>
            </a:r>
            <a:r>
              <a:rPr sz="2200" spc="-110" dirty="0">
                <a:latin typeface="Gill Sans MT"/>
                <a:cs typeface="Gill Sans MT"/>
              </a:rPr>
              <a:t> </a:t>
            </a:r>
            <a:r>
              <a:rPr sz="2200" spc="100" dirty="0">
                <a:latin typeface="Gill Sans MT"/>
                <a:cs typeface="Gill Sans MT"/>
              </a:rPr>
              <a:t>submits</a:t>
            </a:r>
            <a:r>
              <a:rPr sz="2200" spc="-100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the </a:t>
            </a:r>
            <a:r>
              <a:rPr sz="2200" spc="75" dirty="0">
                <a:latin typeface="Gill Sans MT"/>
                <a:cs typeface="Gill Sans MT"/>
              </a:rPr>
              <a:t>completed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spc="50" dirty="0">
                <a:latin typeface="Gill Sans MT"/>
                <a:cs typeface="Gill Sans MT"/>
              </a:rPr>
              <a:t>evaluation electronically</a:t>
            </a:r>
            <a:r>
              <a:rPr sz="2200" spc="-10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to</a:t>
            </a:r>
            <a:r>
              <a:rPr sz="2200" spc="-7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HR</a:t>
            </a:r>
            <a:r>
              <a:rPr sz="2200" spc="-13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within OneUSG.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C1941AF-C9B5-4927-A875-8E81FF39FFC7}"/>
              </a:ext>
            </a:extLst>
          </p:cNvPr>
          <p:cNvSpPr/>
          <p:nvPr/>
        </p:nvSpPr>
        <p:spPr>
          <a:xfrm>
            <a:off x="508002" y="1994955"/>
            <a:ext cx="3659698" cy="652946"/>
          </a:xfrm>
          <a:custGeom>
            <a:avLst/>
            <a:gdLst/>
            <a:ahLst/>
            <a:cxnLst/>
            <a:rect l="l" t="t" r="r" b="b"/>
            <a:pathLst>
              <a:path w="3246120" h="494664">
                <a:moveTo>
                  <a:pt x="2999231" y="0"/>
                </a:moveTo>
                <a:lnTo>
                  <a:pt x="0" y="0"/>
                </a:lnTo>
                <a:lnTo>
                  <a:pt x="0" y="494283"/>
                </a:lnTo>
                <a:lnTo>
                  <a:pt x="2999231" y="494283"/>
                </a:lnTo>
                <a:lnTo>
                  <a:pt x="3246119" y="247141"/>
                </a:lnTo>
                <a:lnTo>
                  <a:pt x="2999231" y="0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BE5295D-A5C2-4A2E-9383-D88D6285AA8E}"/>
              </a:ext>
            </a:extLst>
          </p:cNvPr>
          <p:cNvSpPr txBox="1"/>
          <p:nvPr/>
        </p:nvSpPr>
        <p:spPr>
          <a:xfrm>
            <a:off x="1011543" y="2155518"/>
            <a:ext cx="2456227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90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sz="16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6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Gill Sans MT"/>
                <a:cs typeface="Gill Sans MT"/>
              </a:rPr>
              <a:t>Submit</a:t>
            </a:r>
            <a:r>
              <a:rPr sz="16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6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Gill Sans MT"/>
                <a:cs typeface="Gill Sans MT"/>
              </a:rPr>
              <a:t>Employee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7392328A-B9F0-48B2-ADB4-993E0F46AFAE}"/>
              </a:ext>
            </a:extLst>
          </p:cNvPr>
          <p:cNvSpPr txBox="1"/>
          <p:nvPr/>
        </p:nvSpPr>
        <p:spPr>
          <a:xfrm>
            <a:off x="579695" y="2888658"/>
            <a:ext cx="3478517" cy="309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sz="2200" spc="95" dirty="0">
                <a:latin typeface="Gill Sans MT"/>
                <a:cs typeface="Gill Sans MT"/>
              </a:rPr>
              <a:t>Manager</a:t>
            </a:r>
            <a:r>
              <a:rPr sz="2200" spc="-45" dirty="0">
                <a:latin typeface="Gill Sans MT"/>
                <a:cs typeface="Gill Sans MT"/>
              </a:rPr>
              <a:t> </a:t>
            </a:r>
            <a:r>
              <a:rPr sz="2200" spc="95" dirty="0">
                <a:latin typeface="Gill Sans MT"/>
                <a:cs typeface="Gill Sans MT"/>
              </a:rPr>
              <a:t>meets</a:t>
            </a:r>
            <a:r>
              <a:rPr sz="2200" spc="-50" dirty="0">
                <a:latin typeface="Gill Sans MT"/>
                <a:cs typeface="Gill Sans MT"/>
              </a:rPr>
              <a:t> </a:t>
            </a:r>
            <a:r>
              <a:rPr sz="2200" spc="10" dirty="0">
                <a:latin typeface="Gill Sans MT"/>
                <a:cs typeface="Gill Sans MT"/>
              </a:rPr>
              <a:t>with</a:t>
            </a:r>
            <a:r>
              <a:rPr sz="2200" spc="-9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the </a:t>
            </a:r>
            <a:r>
              <a:rPr sz="2200" spc="75" dirty="0">
                <a:latin typeface="Gill Sans MT"/>
                <a:cs typeface="Gill Sans MT"/>
              </a:rPr>
              <a:t>employee</a:t>
            </a:r>
            <a:r>
              <a:rPr sz="2200" spc="-3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to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review</a:t>
            </a:r>
            <a:r>
              <a:rPr sz="2200" spc="-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the </a:t>
            </a:r>
            <a:r>
              <a:rPr sz="2200" spc="60" dirty="0">
                <a:latin typeface="Gill Sans MT"/>
                <a:cs typeface="Gill Sans MT"/>
              </a:rPr>
              <a:t>evaluation</a:t>
            </a:r>
            <a:r>
              <a:rPr sz="2200" spc="-60" dirty="0">
                <a:latin typeface="Gill Sans MT"/>
                <a:cs typeface="Gill Sans MT"/>
              </a:rPr>
              <a:t> </a:t>
            </a:r>
            <a:r>
              <a:rPr sz="2200" spc="85" dirty="0">
                <a:latin typeface="Gill Sans MT"/>
                <a:cs typeface="Gill Sans MT"/>
              </a:rPr>
              <a:t>and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spc="100" dirty="0">
                <a:latin typeface="Gill Sans MT"/>
                <a:cs typeface="Gill Sans MT"/>
              </a:rPr>
              <a:t>submits</a:t>
            </a:r>
            <a:r>
              <a:rPr sz="2200" spc="-9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it </a:t>
            </a:r>
            <a:r>
              <a:rPr sz="2200" spc="50" dirty="0">
                <a:latin typeface="Gill Sans MT"/>
                <a:cs typeface="Gill Sans MT"/>
              </a:rPr>
              <a:t>electronically</a:t>
            </a:r>
            <a:r>
              <a:rPr sz="2200" spc="-6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for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65" dirty="0">
                <a:latin typeface="Gill Sans MT"/>
                <a:cs typeface="Gill Sans MT"/>
              </a:rPr>
              <a:t>employee </a:t>
            </a:r>
            <a:r>
              <a:rPr sz="2200" dirty="0">
                <a:latin typeface="Gill Sans MT"/>
                <a:cs typeface="Gill Sans MT"/>
              </a:rPr>
              <a:t>review.</a:t>
            </a:r>
            <a:r>
              <a:rPr sz="2200" spc="100" dirty="0">
                <a:latin typeface="Gill Sans MT"/>
                <a:cs typeface="Gill Sans MT"/>
              </a:rPr>
              <a:t>  </a:t>
            </a:r>
            <a:r>
              <a:rPr sz="2200" dirty="0">
                <a:latin typeface="Gill Sans MT"/>
                <a:cs typeface="Gill Sans MT"/>
              </a:rPr>
              <a:t>Once</a:t>
            </a:r>
            <a:r>
              <a:rPr sz="2200" spc="2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review</a:t>
            </a:r>
            <a:r>
              <a:rPr sz="2200" spc="40" dirty="0">
                <a:latin typeface="Gill Sans MT"/>
                <a:cs typeface="Gill Sans MT"/>
              </a:rPr>
              <a:t> </a:t>
            </a:r>
            <a:r>
              <a:rPr sz="2200" spc="70" dirty="0">
                <a:latin typeface="Gill Sans MT"/>
                <a:cs typeface="Gill Sans MT"/>
              </a:rPr>
              <a:t>is </a:t>
            </a:r>
            <a:r>
              <a:rPr sz="2200" spc="65" dirty="0">
                <a:latin typeface="Gill Sans MT"/>
                <a:cs typeface="Gill Sans MT"/>
              </a:rPr>
              <a:t>complete,</a:t>
            </a:r>
            <a:r>
              <a:rPr sz="2200" spc="-125" dirty="0">
                <a:latin typeface="Gill Sans MT"/>
                <a:cs typeface="Gill Sans MT"/>
              </a:rPr>
              <a:t> </a:t>
            </a:r>
            <a:r>
              <a:rPr sz="2200" spc="85" dirty="0">
                <a:latin typeface="Gill Sans MT"/>
                <a:cs typeface="Gill Sans MT"/>
              </a:rPr>
              <a:t>manager </a:t>
            </a:r>
            <a:r>
              <a:rPr sz="2200" spc="100" dirty="0">
                <a:latin typeface="Gill Sans MT"/>
                <a:cs typeface="Gill Sans MT"/>
              </a:rPr>
              <a:t>submits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to</a:t>
            </a:r>
            <a:r>
              <a:rPr sz="2200" spc="-65" dirty="0">
                <a:latin typeface="Gill Sans MT"/>
                <a:cs typeface="Gill Sans MT"/>
              </a:rPr>
              <a:t> </a:t>
            </a:r>
            <a:r>
              <a:rPr sz="2200" spc="75" dirty="0">
                <a:latin typeface="Gill Sans MT"/>
                <a:cs typeface="Gill Sans MT"/>
              </a:rPr>
              <a:t>employee</a:t>
            </a:r>
            <a:r>
              <a:rPr sz="2200" spc="-90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for </a:t>
            </a:r>
            <a:r>
              <a:rPr sz="2200" spc="65" dirty="0">
                <a:latin typeface="Gill Sans MT"/>
                <a:cs typeface="Gill Sans MT"/>
              </a:rPr>
              <a:t>acknowledgement.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1DCFD0B-BFAC-447A-9231-643BA664DD3B}"/>
              </a:ext>
            </a:extLst>
          </p:cNvPr>
          <p:cNvSpPr/>
          <p:nvPr/>
        </p:nvSpPr>
        <p:spPr>
          <a:xfrm>
            <a:off x="3760539" y="2003148"/>
            <a:ext cx="4041611" cy="623724"/>
          </a:xfrm>
          <a:custGeom>
            <a:avLst/>
            <a:gdLst/>
            <a:ahLst/>
            <a:cxnLst/>
            <a:rect l="l" t="t" r="r" b="b"/>
            <a:pathLst>
              <a:path w="3027045" h="494664">
                <a:moveTo>
                  <a:pt x="2779776" y="0"/>
                </a:moveTo>
                <a:lnTo>
                  <a:pt x="0" y="0"/>
                </a:lnTo>
                <a:lnTo>
                  <a:pt x="246887" y="247141"/>
                </a:lnTo>
                <a:lnTo>
                  <a:pt x="0" y="494283"/>
                </a:lnTo>
                <a:lnTo>
                  <a:pt x="2779776" y="494283"/>
                </a:lnTo>
                <a:lnTo>
                  <a:pt x="3026664" y="247141"/>
                </a:lnTo>
                <a:lnTo>
                  <a:pt x="2779776" y="0"/>
                </a:lnTo>
                <a:close/>
              </a:path>
            </a:pathLst>
          </a:custGeom>
          <a:solidFill>
            <a:srgbClr val="0012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57B3CE6-C215-47B5-B310-01D98B9BCA3F}"/>
              </a:ext>
            </a:extLst>
          </p:cNvPr>
          <p:cNvSpPr txBox="1"/>
          <p:nvPr/>
        </p:nvSpPr>
        <p:spPr>
          <a:xfrm>
            <a:off x="4797011" y="2043643"/>
            <a:ext cx="1923297" cy="522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9710">
              <a:lnSpc>
                <a:spcPct val="107000"/>
              </a:lnSpc>
              <a:spcBef>
                <a:spcPts val="95"/>
              </a:spcBef>
            </a:pPr>
            <a:r>
              <a:rPr sz="1600" spc="9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16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6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Gill Sans MT"/>
                <a:cs typeface="Gill Sans MT"/>
              </a:rPr>
              <a:t>Employee </a:t>
            </a:r>
            <a:r>
              <a:rPr sz="1600" spc="70" dirty="0">
                <a:solidFill>
                  <a:srgbClr val="FFFFFF"/>
                </a:solidFill>
                <a:latin typeface="Gill Sans MT"/>
                <a:cs typeface="Gill Sans MT"/>
              </a:rPr>
              <a:t>Acknowledgement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6EEAC7C-4DED-452A-B60D-ED943138E6F4}"/>
              </a:ext>
            </a:extLst>
          </p:cNvPr>
          <p:cNvSpPr txBox="1"/>
          <p:nvPr/>
        </p:nvSpPr>
        <p:spPr>
          <a:xfrm>
            <a:off x="4426079" y="2901836"/>
            <a:ext cx="2716399" cy="153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sz="2200" spc="70" dirty="0">
                <a:latin typeface="Gill Sans MT"/>
                <a:cs typeface="Gill Sans MT"/>
              </a:rPr>
              <a:t>Employee</a:t>
            </a:r>
            <a:r>
              <a:rPr sz="2200" spc="-45" dirty="0">
                <a:latin typeface="Gill Sans MT"/>
                <a:cs typeface="Gill Sans MT"/>
              </a:rPr>
              <a:t> </a:t>
            </a:r>
            <a:r>
              <a:rPr sz="2200" spc="75" dirty="0">
                <a:latin typeface="Gill Sans MT"/>
                <a:cs typeface="Gill Sans MT"/>
              </a:rPr>
              <a:t>acknowledges </a:t>
            </a:r>
            <a:r>
              <a:rPr sz="2200" spc="60" dirty="0">
                <a:latin typeface="Gill Sans MT"/>
                <a:cs typeface="Gill Sans MT"/>
              </a:rPr>
              <a:t>evaluation</a:t>
            </a:r>
            <a:r>
              <a:rPr lang="en-US" sz="2200" spc="-40" dirty="0">
                <a:latin typeface="Gill Sans MT"/>
                <a:cs typeface="Gill Sans MT"/>
              </a:rPr>
              <a:t> </a:t>
            </a:r>
            <a:r>
              <a:rPr sz="2200" spc="75" dirty="0">
                <a:latin typeface="Gill Sans MT"/>
                <a:cs typeface="Gill Sans MT"/>
              </a:rPr>
              <a:t>and</a:t>
            </a:r>
            <a:r>
              <a:rPr lang="en-US" sz="2200" spc="-65" dirty="0">
                <a:latin typeface="Gill Sans MT"/>
                <a:cs typeface="Gill Sans MT"/>
              </a:rPr>
              <a:t> </a:t>
            </a:r>
            <a:r>
              <a:rPr sz="2200" spc="114" dirty="0">
                <a:latin typeface="Gill Sans MT"/>
                <a:cs typeface="Gill Sans MT"/>
              </a:rPr>
              <a:t>adds</a:t>
            </a:r>
            <a:r>
              <a:rPr sz="2200" spc="-75" dirty="0">
                <a:latin typeface="Gill Sans MT"/>
                <a:cs typeface="Gill Sans MT"/>
              </a:rPr>
              <a:t> </a:t>
            </a:r>
            <a:r>
              <a:rPr sz="2200" spc="60" dirty="0">
                <a:latin typeface="Gill Sans MT"/>
                <a:cs typeface="Gill Sans MT"/>
              </a:rPr>
              <a:t>final </a:t>
            </a:r>
            <a:r>
              <a:rPr sz="2200" spc="80" dirty="0">
                <a:latin typeface="Gill Sans MT"/>
                <a:cs typeface="Gill Sans MT"/>
              </a:rPr>
              <a:t>comments.</a:t>
            </a:r>
            <a:endParaRPr sz="2200" dirty="0">
              <a:latin typeface="Gill Sans MT"/>
              <a:cs typeface="Gill Sans M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2DA212-FE7A-400D-9849-5B42E53A2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3" y="880960"/>
            <a:ext cx="1492250" cy="1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5213F7-A082-441B-B657-7DF1EF0BC559}"/>
              </a:ext>
            </a:extLst>
          </p:cNvPr>
          <p:cNvSpPr txBox="1"/>
          <p:nvPr/>
        </p:nvSpPr>
        <p:spPr>
          <a:xfrm>
            <a:off x="993636" y="1638122"/>
            <a:ext cx="4352544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4800" b="1" spc="145" dirty="0">
                <a:solidFill>
                  <a:srgbClr val="001244"/>
                </a:solidFill>
                <a:latin typeface="Trebuchet MS"/>
                <a:cs typeface="Trebuchet MS"/>
              </a:rPr>
              <a:t>What</a:t>
            </a:r>
            <a:r>
              <a:rPr sz="4800" b="1" spc="-125" dirty="0">
                <a:solidFill>
                  <a:srgbClr val="001244"/>
                </a:solidFill>
                <a:latin typeface="Trebuchet MS"/>
                <a:cs typeface="Trebuchet MS"/>
              </a:rPr>
              <a:t> </a:t>
            </a:r>
            <a:r>
              <a:rPr sz="4800" b="1" dirty="0">
                <a:solidFill>
                  <a:srgbClr val="001244"/>
                </a:solidFill>
                <a:latin typeface="Trebuchet MS"/>
                <a:cs typeface="Trebuchet MS"/>
              </a:rPr>
              <a:t>will</a:t>
            </a:r>
            <a:r>
              <a:rPr sz="4800" b="1" spc="-140" dirty="0">
                <a:solidFill>
                  <a:srgbClr val="001244"/>
                </a:solidFill>
                <a:latin typeface="Trebuchet MS"/>
                <a:cs typeface="Trebuchet MS"/>
              </a:rPr>
              <a:t> </a:t>
            </a:r>
            <a:r>
              <a:rPr sz="4800" b="1" dirty="0">
                <a:solidFill>
                  <a:srgbClr val="001244"/>
                </a:solidFill>
                <a:latin typeface="Trebuchet MS"/>
                <a:cs typeface="Trebuchet MS"/>
              </a:rPr>
              <a:t>I</a:t>
            </a:r>
            <a:r>
              <a:rPr sz="4800" b="1" spc="-125" dirty="0">
                <a:solidFill>
                  <a:srgbClr val="001244"/>
                </a:solidFill>
                <a:latin typeface="Trebuchet MS"/>
                <a:cs typeface="Trebuchet MS"/>
              </a:rPr>
              <a:t> </a:t>
            </a:r>
            <a:r>
              <a:rPr sz="4800" b="1" spc="110" dirty="0">
                <a:solidFill>
                  <a:srgbClr val="001244"/>
                </a:solidFill>
                <a:latin typeface="Trebuchet MS"/>
                <a:cs typeface="Trebuchet MS"/>
              </a:rPr>
              <a:t>be </a:t>
            </a:r>
            <a:r>
              <a:rPr sz="4800" b="1" spc="80" dirty="0">
                <a:solidFill>
                  <a:srgbClr val="001244"/>
                </a:solidFill>
                <a:latin typeface="Trebuchet MS"/>
                <a:cs typeface="Trebuchet MS"/>
              </a:rPr>
              <a:t>evaluated</a:t>
            </a:r>
            <a:r>
              <a:rPr sz="4800" b="1" spc="-175" dirty="0">
                <a:solidFill>
                  <a:srgbClr val="001244"/>
                </a:solidFill>
                <a:latin typeface="Trebuchet MS"/>
                <a:cs typeface="Trebuchet MS"/>
              </a:rPr>
              <a:t> </a:t>
            </a:r>
            <a:r>
              <a:rPr sz="4800" b="1" spc="65" dirty="0">
                <a:solidFill>
                  <a:srgbClr val="001244"/>
                </a:solidFill>
                <a:latin typeface="Trebuchet MS"/>
                <a:cs typeface="Trebuchet MS"/>
              </a:rPr>
              <a:t>on?</a:t>
            </a:r>
            <a:endParaRPr sz="4800" dirty="0">
              <a:latin typeface="Trebuchet MS"/>
              <a:cs typeface="Trebuchet MS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62390A78-1DDA-400F-8B91-5832212659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0880" y="325120"/>
            <a:ext cx="5892800" cy="5701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3725DA-BD0A-4BBF-A2EC-68F88A880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6" y="901445"/>
            <a:ext cx="1492250" cy="10795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8844F81F-5DF2-4D0B-ABD6-75ED7A3089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0339" y="1034803"/>
            <a:ext cx="2255520" cy="6101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89" marR="30480" indent="-73025">
              <a:lnSpc>
                <a:spcPct val="112300"/>
              </a:lnSpc>
              <a:spcBef>
                <a:spcPts val="95"/>
              </a:spcBef>
            </a:pPr>
            <a:r>
              <a:rPr sz="1800" b="0" spc="10" dirty="0">
                <a:solidFill>
                  <a:srgbClr val="FFFFFF"/>
                </a:solidFill>
                <a:latin typeface="Gill Sans MT"/>
                <a:cs typeface="Gill Sans MT"/>
              </a:rPr>
              <a:t>Achievement</a:t>
            </a:r>
            <a:r>
              <a:rPr sz="1800" b="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0" spc="6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b="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0" spc="65" dirty="0">
                <a:solidFill>
                  <a:srgbClr val="FFFFFF"/>
                </a:solidFill>
                <a:latin typeface="Gill Sans MT"/>
                <a:cs typeface="Gill Sans MT"/>
              </a:rPr>
              <a:t>goals </a:t>
            </a:r>
            <a:r>
              <a:rPr lang="en-US" sz="1800" b="0" spc="25" dirty="0">
                <a:solidFill>
                  <a:srgbClr val="FFFFFF"/>
                </a:solidFill>
                <a:latin typeface="Gill Sans MT"/>
                <a:cs typeface="Gill Sans MT"/>
              </a:rPr>
              <a:t>set last year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2AFF940-B77A-46C6-8FF0-C3A1C6C1CCA6}"/>
              </a:ext>
            </a:extLst>
          </p:cNvPr>
          <p:cNvSpPr txBox="1"/>
          <p:nvPr/>
        </p:nvSpPr>
        <p:spPr>
          <a:xfrm>
            <a:off x="5971540" y="2866702"/>
            <a:ext cx="2142108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45" dirty="0">
                <a:solidFill>
                  <a:srgbClr val="FFFFFF"/>
                </a:solidFill>
                <a:latin typeface="Gill Sans MT"/>
                <a:cs typeface="Gill Sans MT"/>
              </a:rPr>
              <a:t>Institutional</a:t>
            </a:r>
            <a:r>
              <a:rPr spc="-1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pc="55" dirty="0">
                <a:solidFill>
                  <a:srgbClr val="FFFFFF"/>
                </a:solidFill>
                <a:latin typeface="Gill Sans MT"/>
                <a:cs typeface="Gill Sans MT"/>
              </a:rPr>
              <a:t>Values</a:t>
            </a:r>
            <a:endParaRPr dirty="0">
              <a:latin typeface="Gill Sans MT"/>
              <a:cs typeface="Gill Sans MT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740B616E-8AD1-4CDF-8EB3-E63E74762983}"/>
              </a:ext>
            </a:extLst>
          </p:cNvPr>
          <p:cNvSpPr txBox="1"/>
          <p:nvPr/>
        </p:nvSpPr>
        <p:spPr>
          <a:xfrm>
            <a:off x="7647399" y="4622846"/>
            <a:ext cx="2357120" cy="5604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74320">
              <a:lnSpc>
                <a:spcPct val="102200"/>
              </a:lnSpc>
              <a:spcBef>
                <a:spcPts val="85"/>
              </a:spcBef>
            </a:pPr>
            <a:r>
              <a:rPr spc="45" dirty="0">
                <a:solidFill>
                  <a:srgbClr val="FFFFFF"/>
                </a:solidFill>
                <a:latin typeface="Gill Sans MT"/>
                <a:cs typeface="Gill Sans MT"/>
              </a:rPr>
              <a:t>Performance </a:t>
            </a:r>
            <a:r>
              <a:rPr spc="40" dirty="0">
                <a:solidFill>
                  <a:srgbClr val="FFFFFF"/>
                </a:solidFill>
                <a:latin typeface="Gill Sans MT"/>
                <a:cs typeface="Gill Sans MT"/>
              </a:rPr>
              <a:t>Factors/Competencies</a:t>
            </a:r>
            <a:endParaRPr dirty="0">
              <a:latin typeface="Gill Sans MT"/>
              <a:cs typeface="Gill Sans MT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A48C1680-6DB8-4AC5-9848-D3C1E900517D}"/>
              </a:ext>
            </a:extLst>
          </p:cNvPr>
          <p:cNvSpPr txBox="1"/>
          <p:nvPr/>
        </p:nvSpPr>
        <p:spPr>
          <a:xfrm>
            <a:off x="9938143" y="2841016"/>
            <a:ext cx="1260221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35" dirty="0">
                <a:solidFill>
                  <a:srgbClr val="FFFFFF"/>
                </a:solidFill>
                <a:latin typeface="Gill Sans MT"/>
                <a:cs typeface="Gill Sans MT"/>
              </a:rPr>
              <a:t>Job</a:t>
            </a:r>
            <a:r>
              <a:rPr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pc="40" dirty="0">
                <a:solidFill>
                  <a:srgbClr val="FFFFFF"/>
                </a:solidFill>
                <a:latin typeface="Gill Sans MT"/>
                <a:cs typeface="Gill Sans MT"/>
              </a:rPr>
              <a:t>duties</a:t>
            </a:r>
            <a:endParaRPr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9794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6644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2678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B59-E32D-41C8-9C60-9E4508F95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694440"/>
            <a:ext cx="1492250" cy="10795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C9574DCC-4C36-4EF3-8E23-8FC720A241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0853" y="767769"/>
            <a:ext cx="2969895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spc="-10" dirty="0">
                <a:latin typeface="Trebuchet MS" panose="020B0603020202020204" pitchFamily="34" charset="0"/>
              </a:rPr>
              <a:t>Timeline</a:t>
            </a:r>
          </a:p>
        </p:txBody>
      </p:sp>
      <p:grpSp>
        <p:nvGrpSpPr>
          <p:cNvPr id="108" name="object 3">
            <a:extLst>
              <a:ext uri="{FF2B5EF4-FFF2-40B4-BE49-F238E27FC236}">
                <a16:creationId xmlns:a16="http://schemas.microsoft.com/office/drawing/2014/main" id="{BEA9C877-F070-4ED2-A04F-6DC83FE4446C}"/>
              </a:ext>
            </a:extLst>
          </p:cNvPr>
          <p:cNvGrpSpPr/>
          <p:nvPr/>
        </p:nvGrpSpPr>
        <p:grpSpPr>
          <a:xfrm>
            <a:off x="5267872" y="3544380"/>
            <a:ext cx="6596339" cy="862513"/>
            <a:chOff x="4063629" y="3199908"/>
            <a:chExt cx="3888374" cy="519875"/>
          </a:xfrm>
        </p:grpSpPr>
        <p:sp>
          <p:nvSpPr>
            <p:cNvPr id="109" name="object 4">
              <a:extLst>
                <a:ext uri="{FF2B5EF4-FFF2-40B4-BE49-F238E27FC236}">
                  <a16:creationId xmlns:a16="http://schemas.microsoft.com/office/drawing/2014/main" id="{879C2865-F75A-4911-8AE1-5EBB12B2A5DE}"/>
                </a:ext>
              </a:extLst>
            </p:cNvPr>
            <p:cNvSpPr/>
            <p:nvPr/>
          </p:nvSpPr>
          <p:spPr>
            <a:xfrm>
              <a:off x="5344693" y="3304323"/>
              <a:ext cx="2607310" cy="322580"/>
            </a:xfrm>
            <a:custGeom>
              <a:avLst/>
              <a:gdLst/>
              <a:ahLst/>
              <a:cxnLst/>
              <a:rect l="l" t="t" r="r" b="b"/>
              <a:pathLst>
                <a:path w="2607309" h="322579">
                  <a:moveTo>
                    <a:pt x="2606992" y="33858"/>
                  </a:moveTo>
                  <a:lnTo>
                    <a:pt x="2606903" y="22440"/>
                  </a:lnTo>
                  <a:lnTo>
                    <a:pt x="2602357" y="11899"/>
                  </a:lnTo>
                  <a:lnTo>
                    <a:pt x="2594432" y="4178"/>
                  </a:lnTo>
                  <a:lnTo>
                    <a:pt x="2584196" y="0"/>
                  </a:lnTo>
                  <a:lnTo>
                    <a:pt x="2572740" y="88"/>
                  </a:lnTo>
                  <a:lnTo>
                    <a:pt x="1307058" y="266026"/>
                  </a:lnTo>
                  <a:lnTo>
                    <a:pt x="1303439" y="267576"/>
                  </a:lnTo>
                  <a:lnTo>
                    <a:pt x="1299819" y="266026"/>
                  </a:lnTo>
                  <a:lnTo>
                    <a:pt x="34264" y="88"/>
                  </a:lnTo>
                  <a:lnTo>
                    <a:pt x="22796" y="0"/>
                  </a:lnTo>
                  <a:lnTo>
                    <a:pt x="12560" y="4178"/>
                  </a:lnTo>
                  <a:lnTo>
                    <a:pt x="4635" y="11899"/>
                  </a:lnTo>
                  <a:lnTo>
                    <a:pt x="101" y="22440"/>
                  </a:lnTo>
                  <a:lnTo>
                    <a:pt x="0" y="33858"/>
                  </a:lnTo>
                  <a:lnTo>
                    <a:pt x="4165" y="44107"/>
                  </a:lnTo>
                  <a:lnTo>
                    <a:pt x="11849" y="52057"/>
                  </a:lnTo>
                  <a:lnTo>
                    <a:pt x="22326" y="56603"/>
                  </a:lnTo>
                  <a:lnTo>
                    <a:pt x="1288008" y="322414"/>
                  </a:lnTo>
                  <a:lnTo>
                    <a:pt x="1299464" y="322516"/>
                  </a:lnTo>
                  <a:lnTo>
                    <a:pt x="1303489" y="320878"/>
                  </a:lnTo>
                  <a:lnTo>
                    <a:pt x="1307528" y="322516"/>
                  </a:lnTo>
                  <a:lnTo>
                    <a:pt x="1318996" y="322414"/>
                  </a:lnTo>
                  <a:lnTo>
                    <a:pt x="2584678" y="56603"/>
                  </a:lnTo>
                  <a:lnTo>
                    <a:pt x="2595143" y="52057"/>
                  </a:lnTo>
                  <a:lnTo>
                    <a:pt x="2602839" y="44107"/>
                  </a:lnTo>
                  <a:lnTo>
                    <a:pt x="2606992" y="33858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0" name="object 5">
              <a:extLst>
                <a:ext uri="{FF2B5EF4-FFF2-40B4-BE49-F238E27FC236}">
                  <a16:creationId xmlns:a16="http://schemas.microsoft.com/office/drawing/2014/main" id="{48C689F4-1D27-49ED-AE25-E4EF8C3740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4979" y="3485058"/>
              <a:ext cx="234709" cy="234725"/>
            </a:xfrm>
            <a:prstGeom prst="rect">
              <a:avLst/>
            </a:prstGeom>
          </p:spPr>
        </p:pic>
        <p:sp>
          <p:nvSpPr>
            <p:cNvPr id="111" name="object 6">
              <a:extLst>
                <a:ext uri="{FF2B5EF4-FFF2-40B4-BE49-F238E27FC236}">
                  <a16:creationId xmlns:a16="http://schemas.microsoft.com/office/drawing/2014/main" id="{6CBA648F-C124-492D-8283-FA1BFBEB49C1}"/>
                </a:ext>
              </a:extLst>
            </p:cNvPr>
            <p:cNvSpPr/>
            <p:nvPr/>
          </p:nvSpPr>
          <p:spPr>
            <a:xfrm>
              <a:off x="4063629" y="3304315"/>
              <a:ext cx="1322705" cy="322580"/>
            </a:xfrm>
            <a:custGeom>
              <a:avLst/>
              <a:gdLst/>
              <a:ahLst/>
              <a:cxnLst/>
              <a:rect l="l" t="t" r="r" b="b"/>
              <a:pathLst>
                <a:path w="1322704" h="322579">
                  <a:moveTo>
                    <a:pt x="1299487" y="0"/>
                  </a:moveTo>
                  <a:lnTo>
                    <a:pt x="22342" y="266035"/>
                  </a:lnTo>
                  <a:lnTo>
                    <a:pt x="0" y="288716"/>
                  </a:lnTo>
                  <a:lnTo>
                    <a:pt x="117" y="300198"/>
                  </a:lnTo>
                  <a:lnTo>
                    <a:pt x="4595" y="310671"/>
                  </a:lnTo>
                  <a:lnTo>
                    <a:pt x="12515" y="318359"/>
                  </a:lnTo>
                  <a:lnTo>
                    <a:pt x="22744" y="322522"/>
                  </a:lnTo>
                  <a:lnTo>
                    <a:pt x="34153" y="322423"/>
                  </a:lnTo>
                  <a:lnTo>
                    <a:pt x="1299835" y="56612"/>
                  </a:lnTo>
                  <a:lnTo>
                    <a:pt x="1310382" y="52060"/>
                  </a:lnTo>
                  <a:lnTo>
                    <a:pt x="1318107" y="44102"/>
                  </a:lnTo>
                  <a:lnTo>
                    <a:pt x="1322284" y="33859"/>
                  </a:lnTo>
                  <a:lnTo>
                    <a:pt x="1322187" y="22449"/>
                  </a:lnTo>
                  <a:lnTo>
                    <a:pt x="1317652" y="11902"/>
                  </a:lnTo>
                  <a:lnTo>
                    <a:pt x="1309725" y="4177"/>
                  </a:lnTo>
                  <a:lnTo>
                    <a:pt x="1299487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2" name="object 7">
              <a:extLst>
                <a:ext uri="{FF2B5EF4-FFF2-40B4-BE49-F238E27FC236}">
                  <a16:creationId xmlns:a16="http://schemas.microsoft.com/office/drawing/2014/main" id="{9AF8533A-02B0-4E89-A2B8-B2C11A4510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5531" y="3199908"/>
              <a:ext cx="250089" cy="265696"/>
            </a:xfrm>
            <a:prstGeom prst="rect">
              <a:avLst/>
            </a:prstGeom>
          </p:spPr>
        </p:pic>
      </p:grpSp>
      <p:sp>
        <p:nvSpPr>
          <p:cNvPr id="116" name="object 22">
            <a:extLst>
              <a:ext uri="{FF2B5EF4-FFF2-40B4-BE49-F238E27FC236}">
                <a16:creationId xmlns:a16="http://schemas.microsoft.com/office/drawing/2014/main" id="{BB599949-FA86-4726-9D35-69AE2288BEDB}"/>
              </a:ext>
            </a:extLst>
          </p:cNvPr>
          <p:cNvSpPr/>
          <p:nvPr/>
        </p:nvSpPr>
        <p:spPr>
          <a:xfrm>
            <a:off x="2958565" y="3656830"/>
            <a:ext cx="2336625" cy="677916"/>
          </a:xfrm>
          <a:custGeom>
            <a:avLst/>
            <a:gdLst/>
            <a:ahLst/>
            <a:cxnLst/>
            <a:rect l="l" t="t" r="r" b="b"/>
            <a:pathLst>
              <a:path w="1322704" h="322579">
                <a:moveTo>
                  <a:pt x="22798" y="0"/>
                </a:moveTo>
                <a:lnTo>
                  <a:pt x="12561" y="4177"/>
                </a:lnTo>
                <a:lnTo>
                  <a:pt x="4633" y="11902"/>
                </a:lnTo>
                <a:lnTo>
                  <a:pt x="99" y="22449"/>
                </a:lnTo>
                <a:lnTo>
                  <a:pt x="0" y="33859"/>
                </a:lnTo>
                <a:lnTo>
                  <a:pt x="4163" y="44102"/>
                </a:lnTo>
                <a:lnTo>
                  <a:pt x="11850" y="52060"/>
                </a:lnTo>
                <a:lnTo>
                  <a:pt x="22324" y="56612"/>
                </a:lnTo>
                <a:lnTo>
                  <a:pt x="1288006" y="322423"/>
                </a:lnTo>
                <a:lnTo>
                  <a:pt x="1299469" y="322522"/>
                </a:lnTo>
                <a:lnTo>
                  <a:pt x="1309707" y="318359"/>
                </a:lnTo>
                <a:lnTo>
                  <a:pt x="1317634" y="310671"/>
                </a:lnTo>
                <a:lnTo>
                  <a:pt x="1322169" y="300198"/>
                </a:lnTo>
                <a:lnTo>
                  <a:pt x="1322268" y="288716"/>
                </a:lnTo>
                <a:lnTo>
                  <a:pt x="1318105" y="278449"/>
                </a:lnTo>
                <a:lnTo>
                  <a:pt x="1310417" y="270515"/>
                </a:lnTo>
                <a:lnTo>
                  <a:pt x="1299944" y="266035"/>
                </a:lnTo>
                <a:lnTo>
                  <a:pt x="34262" y="97"/>
                </a:lnTo>
                <a:lnTo>
                  <a:pt x="22798" y="0"/>
                </a:lnTo>
                <a:close/>
              </a:path>
            </a:pathLst>
          </a:custGeom>
          <a:solidFill>
            <a:srgbClr val="009A4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3" name="object 29">
            <a:extLst>
              <a:ext uri="{FF2B5EF4-FFF2-40B4-BE49-F238E27FC236}">
                <a16:creationId xmlns:a16="http://schemas.microsoft.com/office/drawing/2014/main" id="{3FC0CDEB-53E0-4861-A988-D4B8E810D35A}"/>
              </a:ext>
            </a:extLst>
          </p:cNvPr>
          <p:cNvGrpSpPr/>
          <p:nvPr/>
        </p:nvGrpSpPr>
        <p:grpSpPr>
          <a:xfrm>
            <a:off x="660533" y="3648466"/>
            <a:ext cx="4649041" cy="764941"/>
            <a:chOff x="1497794" y="3320431"/>
            <a:chExt cx="2631706" cy="363990"/>
          </a:xfrm>
        </p:grpSpPr>
        <p:pic>
          <p:nvPicPr>
            <p:cNvPr id="114" name="object 30">
              <a:extLst>
                <a:ext uri="{FF2B5EF4-FFF2-40B4-BE49-F238E27FC236}">
                  <a16:creationId xmlns:a16="http://schemas.microsoft.com/office/drawing/2014/main" id="{066087A6-76D6-4131-8016-DC4A219FEA5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4108" y="3499116"/>
              <a:ext cx="225392" cy="185305"/>
            </a:xfrm>
            <a:prstGeom prst="rect">
              <a:avLst/>
            </a:prstGeom>
          </p:spPr>
        </p:pic>
        <p:sp>
          <p:nvSpPr>
            <p:cNvPr id="115" name="object 31">
              <a:extLst>
                <a:ext uri="{FF2B5EF4-FFF2-40B4-BE49-F238E27FC236}">
                  <a16:creationId xmlns:a16="http://schemas.microsoft.com/office/drawing/2014/main" id="{7ABFE1D4-267D-4B5B-9156-943A32BB9857}"/>
                </a:ext>
              </a:extLst>
            </p:cNvPr>
            <p:cNvSpPr/>
            <p:nvPr/>
          </p:nvSpPr>
          <p:spPr>
            <a:xfrm>
              <a:off x="1497794" y="3320431"/>
              <a:ext cx="1322705" cy="322580"/>
            </a:xfrm>
            <a:custGeom>
              <a:avLst/>
              <a:gdLst/>
              <a:ahLst/>
              <a:cxnLst/>
              <a:rect l="l" t="t" r="r" b="b"/>
              <a:pathLst>
                <a:path w="1322705" h="322579">
                  <a:moveTo>
                    <a:pt x="1299541" y="0"/>
                  </a:moveTo>
                  <a:lnTo>
                    <a:pt x="22395" y="266035"/>
                  </a:lnTo>
                  <a:lnTo>
                    <a:pt x="0" y="288716"/>
                  </a:lnTo>
                  <a:lnTo>
                    <a:pt x="43" y="300198"/>
                  </a:lnTo>
                  <a:lnTo>
                    <a:pt x="4577" y="310671"/>
                  </a:lnTo>
                  <a:lnTo>
                    <a:pt x="12505" y="318359"/>
                  </a:lnTo>
                  <a:lnTo>
                    <a:pt x="22742" y="322522"/>
                  </a:lnTo>
                  <a:lnTo>
                    <a:pt x="34206" y="322423"/>
                  </a:lnTo>
                  <a:lnTo>
                    <a:pt x="1299888" y="56612"/>
                  </a:lnTo>
                  <a:lnTo>
                    <a:pt x="1310417" y="52060"/>
                  </a:lnTo>
                  <a:lnTo>
                    <a:pt x="1318113" y="44102"/>
                  </a:lnTo>
                  <a:lnTo>
                    <a:pt x="1322284" y="33859"/>
                  </a:lnTo>
                  <a:lnTo>
                    <a:pt x="1322240" y="22449"/>
                  </a:lnTo>
                  <a:lnTo>
                    <a:pt x="1317706" y="11902"/>
                  </a:lnTo>
                  <a:lnTo>
                    <a:pt x="1309778" y="4177"/>
                  </a:lnTo>
                  <a:lnTo>
                    <a:pt x="1299541" y="0"/>
                  </a:lnTo>
                  <a:close/>
                </a:path>
              </a:pathLst>
            </a:custGeom>
            <a:solidFill>
              <a:srgbClr val="009A4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7" name="object 43">
            <a:extLst>
              <a:ext uri="{FF2B5EF4-FFF2-40B4-BE49-F238E27FC236}">
                <a16:creationId xmlns:a16="http://schemas.microsoft.com/office/drawing/2014/main" id="{C72F3041-BE87-43FE-BF3E-C9410A9500B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07605" y="3582083"/>
            <a:ext cx="404304" cy="431555"/>
          </a:xfrm>
          <a:prstGeom prst="rect">
            <a:avLst/>
          </a:prstGeom>
        </p:spPr>
      </p:pic>
      <p:grpSp>
        <p:nvGrpSpPr>
          <p:cNvPr id="118" name="object 34">
            <a:extLst>
              <a:ext uri="{FF2B5EF4-FFF2-40B4-BE49-F238E27FC236}">
                <a16:creationId xmlns:a16="http://schemas.microsoft.com/office/drawing/2014/main" id="{5E531965-87BB-43C5-A358-2A129D1A23DB}"/>
              </a:ext>
            </a:extLst>
          </p:cNvPr>
          <p:cNvGrpSpPr/>
          <p:nvPr/>
        </p:nvGrpSpPr>
        <p:grpSpPr>
          <a:xfrm>
            <a:off x="1713767" y="1503606"/>
            <a:ext cx="2569673" cy="1539810"/>
            <a:chOff x="1938020" y="2186812"/>
            <a:chExt cx="1720214" cy="715010"/>
          </a:xfrm>
        </p:grpSpPr>
        <p:sp>
          <p:nvSpPr>
            <p:cNvPr id="119" name="object 35">
              <a:extLst>
                <a:ext uri="{FF2B5EF4-FFF2-40B4-BE49-F238E27FC236}">
                  <a16:creationId xmlns:a16="http://schemas.microsoft.com/office/drawing/2014/main" id="{AEFF0CE5-2C2B-4FB2-8B0B-58BA4B49B949}"/>
                </a:ext>
              </a:extLst>
            </p:cNvPr>
            <p:cNvSpPr/>
            <p:nvPr/>
          </p:nvSpPr>
          <p:spPr>
            <a:xfrm>
              <a:off x="1943100" y="2191892"/>
              <a:ext cx="1710055" cy="704850"/>
            </a:xfrm>
            <a:custGeom>
              <a:avLst/>
              <a:gdLst/>
              <a:ahLst/>
              <a:cxnLst/>
              <a:rect l="l" t="t" r="r" b="b"/>
              <a:pathLst>
                <a:path w="1710054" h="704850">
                  <a:moveTo>
                    <a:pt x="1678304" y="0"/>
                  </a:moveTo>
                  <a:lnTo>
                    <a:pt x="31623" y="0"/>
                  </a:lnTo>
                  <a:lnTo>
                    <a:pt x="19288" y="2494"/>
                  </a:lnTo>
                  <a:lnTo>
                    <a:pt x="9239" y="9286"/>
                  </a:lnTo>
                  <a:lnTo>
                    <a:pt x="2476" y="19341"/>
                  </a:lnTo>
                  <a:lnTo>
                    <a:pt x="0" y="31623"/>
                  </a:lnTo>
                  <a:lnTo>
                    <a:pt x="0" y="673100"/>
                  </a:lnTo>
                  <a:lnTo>
                    <a:pt x="2476" y="685434"/>
                  </a:lnTo>
                  <a:lnTo>
                    <a:pt x="9239" y="695483"/>
                  </a:lnTo>
                  <a:lnTo>
                    <a:pt x="19288" y="702246"/>
                  </a:lnTo>
                  <a:lnTo>
                    <a:pt x="31623" y="704723"/>
                  </a:lnTo>
                  <a:lnTo>
                    <a:pt x="1678304" y="704723"/>
                  </a:lnTo>
                  <a:lnTo>
                    <a:pt x="1690639" y="702246"/>
                  </a:lnTo>
                  <a:lnTo>
                    <a:pt x="1700688" y="695483"/>
                  </a:lnTo>
                  <a:lnTo>
                    <a:pt x="1707451" y="685434"/>
                  </a:lnTo>
                  <a:lnTo>
                    <a:pt x="1709927" y="673100"/>
                  </a:lnTo>
                  <a:lnTo>
                    <a:pt x="1709927" y="31623"/>
                  </a:lnTo>
                  <a:lnTo>
                    <a:pt x="1707451" y="19341"/>
                  </a:lnTo>
                  <a:lnTo>
                    <a:pt x="1700688" y="9286"/>
                  </a:lnTo>
                  <a:lnTo>
                    <a:pt x="1690639" y="2494"/>
                  </a:lnTo>
                  <a:lnTo>
                    <a:pt x="1678304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bject 36">
              <a:extLst>
                <a:ext uri="{FF2B5EF4-FFF2-40B4-BE49-F238E27FC236}">
                  <a16:creationId xmlns:a16="http://schemas.microsoft.com/office/drawing/2014/main" id="{D9276E13-4056-4E4F-BE5A-E97FCD648A1B}"/>
                </a:ext>
              </a:extLst>
            </p:cNvPr>
            <p:cNvSpPr/>
            <p:nvPr/>
          </p:nvSpPr>
          <p:spPr>
            <a:xfrm>
              <a:off x="1943100" y="2191892"/>
              <a:ext cx="1710055" cy="704850"/>
            </a:xfrm>
            <a:custGeom>
              <a:avLst/>
              <a:gdLst/>
              <a:ahLst/>
              <a:cxnLst/>
              <a:rect l="l" t="t" r="r" b="b"/>
              <a:pathLst>
                <a:path w="1710054" h="704850">
                  <a:moveTo>
                    <a:pt x="0" y="31623"/>
                  </a:moveTo>
                  <a:lnTo>
                    <a:pt x="2476" y="19341"/>
                  </a:lnTo>
                  <a:lnTo>
                    <a:pt x="9239" y="9286"/>
                  </a:lnTo>
                  <a:lnTo>
                    <a:pt x="19288" y="2494"/>
                  </a:lnTo>
                  <a:lnTo>
                    <a:pt x="31623" y="0"/>
                  </a:lnTo>
                  <a:lnTo>
                    <a:pt x="1678304" y="0"/>
                  </a:lnTo>
                  <a:lnTo>
                    <a:pt x="1690639" y="2494"/>
                  </a:lnTo>
                  <a:lnTo>
                    <a:pt x="1700688" y="9286"/>
                  </a:lnTo>
                  <a:lnTo>
                    <a:pt x="1707451" y="19341"/>
                  </a:lnTo>
                  <a:lnTo>
                    <a:pt x="1709927" y="31623"/>
                  </a:lnTo>
                  <a:lnTo>
                    <a:pt x="1709927" y="673100"/>
                  </a:lnTo>
                  <a:lnTo>
                    <a:pt x="1707451" y="685434"/>
                  </a:lnTo>
                  <a:lnTo>
                    <a:pt x="1700688" y="695483"/>
                  </a:lnTo>
                  <a:lnTo>
                    <a:pt x="1690639" y="702246"/>
                  </a:lnTo>
                  <a:lnTo>
                    <a:pt x="1678304" y="704723"/>
                  </a:lnTo>
                  <a:lnTo>
                    <a:pt x="31623" y="704723"/>
                  </a:lnTo>
                  <a:lnTo>
                    <a:pt x="19288" y="702246"/>
                  </a:lnTo>
                  <a:lnTo>
                    <a:pt x="9239" y="695483"/>
                  </a:lnTo>
                  <a:lnTo>
                    <a:pt x="2476" y="685434"/>
                  </a:lnTo>
                  <a:lnTo>
                    <a:pt x="0" y="673100"/>
                  </a:lnTo>
                  <a:lnTo>
                    <a:pt x="0" y="31623"/>
                  </a:lnTo>
                  <a:close/>
                </a:path>
              </a:pathLst>
            </a:custGeom>
            <a:ln w="9533">
              <a:solidFill>
                <a:srgbClr val="00124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object 37">
            <a:extLst>
              <a:ext uri="{FF2B5EF4-FFF2-40B4-BE49-F238E27FC236}">
                <a16:creationId xmlns:a16="http://schemas.microsoft.com/office/drawing/2014/main" id="{34D1BBDB-2BA6-440D-A4E7-245945CD7598}"/>
              </a:ext>
            </a:extLst>
          </p:cNvPr>
          <p:cNvSpPr txBox="1"/>
          <p:nvPr/>
        </p:nvSpPr>
        <p:spPr>
          <a:xfrm>
            <a:off x="2126068" y="3168503"/>
            <a:ext cx="1683931" cy="369332"/>
          </a:xfrm>
          <a:prstGeom prst="rect">
            <a:avLst/>
          </a:prstGeom>
          <a:solidFill>
            <a:srgbClr val="001244"/>
          </a:solidFill>
        </p:spPr>
        <p:txBody>
          <a:bodyPr vert="horz" wrap="square" lIns="0" tIns="0" rIns="0" bIns="91440" rtlCol="0" anchor="ctr">
            <a:spAutoFit/>
          </a:bodyPr>
          <a:lstStyle/>
          <a:p>
            <a:pPr marL="182880"/>
            <a:r>
              <a:rPr b="1" kern="0" spc="-40" dirty="0">
                <a:solidFill>
                  <a:srgbClr val="FFFFFF"/>
                </a:solidFill>
                <a:latin typeface="Gill Sans MT"/>
                <a:cs typeface="Gill Sans MT"/>
              </a:rPr>
              <a:t>Early</a:t>
            </a:r>
            <a:r>
              <a:rPr b="1" kern="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b="1" kern="0" spc="-10" dirty="0">
                <a:solidFill>
                  <a:srgbClr val="FFFFFF"/>
                </a:solidFill>
                <a:latin typeface="Gill Sans MT"/>
                <a:cs typeface="Gill Sans MT"/>
              </a:rPr>
              <a:t>January</a:t>
            </a:r>
            <a:endParaRPr kern="0" dirty="0">
              <a:solidFill>
                <a:sysClr val="windowText" lastClr="000000"/>
              </a:solidFill>
              <a:latin typeface="Gill Sans MT"/>
              <a:cs typeface="Gill Sans MT"/>
            </a:endParaRPr>
          </a:p>
        </p:txBody>
      </p:sp>
      <p:grpSp>
        <p:nvGrpSpPr>
          <p:cNvPr id="122" name="object 38">
            <a:extLst>
              <a:ext uri="{FF2B5EF4-FFF2-40B4-BE49-F238E27FC236}">
                <a16:creationId xmlns:a16="http://schemas.microsoft.com/office/drawing/2014/main" id="{839A7745-724C-4F9A-AB73-859DA13DB96A}"/>
              </a:ext>
            </a:extLst>
          </p:cNvPr>
          <p:cNvGrpSpPr/>
          <p:nvPr/>
        </p:nvGrpSpPr>
        <p:grpSpPr>
          <a:xfrm>
            <a:off x="1795232" y="1557013"/>
            <a:ext cx="2440681" cy="1661339"/>
            <a:chOff x="1984053" y="2223778"/>
            <a:chExt cx="1637664" cy="742315"/>
          </a:xfrm>
        </p:grpSpPr>
        <p:pic>
          <p:nvPicPr>
            <p:cNvPr id="123" name="object 39">
              <a:extLst>
                <a:ext uri="{FF2B5EF4-FFF2-40B4-BE49-F238E27FC236}">
                  <a16:creationId xmlns:a16="http://schemas.microsoft.com/office/drawing/2014/main" id="{224A6BD6-807B-4C74-8904-CDA26E8A637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2149" y="2891849"/>
              <a:ext cx="100973" cy="73668"/>
            </a:xfrm>
            <a:prstGeom prst="rect">
              <a:avLst/>
            </a:prstGeom>
          </p:spPr>
        </p:pic>
        <p:sp>
          <p:nvSpPr>
            <p:cNvPr id="124" name="object 40">
              <a:extLst>
                <a:ext uri="{FF2B5EF4-FFF2-40B4-BE49-F238E27FC236}">
                  <a16:creationId xmlns:a16="http://schemas.microsoft.com/office/drawing/2014/main" id="{B53EDE7B-FD18-4EDC-8818-836BBC5820B6}"/>
                </a:ext>
              </a:extLst>
            </p:cNvPr>
            <p:cNvSpPr/>
            <p:nvPr/>
          </p:nvSpPr>
          <p:spPr>
            <a:xfrm>
              <a:off x="1988820" y="2228544"/>
              <a:ext cx="1628139" cy="631825"/>
            </a:xfrm>
            <a:custGeom>
              <a:avLst/>
              <a:gdLst/>
              <a:ahLst/>
              <a:cxnLst/>
              <a:rect l="l" t="t" r="r" b="b"/>
              <a:pathLst>
                <a:path w="1628139" h="631825">
                  <a:moveTo>
                    <a:pt x="1627632" y="0"/>
                  </a:moveTo>
                  <a:lnTo>
                    <a:pt x="0" y="0"/>
                  </a:lnTo>
                  <a:lnTo>
                    <a:pt x="0" y="631494"/>
                  </a:lnTo>
                  <a:lnTo>
                    <a:pt x="1627632" y="631494"/>
                  </a:lnTo>
                  <a:lnTo>
                    <a:pt x="1627632" y="0"/>
                  </a:lnTo>
                  <a:close/>
                </a:path>
              </a:pathLst>
            </a:custGeom>
            <a:solidFill>
              <a:srgbClr val="009A4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bject 41">
              <a:extLst>
                <a:ext uri="{FF2B5EF4-FFF2-40B4-BE49-F238E27FC236}">
                  <a16:creationId xmlns:a16="http://schemas.microsoft.com/office/drawing/2014/main" id="{6F16A914-806B-4E99-B975-13F2C9705330}"/>
                </a:ext>
              </a:extLst>
            </p:cNvPr>
            <p:cNvSpPr/>
            <p:nvPr/>
          </p:nvSpPr>
          <p:spPr>
            <a:xfrm>
              <a:off x="1988820" y="2228544"/>
              <a:ext cx="1628139" cy="631825"/>
            </a:xfrm>
            <a:custGeom>
              <a:avLst/>
              <a:gdLst/>
              <a:ahLst/>
              <a:cxnLst/>
              <a:rect l="l" t="t" r="r" b="b"/>
              <a:pathLst>
                <a:path w="1628139" h="631825">
                  <a:moveTo>
                    <a:pt x="0" y="631494"/>
                  </a:moveTo>
                  <a:lnTo>
                    <a:pt x="1627632" y="631494"/>
                  </a:lnTo>
                  <a:lnTo>
                    <a:pt x="1627632" y="0"/>
                  </a:lnTo>
                  <a:lnTo>
                    <a:pt x="0" y="0"/>
                  </a:lnTo>
                  <a:lnTo>
                    <a:pt x="0" y="631494"/>
                  </a:lnTo>
                  <a:close/>
                </a:path>
              </a:pathLst>
            </a:custGeom>
            <a:ln w="9533">
              <a:solidFill>
                <a:srgbClr val="00124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object 42">
            <a:extLst>
              <a:ext uri="{FF2B5EF4-FFF2-40B4-BE49-F238E27FC236}">
                <a16:creationId xmlns:a16="http://schemas.microsoft.com/office/drawing/2014/main" id="{12D66B5C-01F2-4F6B-9ABE-9B749739710A}"/>
              </a:ext>
            </a:extLst>
          </p:cNvPr>
          <p:cNvSpPr txBox="1"/>
          <p:nvPr/>
        </p:nvSpPr>
        <p:spPr>
          <a:xfrm>
            <a:off x="1774912" y="1555793"/>
            <a:ext cx="2494856" cy="124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175895" algn="ctr">
              <a:lnSpc>
                <a:spcPct val="112799"/>
              </a:lnSpc>
              <a:spcBef>
                <a:spcPts val="100"/>
              </a:spcBef>
            </a:pPr>
            <a:r>
              <a:rPr kern="0" spc="30" dirty="0">
                <a:solidFill>
                  <a:srgbClr val="FFFFFF"/>
                </a:solidFill>
                <a:latin typeface="Gill Sans MT"/>
                <a:cs typeface="Gill Sans MT"/>
              </a:rPr>
              <a:t>Training</a:t>
            </a:r>
            <a:r>
              <a:rPr kern="0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30" dirty="0">
                <a:solidFill>
                  <a:srgbClr val="FFFFFF"/>
                </a:solidFill>
                <a:latin typeface="Gill Sans MT"/>
                <a:cs typeface="Gill Sans MT"/>
              </a:rPr>
              <a:t>offered</a:t>
            </a:r>
            <a:r>
              <a:rPr kern="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2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kern="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-10" dirty="0">
                <a:solidFill>
                  <a:srgbClr val="FFFFFF"/>
                </a:solidFill>
                <a:latin typeface="Gill Sans MT"/>
                <a:cs typeface="Gill Sans MT"/>
              </a:rPr>
              <a:t>introduce </a:t>
            </a:r>
            <a:r>
              <a:rPr kern="0" spc="20" dirty="0">
                <a:solidFill>
                  <a:srgbClr val="FFFFFF"/>
                </a:solidFill>
                <a:latin typeface="Gill Sans MT"/>
                <a:cs typeface="Gill Sans MT"/>
              </a:rPr>
              <a:t>platform</a:t>
            </a:r>
            <a:r>
              <a:rPr kern="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2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kern="0" spc="45" dirty="0">
                <a:solidFill>
                  <a:srgbClr val="FFFFFF"/>
                </a:solidFill>
                <a:latin typeface="Gill Sans MT"/>
                <a:cs typeface="Gill Sans MT"/>
              </a:rPr>
              <a:t> process</a:t>
            </a:r>
            <a:r>
              <a:rPr kern="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-2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kern="0" spc="60" dirty="0">
                <a:solidFill>
                  <a:srgbClr val="FFFFFF"/>
                </a:solidFill>
                <a:latin typeface="Gill Sans MT"/>
                <a:cs typeface="Gill Sans MT"/>
              </a:rPr>
              <a:t> campus</a:t>
            </a:r>
            <a:endParaRPr kern="0" dirty="0">
              <a:solidFill>
                <a:sysClr val="windowText" lastClr="000000"/>
              </a:solidFill>
              <a:latin typeface="Gill Sans MT"/>
              <a:cs typeface="Gill Sans MT"/>
            </a:endParaRPr>
          </a:p>
        </p:txBody>
      </p:sp>
      <p:sp>
        <p:nvSpPr>
          <p:cNvPr id="127" name="object 14">
            <a:extLst>
              <a:ext uri="{FF2B5EF4-FFF2-40B4-BE49-F238E27FC236}">
                <a16:creationId xmlns:a16="http://schemas.microsoft.com/office/drawing/2014/main" id="{61CAB7FD-47B8-491F-93BE-79A95DBC4942}"/>
              </a:ext>
            </a:extLst>
          </p:cNvPr>
          <p:cNvSpPr txBox="1"/>
          <p:nvPr/>
        </p:nvSpPr>
        <p:spPr>
          <a:xfrm>
            <a:off x="6573885" y="3158314"/>
            <a:ext cx="1829361" cy="369332"/>
          </a:xfrm>
          <a:prstGeom prst="rect">
            <a:avLst/>
          </a:prstGeom>
          <a:solidFill>
            <a:srgbClr val="009A4E"/>
          </a:solidFill>
        </p:spPr>
        <p:txBody>
          <a:bodyPr vert="horz" wrap="square" lIns="0" tIns="0" rIns="182880" bIns="91440" rtlCol="0" anchor="ctr">
            <a:spAutoFit/>
          </a:bodyPr>
          <a:lstStyle/>
          <a:p>
            <a:pPr marL="182880"/>
            <a:r>
              <a:rPr b="1" kern="0" spc="-40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b="1" kern="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b="1" kern="0" spc="-40" dirty="0">
                <a:solidFill>
                  <a:srgbClr val="FFFFFF"/>
                </a:solidFill>
                <a:latin typeface="Gill Sans MT"/>
                <a:cs typeface="Gill Sans MT"/>
              </a:rPr>
              <a:t>February</a:t>
            </a:r>
            <a:r>
              <a:rPr b="1" kern="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b="1" kern="0" spc="-50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endParaRPr kern="0" dirty="0">
              <a:solidFill>
                <a:sysClr val="windowText" lastClr="000000"/>
              </a:solidFill>
              <a:latin typeface="Gill Sans MT"/>
              <a:cs typeface="Gill Sans MT"/>
            </a:endParaRPr>
          </a:p>
        </p:txBody>
      </p:sp>
      <p:grpSp>
        <p:nvGrpSpPr>
          <p:cNvPr id="128" name="object 15">
            <a:extLst>
              <a:ext uri="{FF2B5EF4-FFF2-40B4-BE49-F238E27FC236}">
                <a16:creationId xmlns:a16="http://schemas.microsoft.com/office/drawing/2014/main" id="{A96C478D-A1DE-4CBA-B23D-5140B6F9F465}"/>
              </a:ext>
            </a:extLst>
          </p:cNvPr>
          <p:cNvGrpSpPr/>
          <p:nvPr/>
        </p:nvGrpSpPr>
        <p:grpSpPr>
          <a:xfrm>
            <a:off x="6179839" y="1517066"/>
            <a:ext cx="2576411" cy="1631859"/>
            <a:chOff x="4364513" y="2115459"/>
            <a:chExt cx="1858885" cy="850058"/>
          </a:xfrm>
        </p:grpSpPr>
        <p:sp>
          <p:nvSpPr>
            <p:cNvPr id="129" name="object 16">
              <a:extLst>
                <a:ext uri="{FF2B5EF4-FFF2-40B4-BE49-F238E27FC236}">
                  <a16:creationId xmlns:a16="http://schemas.microsoft.com/office/drawing/2014/main" id="{CB66B8E9-5B4F-4E4E-A320-6F7AB91638EE}"/>
                </a:ext>
              </a:extLst>
            </p:cNvPr>
            <p:cNvSpPr/>
            <p:nvPr/>
          </p:nvSpPr>
          <p:spPr>
            <a:xfrm>
              <a:off x="4364513" y="2115459"/>
              <a:ext cx="1858885" cy="771635"/>
            </a:xfrm>
            <a:custGeom>
              <a:avLst/>
              <a:gdLst/>
              <a:ahLst/>
              <a:cxnLst/>
              <a:rect l="l" t="t" r="r" b="b"/>
              <a:pathLst>
                <a:path w="1719579" h="704850">
                  <a:moveTo>
                    <a:pt x="1687448" y="0"/>
                  </a:moveTo>
                  <a:lnTo>
                    <a:pt x="31622" y="0"/>
                  </a:lnTo>
                  <a:lnTo>
                    <a:pt x="19288" y="2494"/>
                  </a:lnTo>
                  <a:lnTo>
                    <a:pt x="9239" y="9286"/>
                  </a:lnTo>
                  <a:lnTo>
                    <a:pt x="2476" y="19341"/>
                  </a:lnTo>
                  <a:lnTo>
                    <a:pt x="0" y="31623"/>
                  </a:lnTo>
                  <a:lnTo>
                    <a:pt x="0" y="673100"/>
                  </a:lnTo>
                  <a:lnTo>
                    <a:pt x="2476" y="685434"/>
                  </a:lnTo>
                  <a:lnTo>
                    <a:pt x="9239" y="695483"/>
                  </a:lnTo>
                  <a:lnTo>
                    <a:pt x="19288" y="702246"/>
                  </a:lnTo>
                  <a:lnTo>
                    <a:pt x="31622" y="704723"/>
                  </a:lnTo>
                  <a:lnTo>
                    <a:pt x="1687448" y="704723"/>
                  </a:lnTo>
                  <a:lnTo>
                    <a:pt x="1699783" y="702246"/>
                  </a:lnTo>
                  <a:lnTo>
                    <a:pt x="1709832" y="695483"/>
                  </a:lnTo>
                  <a:lnTo>
                    <a:pt x="1716595" y="685434"/>
                  </a:lnTo>
                  <a:lnTo>
                    <a:pt x="1719071" y="673100"/>
                  </a:lnTo>
                  <a:lnTo>
                    <a:pt x="1719071" y="31623"/>
                  </a:lnTo>
                  <a:lnTo>
                    <a:pt x="1716595" y="19341"/>
                  </a:lnTo>
                  <a:lnTo>
                    <a:pt x="1709832" y="9286"/>
                  </a:lnTo>
                  <a:lnTo>
                    <a:pt x="1699783" y="2494"/>
                  </a:lnTo>
                  <a:lnTo>
                    <a:pt x="1687448" y="0"/>
                  </a:lnTo>
                  <a:close/>
                </a:path>
              </a:pathLst>
            </a:custGeom>
            <a:solidFill>
              <a:srgbClr val="009A4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130" name="object 17">
              <a:extLst>
                <a:ext uri="{FF2B5EF4-FFF2-40B4-BE49-F238E27FC236}">
                  <a16:creationId xmlns:a16="http://schemas.microsoft.com/office/drawing/2014/main" id="{51285309-7043-4C4F-B1DF-EA959989DEC7}"/>
                </a:ext>
              </a:extLst>
            </p:cNvPr>
            <p:cNvSpPr/>
            <p:nvPr/>
          </p:nvSpPr>
          <p:spPr>
            <a:xfrm>
              <a:off x="4485132" y="2191892"/>
              <a:ext cx="1719580" cy="704850"/>
            </a:xfrm>
            <a:custGeom>
              <a:avLst/>
              <a:gdLst/>
              <a:ahLst/>
              <a:cxnLst/>
              <a:rect l="l" t="t" r="r" b="b"/>
              <a:pathLst>
                <a:path w="1719579" h="704850">
                  <a:moveTo>
                    <a:pt x="0" y="31623"/>
                  </a:moveTo>
                  <a:lnTo>
                    <a:pt x="2476" y="19341"/>
                  </a:lnTo>
                  <a:lnTo>
                    <a:pt x="9239" y="9286"/>
                  </a:lnTo>
                  <a:lnTo>
                    <a:pt x="19288" y="2494"/>
                  </a:lnTo>
                  <a:lnTo>
                    <a:pt x="31622" y="0"/>
                  </a:lnTo>
                  <a:lnTo>
                    <a:pt x="1687448" y="0"/>
                  </a:lnTo>
                  <a:lnTo>
                    <a:pt x="1699783" y="2494"/>
                  </a:lnTo>
                  <a:lnTo>
                    <a:pt x="1709832" y="9286"/>
                  </a:lnTo>
                  <a:lnTo>
                    <a:pt x="1716595" y="19341"/>
                  </a:lnTo>
                  <a:lnTo>
                    <a:pt x="1719071" y="31623"/>
                  </a:lnTo>
                  <a:lnTo>
                    <a:pt x="1719071" y="673100"/>
                  </a:lnTo>
                  <a:lnTo>
                    <a:pt x="1716595" y="685434"/>
                  </a:lnTo>
                  <a:lnTo>
                    <a:pt x="1709832" y="695483"/>
                  </a:lnTo>
                  <a:lnTo>
                    <a:pt x="1699783" y="702246"/>
                  </a:lnTo>
                  <a:lnTo>
                    <a:pt x="1687448" y="704723"/>
                  </a:lnTo>
                  <a:lnTo>
                    <a:pt x="31622" y="704723"/>
                  </a:lnTo>
                  <a:lnTo>
                    <a:pt x="19288" y="702246"/>
                  </a:lnTo>
                  <a:lnTo>
                    <a:pt x="9239" y="695483"/>
                  </a:lnTo>
                  <a:lnTo>
                    <a:pt x="2476" y="685434"/>
                  </a:lnTo>
                  <a:lnTo>
                    <a:pt x="0" y="673100"/>
                  </a:lnTo>
                  <a:lnTo>
                    <a:pt x="0" y="31623"/>
                  </a:lnTo>
                  <a:close/>
                </a:path>
              </a:pathLst>
            </a:custGeom>
            <a:ln w="9533">
              <a:solidFill>
                <a:srgbClr val="009A4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pic>
          <p:nvPicPr>
            <p:cNvPr id="131" name="object 18">
              <a:extLst>
                <a:ext uri="{FF2B5EF4-FFF2-40B4-BE49-F238E27FC236}">
                  <a16:creationId xmlns:a16="http://schemas.microsoft.com/office/drawing/2014/main" id="{73E9BB08-57CF-4DE7-8069-6C9DD651E64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4181" y="2891849"/>
              <a:ext cx="100973" cy="73668"/>
            </a:xfrm>
            <a:prstGeom prst="rect">
              <a:avLst/>
            </a:prstGeom>
          </p:spPr>
        </p:pic>
        <p:sp>
          <p:nvSpPr>
            <p:cNvPr id="132" name="object 19">
              <a:extLst>
                <a:ext uri="{FF2B5EF4-FFF2-40B4-BE49-F238E27FC236}">
                  <a16:creationId xmlns:a16="http://schemas.microsoft.com/office/drawing/2014/main" id="{4CBCB605-7C09-45DC-BC48-4668DAE0E064}"/>
                </a:ext>
              </a:extLst>
            </p:cNvPr>
            <p:cNvSpPr/>
            <p:nvPr/>
          </p:nvSpPr>
          <p:spPr>
            <a:xfrm>
              <a:off x="4409285" y="2146933"/>
              <a:ext cx="1769340" cy="712129"/>
            </a:xfrm>
            <a:custGeom>
              <a:avLst/>
              <a:gdLst/>
              <a:ahLst/>
              <a:cxnLst/>
              <a:rect l="l" t="t" r="r" b="b"/>
              <a:pathLst>
                <a:path w="1628139" h="631825">
                  <a:moveTo>
                    <a:pt x="1627631" y="0"/>
                  </a:moveTo>
                  <a:lnTo>
                    <a:pt x="0" y="0"/>
                  </a:lnTo>
                  <a:lnTo>
                    <a:pt x="0" y="631494"/>
                  </a:lnTo>
                  <a:lnTo>
                    <a:pt x="1627631" y="631494"/>
                  </a:lnTo>
                  <a:lnTo>
                    <a:pt x="1627631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pPr algn="ctr"/>
              <a:endParaRPr lang="en-US" kern="0" spc="60" dirty="0">
                <a:solidFill>
                  <a:srgbClr val="FFFFFF"/>
                </a:solidFill>
                <a:latin typeface="Gill Sans MT" panose="020B0502020104020203" pitchFamily="34" charset="0"/>
                <a:cs typeface="Gill Sans MT"/>
              </a:endParaRPr>
            </a:p>
            <a:p>
              <a:pPr algn="ctr"/>
              <a:r>
                <a:rPr lang="en-US" kern="0" spc="60" dirty="0">
                  <a:solidFill>
                    <a:srgbClr val="FFFFFF"/>
                  </a:solidFill>
                  <a:latin typeface="Gill Sans MT" panose="020B0502020104020203" pitchFamily="34" charset="0"/>
                  <a:cs typeface="Gill Sans MT"/>
                </a:rPr>
                <a:t>Managers</a:t>
              </a:r>
              <a:r>
                <a:rPr lang="en-US" kern="0" spc="-30" dirty="0">
                  <a:solidFill>
                    <a:srgbClr val="FFFFFF"/>
                  </a:solidFill>
                  <a:latin typeface="Gill Sans MT" panose="020B0502020104020203" pitchFamily="34" charset="0"/>
                  <a:cs typeface="Gill Sans MT"/>
                </a:rPr>
                <a:t> </a:t>
              </a:r>
              <a:r>
                <a:rPr lang="en-US" kern="0" dirty="0">
                  <a:solidFill>
                    <a:srgbClr val="FFFFFF"/>
                  </a:solidFill>
                  <a:latin typeface="Gill Sans MT" panose="020B0502020104020203" pitchFamily="34" charset="0"/>
                  <a:cs typeface="Gill Sans MT"/>
                </a:rPr>
                <a:t>to</a:t>
              </a:r>
              <a:r>
                <a:rPr lang="en-US" kern="0" spc="10" dirty="0">
                  <a:solidFill>
                    <a:srgbClr val="FFFFFF"/>
                  </a:solidFill>
                  <a:latin typeface="Gill Sans MT" panose="020B0502020104020203" pitchFamily="34" charset="0"/>
                  <a:cs typeface="Gill Sans MT"/>
                </a:rPr>
                <a:t> </a:t>
              </a:r>
              <a:r>
                <a:rPr lang="en-US" kern="0" dirty="0">
                  <a:solidFill>
                    <a:srgbClr val="FFFFFF"/>
                  </a:solidFill>
                  <a:latin typeface="Gill Sans MT" panose="020B0502020104020203" pitchFamily="34" charset="0"/>
                  <a:cs typeface="Gill Sans MT"/>
                </a:rPr>
                <a:t>input</a:t>
              </a:r>
              <a:r>
                <a:rPr lang="en-US" kern="0" spc="65" dirty="0">
                  <a:solidFill>
                    <a:srgbClr val="FFFFFF"/>
                  </a:solidFill>
                  <a:latin typeface="Gill Sans MT" panose="020B0502020104020203" pitchFamily="34" charset="0"/>
                  <a:cs typeface="Gill Sans MT"/>
                </a:rPr>
                <a:t> </a:t>
              </a:r>
              <a:r>
                <a:rPr lang="en-US" kern="0" spc="55" dirty="0">
                  <a:solidFill>
                    <a:srgbClr val="FFFFFF"/>
                  </a:solidFill>
                  <a:latin typeface="Gill Sans MT" panose="020B0502020104020203" pitchFamily="34" charset="0"/>
                  <a:cs typeface="Gill Sans MT"/>
                </a:rPr>
                <a:t>goals </a:t>
              </a:r>
              <a:r>
                <a:rPr lang="en-US" kern="0" spc="-10" dirty="0">
                  <a:solidFill>
                    <a:srgbClr val="FFFFFF"/>
                  </a:solidFill>
                  <a:latin typeface="Gill Sans MT" panose="020B0502020104020203" pitchFamily="34" charset="0"/>
                  <a:cs typeface="Gill Sans MT"/>
                </a:rPr>
                <a:t>(define criteria)</a:t>
              </a:r>
              <a:endParaRPr lang="en-US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Gill Sans M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133" name="object 20">
              <a:extLst>
                <a:ext uri="{FF2B5EF4-FFF2-40B4-BE49-F238E27FC236}">
                  <a16:creationId xmlns:a16="http://schemas.microsoft.com/office/drawing/2014/main" id="{95831610-D431-43E5-9C11-674CB5D9F3F8}"/>
                </a:ext>
              </a:extLst>
            </p:cNvPr>
            <p:cNvSpPr/>
            <p:nvPr/>
          </p:nvSpPr>
          <p:spPr>
            <a:xfrm>
              <a:off x="4530852" y="2228544"/>
              <a:ext cx="1628139" cy="631825"/>
            </a:xfrm>
            <a:custGeom>
              <a:avLst/>
              <a:gdLst/>
              <a:ahLst/>
              <a:cxnLst/>
              <a:rect l="l" t="t" r="r" b="b"/>
              <a:pathLst>
                <a:path w="1628139" h="631825">
                  <a:moveTo>
                    <a:pt x="0" y="631494"/>
                  </a:moveTo>
                  <a:lnTo>
                    <a:pt x="1627631" y="631494"/>
                  </a:lnTo>
                  <a:lnTo>
                    <a:pt x="1627631" y="0"/>
                  </a:lnTo>
                  <a:lnTo>
                    <a:pt x="0" y="0"/>
                  </a:lnTo>
                  <a:lnTo>
                    <a:pt x="0" y="631494"/>
                  </a:lnTo>
                  <a:close/>
                </a:path>
              </a:pathLst>
            </a:custGeom>
            <a:ln w="9533">
              <a:solidFill>
                <a:srgbClr val="009A4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</p:grpSp>
      <p:sp>
        <p:nvSpPr>
          <p:cNvPr id="135" name="object 23">
            <a:extLst>
              <a:ext uri="{FF2B5EF4-FFF2-40B4-BE49-F238E27FC236}">
                <a16:creationId xmlns:a16="http://schemas.microsoft.com/office/drawing/2014/main" id="{9E625543-62EA-4F5F-97CC-523ADCDE7BD1}"/>
              </a:ext>
            </a:extLst>
          </p:cNvPr>
          <p:cNvSpPr txBox="1"/>
          <p:nvPr/>
        </p:nvSpPr>
        <p:spPr>
          <a:xfrm>
            <a:off x="4281435" y="4432693"/>
            <a:ext cx="1577498" cy="278281"/>
          </a:xfrm>
          <a:prstGeom prst="rect">
            <a:avLst/>
          </a:prstGeom>
          <a:solidFill>
            <a:srgbClr val="001244"/>
          </a:solidFill>
          <a:ln w="9533">
            <a:solidFill>
              <a:srgbClr val="009A4E"/>
            </a:solidFill>
          </a:ln>
        </p:spPr>
        <p:txBody>
          <a:bodyPr vert="horz" wrap="square" lIns="0" tIns="1270" rIns="0" bIns="0" rtlCol="0" anchor="ctr">
            <a:spAutoFit/>
          </a:bodyPr>
          <a:lstStyle/>
          <a:p>
            <a:pPr marL="274320">
              <a:spcBef>
                <a:spcPts val="5"/>
              </a:spcBef>
            </a:pPr>
            <a:r>
              <a:rPr lang="en-US" b="1" kern="0" dirty="0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b="1" kern="0" dirty="0">
                <a:solidFill>
                  <a:srgbClr val="FFFFFF"/>
                </a:solidFill>
                <a:latin typeface="Gill Sans MT"/>
                <a:cs typeface="Gill Sans MT"/>
              </a:rPr>
              <a:t>anuary</a:t>
            </a:r>
            <a:r>
              <a:rPr b="1" kern="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b="1" kern="0" spc="-25" dirty="0">
                <a:solidFill>
                  <a:srgbClr val="FFFFFF"/>
                </a:solidFill>
                <a:latin typeface="Gill Sans MT"/>
                <a:cs typeface="Gill Sans MT"/>
              </a:rPr>
              <a:t>18</a:t>
            </a:r>
            <a:endParaRPr kern="0" dirty="0">
              <a:solidFill>
                <a:sysClr val="windowText" lastClr="000000"/>
              </a:solidFill>
              <a:latin typeface="Gill Sans MT"/>
              <a:cs typeface="Gill Sans MT"/>
            </a:endParaRPr>
          </a:p>
        </p:txBody>
      </p:sp>
      <p:pic>
        <p:nvPicPr>
          <p:cNvPr id="142" name="object 33">
            <a:extLst>
              <a:ext uri="{FF2B5EF4-FFF2-40B4-BE49-F238E27FC236}">
                <a16:creationId xmlns:a16="http://schemas.microsoft.com/office/drawing/2014/main" id="{57EB6A3E-6976-455A-87F3-F231EFB9F3F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18208" y="4742196"/>
            <a:ext cx="144766" cy="171569"/>
          </a:xfrm>
          <a:prstGeom prst="rect">
            <a:avLst/>
          </a:prstGeom>
        </p:spPr>
      </p:pic>
      <p:grpSp>
        <p:nvGrpSpPr>
          <p:cNvPr id="143" name="object 24">
            <a:extLst>
              <a:ext uri="{FF2B5EF4-FFF2-40B4-BE49-F238E27FC236}">
                <a16:creationId xmlns:a16="http://schemas.microsoft.com/office/drawing/2014/main" id="{79A89413-BB35-435E-A256-AC1E9D8A1D7E}"/>
              </a:ext>
            </a:extLst>
          </p:cNvPr>
          <p:cNvGrpSpPr/>
          <p:nvPr/>
        </p:nvGrpSpPr>
        <p:grpSpPr>
          <a:xfrm>
            <a:off x="4027864" y="4811024"/>
            <a:ext cx="2480016" cy="1311732"/>
            <a:chOff x="3227323" y="4017276"/>
            <a:chExt cx="1720214" cy="715010"/>
          </a:xfrm>
        </p:grpSpPr>
        <p:sp>
          <p:nvSpPr>
            <p:cNvPr id="144" name="object 25">
              <a:extLst>
                <a:ext uri="{FF2B5EF4-FFF2-40B4-BE49-F238E27FC236}">
                  <a16:creationId xmlns:a16="http://schemas.microsoft.com/office/drawing/2014/main" id="{5C609A26-28A7-4817-B8DF-922FD5ACBCC6}"/>
                </a:ext>
              </a:extLst>
            </p:cNvPr>
            <p:cNvSpPr/>
            <p:nvPr/>
          </p:nvSpPr>
          <p:spPr>
            <a:xfrm>
              <a:off x="3232403" y="4022356"/>
              <a:ext cx="1710055" cy="704850"/>
            </a:xfrm>
            <a:custGeom>
              <a:avLst/>
              <a:gdLst/>
              <a:ahLst/>
              <a:cxnLst/>
              <a:rect l="l" t="t" r="r" b="b"/>
              <a:pathLst>
                <a:path w="1710054" h="704850">
                  <a:moveTo>
                    <a:pt x="1678305" y="0"/>
                  </a:moveTo>
                  <a:lnTo>
                    <a:pt x="31622" y="0"/>
                  </a:lnTo>
                  <a:lnTo>
                    <a:pt x="19288" y="2485"/>
                  </a:lnTo>
                  <a:lnTo>
                    <a:pt x="9239" y="9261"/>
                  </a:lnTo>
                  <a:lnTo>
                    <a:pt x="2476" y="19309"/>
                  </a:lnTo>
                  <a:lnTo>
                    <a:pt x="0" y="31610"/>
                  </a:lnTo>
                  <a:lnTo>
                    <a:pt x="0" y="673112"/>
                  </a:lnTo>
                  <a:lnTo>
                    <a:pt x="2476" y="685413"/>
                  </a:lnTo>
                  <a:lnTo>
                    <a:pt x="9239" y="695461"/>
                  </a:lnTo>
                  <a:lnTo>
                    <a:pt x="19288" y="702237"/>
                  </a:lnTo>
                  <a:lnTo>
                    <a:pt x="31622" y="704723"/>
                  </a:lnTo>
                  <a:lnTo>
                    <a:pt x="1678305" y="704723"/>
                  </a:lnTo>
                  <a:lnTo>
                    <a:pt x="1690639" y="702237"/>
                  </a:lnTo>
                  <a:lnTo>
                    <a:pt x="1700688" y="695461"/>
                  </a:lnTo>
                  <a:lnTo>
                    <a:pt x="1707451" y="685413"/>
                  </a:lnTo>
                  <a:lnTo>
                    <a:pt x="1709928" y="673112"/>
                  </a:lnTo>
                  <a:lnTo>
                    <a:pt x="1709928" y="31610"/>
                  </a:lnTo>
                  <a:lnTo>
                    <a:pt x="1707451" y="19309"/>
                  </a:lnTo>
                  <a:lnTo>
                    <a:pt x="1700688" y="9261"/>
                  </a:lnTo>
                  <a:lnTo>
                    <a:pt x="1690639" y="2485"/>
                  </a:lnTo>
                  <a:lnTo>
                    <a:pt x="1678305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26">
              <a:extLst>
                <a:ext uri="{FF2B5EF4-FFF2-40B4-BE49-F238E27FC236}">
                  <a16:creationId xmlns:a16="http://schemas.microsoft.com/office/drawing/2014/main" id="{99A34F0D-25A8-4130-92E2-6051AB9CBACF}"/>
                </a:ext>
              </a:extLst>
            </p:cNvPr>
            <p:cNvSpPr/>
            <p:nvPr/>
          </p:nvSpPr>
          <p:spPr>
            <a:xfrm>
              <a:off x="3232403" y="4022356"/>
              <a:ext cx="1710055" cy="704850"/>
            </a:xfrm>
            <a:custGeom>
              <a:avLst/>
              <a:gdLst/>
              <a:ahLst/>
              <a:cxnLst/>
              <a:rect l="l" t="t" r="r" b="b"/>
              <a:pathLst>
                <a:path w="1710054" h="704850">
                  <a:moveTo>
                    <a:pt x="0" y="31610"/>
                  </a:moveTo>
                  <a:lnTo>
                    <a:pt x="2476" y="19309"/>
                  </a:lnTo>
                  <a:lnTo>
                    <a:pt x="9239" y="9261"/>
                  </a:lnTo>
                  <a:lnTo>
                    <a:pt x="19288" y="2485"/>
                  </a:lnTo>
                  <a:lnTo>
                    <a:pt x="31622" y="0"/>
                  </a:lnTo>
                  <a:lnTo>
                    <a:pt x="1678305" y="0"/>
                  </a:lnTo>
                  <a:lnTo>
                    <a:pt x="1690639" y="2485"/>
                  </a:lnTo>
                  <a:lnTo>
                    <a:pt x="1700688" y="9261"/>
                  </a:lnTo>
                  <a:lnTo>
                    <a:pt x="1707451" y="19309"/>
                  </a:lnTo>
                  <a:lnTo>
                    <a:pt x="1709928" y="31610"/>
                  </a:lnTo>
                  <a:lnTo>
                    <a:pt x="1709928" y="673112"/>
                  </a:lnTo>
                  <a:lnTo>
                    <a:pt x="1707451" y="685413"/>
                  </a:lnTo>
                  <a:lnTo>
                    <a:pt x="1700688" y="695461"/>
                  </a:lnTo>
                  <a:lnTo>
                    <a:pt x="1690639" y="702237"/>
                  </a:lnTo>
                  <a:lnTo>
                    <a:pt x="1678305" y="704723"/>
                  </a:lnTo>
                  <a:lnTo>
                    <a:pt x="31622" y="704723"/>
                  </a:lnTo>
                  <a:lnTo>
                    <a:pt x="19288" y="702237"/>
                  </a:lnTo>
                  <a:lnTo>
                    <a:pt x="9239" y="695461"/>
                  </a:lnTo>
                  <a:lnTo>
                    <a:pt x="2476" y="685413"/>
                  </a:lnTo>
                  <a:lnTo>
                    <a:pt x="0" y="673112"/>
                  </a:lnTo>
                  <a:lnTo>
                    <a:pt x="0" y="31610"/>
                  </a:lnTo>
                  <a:close/>
                </a:path>
              </a:pathLst>
            </a:custGeom>
            <a:ln w="9533">
              <a:solidFill>
                <a:srgbClr val="00124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27">
              <a:extLst>
                <a:ext uri="{FF2B5EF4-FFF2-40B4-BE49-F238E27FC236}">
                  <a16:creationId xmlns:a16="http://schemas.microsoft.com/office/drawing/2014/main" id="{79C940CD-5A60-4383-89D7-897CBBA4E893}"/>
                </a:ext>
              </a:extLst>
            </p:cNvPr>
            <p:cNvSpPr/>
            <p:nvPr/>
          </p:nvSpPr>
          <p:spPr>
            <a:xfrm>
              <a:off x="3278123" y="4058970"/>
              <a:ext cx="1618615" cy="631825"/>
            </a:xfrm>
            <a:custGeom>
              <a:avLst/>
              <a:gdLst/>
              <a:ahLst/>
              <a:cxnLst/>
              <a:rect l="l" t="t" r="r" b="b"/>
              <a:pathLst>
                <a:path w="1618614" h="631825">
                  <a:moveTo>
                    <a:pt x="1618488" y="0"/>
                  </a:moveTo>
                  <a:lnTo>
                    <a:pt x="0" y="0"/>
                  </a:lnTo>
                  <a:lnTo>
                    <a:pt x="0" y="631494"/>
                  </a:lnTo>
                  <a:lnTo>
                    <a:pt x="1618488" y="631494"/>
                  </a:lnTo>
                  <a:lnTo>
                    <a:pt x="1618488" y="0"/>
                  </a:lnTo>
                  <a:close/>
                </a:path>
              </a:pathLst>
            </a:custGeom>
            <a:solidFill>
              <a:srgbClr val="009A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28">
              <a:extLst>
                <a:ext uri="{FF2B5EF4-FFF2-40B4-BE49-F238E27FC236}">
                  <a16:creationId xmlns:a16="http://schemas.microsoft.com/office/drawing/2014/main" id="{196E04A7-54C8-4213-86E9-E1CA199069FD}"/>
                </a:ext>
              </a:extLst>
            </p:cNvPr>
            <p:cNvSpPr/>
            <p:nvPr/>
          </p:nvSpPr>
          <p:spPr>
            <a:xfrm>
              <a:off x="3278123" y="4058970"/>
              <a:ext cx="1618615" cy="631825"/>
            </a:xfrm>
            <a:custGeom>
              <a:avLst/>
              <a:gdLst/>
              <a:ahLst/>
              <a:cxnLst/>
              <a:rect l="l" t="t" r="r" b="b"/>
              <a:pathLst>
                <a:path w="1618614" h="631825">
                  <a:moveTo>
                    <a:pt x="0" y="631494"/>
                  </a:moveTo>
                  <a:lnTo>
                    <a:pt x="1618488" y="631494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631494"/>
                  </a:lnTo>
                  <a:close/>
                </a:path>
              </a:pathLst>
            </a:custGeom>
            <a:ln w="9533">
              <a:solidFill>
                <a:srgbClr val="00124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8" name="object 32">
            <a:extLst>
              <a:ext uri="{FF2B5EF4-FFF2-40B4-BE49-F238E27FC236}">
                <a16:creationId xmlns:a16="http://schemas.microsoft.com/office/drawing/2014/main" id="{6B057D55-89C8-4E58-A44F-588B0CF72BEE}"/>
              </a:ext>
            </a:extLst>
          </p:cNvPr>
          <p:cNvSpPr txBox="1"/>
          <p:nvPr/>
        </p:nvSpPr>
        <p:spPr>
          <a:xfrm>
            <a:off x="4042330" y="5084004"/>
            <a:ext cx="2333543" cy="848950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370840" marR="109220" indent="-238125" algn="ctr">
              <a:spcBef>
                <a:spcPts val="140"/>
              </a:spcBef>
            </a:pPr>
            <a:r>
              <a:rPr spc="-10"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Evaluation</a:t>
            </a:r>
            <a:r>
              <a:rPr spc="95"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documents</a:t>
            </a:r>
            <a:r>
              <a:rPr spc="75"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spc="-20"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available </a:t>
            </a:r>
            <a:r>
              <a:rPr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in </a:t>
            </a:r>
            <a:r>
              <a:rPr spc="-20"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OneUSG</a:t>
            </a:r>
            <a:r>
              <a:rPr spc="90"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Gill Sans MT" panose="020B0502020104020203" pitchFamily="34" charset="0"/>
                <a:cs typeface="Arial"/>
              </a:rPr>
              <a:t>Connect.</a:t>
            </a:r>
            <a:endParaRPr dirty="0">
              <a:latin typeface="Gill Sans MT" panose="020B0502020104020203" pitchFamily="34" charset="0"/>
              <a:cs typeface="Arial"/>
            </a:endParaRPr>
          </a:p>
        </p:txBody>
      </p:sp>
      <p:grpSp>
        <p:nvGrpSpPr>
          <p:cNvPr id="150" name="object 8">
            <a:extLst>
              <a:ext uri="{FF2B5EF4-FFF2-40B4-BE49-F238E27FC236}">
                <a16:creationId xmlns:a16="http://schemas.microsoft.com/office/drawing/2014/main" id="{63D5714E-806C-4F80-B659-DBBD9103C784}"/>
              </a:ext>
            </a:extLst>
          </p:cNvPr>
          <p:cNvGrpSpPr/>
          <p:nvPr/>
        </p:nvGrpSpPr>
        <p:grpSpPr>
          <a:xfrm>
            <a:off x="8403246" y="4825325"/>
            <a:ext cx="2465371" cy="1293093"/>
            <a:chOff x="5733288" y="4017784"/>
            <a:chExt cx="1719580" cy="704850"/>
          </a:xfrm>
        </p:grpSpPr>
        <p:sp>
          <p:nvSpPr>
            <p:cNvPr id="151" name="object 9">
              <a:extLst>
                <a:ext uri="{FF2B5EF4-FFF2-40B4-BE49-F238E27FC236}">
                  <a16:creationId xmlns:a16="http://schemas.microsoft.com/office/drawing/2014/main" id="{D4FAB730-5A64-487E-A95D-D40D83417071}"/>
                </a:ext>
              </a:extLst>
            </p:cNvPr>
            <p:cNvSpPr/>
            <p:nvPr/>
          </p:nvSpPr>
          <p:spPr>
            <a:xfrm>
              <a:off x="5733288" y="4017784"/>
              <a:ext cx="1719580" cy="704850"/>
            </a:xfrm>
            <a:custGeom>
              <a:avLst/>
              <a:gdLst/>
              <a:ahLst/>
              <a:cxnLst/>
              <a:rect l="l" t="t" r="r" b="b"/>
              <a:pathLst>
                <a:path w="1719579" h="704850">
                  <a:moveTo>
                    <a:pt x="1687448" y="0"/>
                  </a:moveTo>
                  <a:lnTo>
                    <a:pt x="31623" y="0"/>
                  </a:lnTo>
                  <a:lnTo>
                    <a:pt x="19288" y="2483"/>
                  </a:lnTo>
                  <a:lnTo>
                    <a:pt x="9239" y="9256"/>
                  </a:lnTo>
                  <a:lnTo>
                    <a:pt x="2476" y="19304"/>
                  </a:lnTo>
                  <a:lnTo>
                    <a:pt x="0" y="31610"/>
                  </a:lnTo>
                  <a:lnTo>
                    <a:pt x="0" y="673112"/>
                  </a:lnTo>
                  <a:lnTo>
                    <a:pt x="2476" y="685411"/>
                  </a:lnTo>
                  <a:lnTo>
                    <a:pt x="9239" y="695455"/>
                  </a:lnTo>
                  <a:lnTo>
                    <a:pt x="19288" y="702227"/>
                  </a:lnTo>
                  <a:lnTo>
                    <a:pt x="31623" y="704710"/>
                  </a:lnTo>
                  <a:lnTo>
                    <a:pt x="1687448" y="704710"/>
                  </a:lnTo>
                  <a:lnTo>
                    <a:pt x="1699783" y="702227"/>
                  </a:lnTo>
                  <a:lnTo>
                    <a:pt x="1709832" y="695455"/>
                  </a:lnTo>
                  <a:lnTo>
                    <a:pt x="1716595" y="685411"/>
                  </a:lnTo>
                  <a:lnTo>
                    <a:pt x="1719071" y="673112"/>
                  </a:lnTo>
                  <a:lnTo>
                    <a:pt x="1719071" y="31610"/>
                  </a:lnTo>
                  <a:lnTo>
                    <a:pt x="1716595" y="19304"/>
                  </a:lnTo>
                  <a:lnTo>
                    <a:pt x="1709832" y="9256"/>
                  </a:lnTo>
                  <a:lnTo>
                    <a:pt x="1699783" y="2483"/>
                  </a:lnTo>
                  <a:lnTo>
                    <a:pt x="1687448" y="0"/>
                  </a:lnTo>
                  <a:close/>
                </a:path>
              </a:pathLst>
            </a:custGeom>
            <a:solidFill>
              <a:srgbClr val="009A4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bject 10">
              <a:extLst>
                <a:ext uri="{FF2B5EF4-FFF2-40B4-BE49-F238E27FC236}">
                  <a16:creationId xmlns:a16="http://schemas.microsoft.com/office/drawing/2014/main" id="{1E0B54E2-CF62-4D33-B1BE-EB869D6F259B}"/>
                </a:ext>
              </a:extLst>
            </p:cNvPr>
            <p:cNvSpPr/>
            <p:nvPr/>
          </p:nvSpPr>
          <p:spPr>
            <a:xfrm>
              <a:off x="5783580" y="4058970"/>
              <a:ext cx="1628139" cy="631825"/>
            </a:xfrm>
            <a:custGeom>
              <a:avLst/>
              <a:gdLst/>
              <a:ahLst/>
              <a:cxnLst/>
              <a:rect l="l" t="t" r="r" b="b"/>
              <a:pathLst>
                <a:path w="1628140" h="631825">
                  <a:moveTo>
                    <a:pt x="1627631" y="0"/>
                  </a:moveTo>
                  <a:lnTo>
                    <a:pt x="0" y="0"/>
                  </a:lnTo>
                  <a:lnTo>
                    <a:pt x="0" y="631494"/>
                  </a:lnTo>
                  <a:lnTo>
                    <a:pt x="1627631" y="631494"/>
                  </a:lnTo>
                  <a:lnTo>
                    <a:pt x="1627631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bject 11">
              <a:extLst>
                <a:ext uri="{FF2B5EF4-FFF2-40B4-BE49-F238E27FC236}">
                  <a16:creationId xmlns:a16="http://schemas.microsoft.com/office/drawing/2014/main" id="{B17897CC-93DB-48FC-918F-87A548BDFBDF}"/>
                </a:ext>
              </a:extLst>
            </p:cNvPr>
            <p:cNvSpPr/>
            <p:nvPr/>
          </p:nvSpPr>
          <p:spPr>
            <a:xfrm>
              <a:off x="5783580" y="4058970"/>
              <a:ext cx="1628139" cy="631825"/>
            </a:xfrm>
            <a:custGeom>
              <a:avLst/>
              <a:gdLst/>
              <a:ahLst/>
              <a:cxnLst/>
              <a:rect l="l" t="t" r="r" b="b"/>
              <a:pathLst>
                <a:path w="1628140" h="631825">
                  <a:moveTo>
                    <a:pt x="0" y="631494"/>
                  </a:moveTo>
                  <a:lnTo>
                    <a:pt x="1627631" y="631494"/>
                  </a:lnTo>
                  <a:lnTo>
                    <a:pt x="1627631" y="0"/>
                  </a:lnTo>
                  <a:lnTo>
                    <a:pt x="0" y="0"/>
                  </a:lnTo>
                  <a:lnTo>
                    <a:pt x="0" y="631494"/>
                  </a:lnTo>
                  <a:close/>
                </a:path>
              </a:pathLst>
            </a:custGeom>
            <a:ln w="9533">
              <a:solidFill>
                <a:srgbClr val="009A4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" name="object 12">
            <a:extLst>
              <a:ext uri="{FF2B5EF4-FFF2-40B4-BE49-F238E27FC236}">
                <a16:creationId xmlns:a16="http://schemas.microsoft.com/office/drawing/2014/main" id="{BDB85F8E-CF82-4730-B54F-793729981490}"/>
              </a:ext>
            </a:extLst>
          </p:cNvPr>
          <p:cNvSpPr txBox="1"/>
          <p:nvPr/>
        </p:nvSpPr>
        <p:spPr>
          <a:xfrm>
            <a:off x="8433217" y="4829763"/>
            <a:ext cx="2222749" cy="10108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32105" marR="121285" indent="-210820" algn="ctr">
              <a:lnSpc>
                <a:spcPct val="112799"/>
              </a:lnSpc>
              <a:spcBef>
                <a:spcPts val="740"/>
              </a:spcBef>
            </a:pPr>
            <a:r>
              <a:rPr kern="0" spc="55" dirty="0">
                <a:solidFill>
                  <a:srgbClr val="FFFFFF"/>
                </a:solidFill>
                <a:latin typeface="Gill Sans MT"/>
                <a:cs typeface="Gill Sans MT"/>
              </a:rPr>
              <a:t>Last</a:t>
            </a:r>
            <a:r>
              <a:rPr kern="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dirty="0">
                <a:solidFill>
                  <a:srgbClr val="FFFFFF"/>
                </a:solidFill>
                <a:latin typeface="Gill Sans MT"/>
                <a:cs typeface="Gill Sans MT"/>
              </a:rPr>
              <a:t>day</a:t>
            </a:r>
            <a:r>
              <a:rPr kern="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kern="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50" dirty="0">
                <a:solidFill>
                  <a:srgbClr val="FFFFFF"/>
                </a:solidFill>
                <a:latin typeface="Gill Sans MT"/>
                <a:cs typeface="Gill Sans MT"/>
              </a:rPr>
              <a:t>submit</a:t>
            </a:r>
            <a:r>
              <a:rPr kern="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-10" dirty="0">
                <a:solidFill>
                  <a:srgbClr val="FFFFFF"/>
                </a:solidFill>
                <a:latin typeface="Gill Sans MT"/>
                <a:cs typeface="Gill Sans MT"/>
              </a:rPr>
              <a:t>evaluations </a:t>
            </a:r>
            <a:r>
              <a:rPr kern="0" spc="1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kern="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10" dirty="0">
                <a:solidFill>
                  <a:srgbClr val="FFFFFF"/>
                </a:solidFill>
                <a:latin typeface="Gill Sans MT"/>
                <a:cs typeface="Gill Sans MT"/>
              </a:rPr>
              <a:t>Human</a:t>
            </a:r>
            <a:r>
              <a:rPr kern="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kern="0" spc="-10" dirty="0">
                <a:solidFill>
                  <a:srgbClr val="FFFFFF"/>
                </a:solidFill>
                <a:latin typeface="Gill Sans MT"/>
                <a:cs typeface="Gill Sans MT"/>
              </a:rPr>
              <a:t>Resources</a:t>
            </a:r>
            <a:endParaRPr kern="0" dirty="0">
              <a:solidFill>
                <a:sysClr val="windowText" lastClr="000000"/>
              </a:solidFill>
              <a:latin typeface="Gill Sans MT"/>
              <a:cs typeface="Gill Sans MT"/>
            </a:endParaRPr>
          </a:p>
        </p:txBody>
      </p:sp>
      <p:pic>
        <p:nvPicPr>
          <p:cNvPr id="155" name="object 13">
            <a:extLst>
              <a:ext uri="{FF2B5EF4-FFF2-40B4-BE49-F238E27FC236}">
                <a16:creationId xmlns:a16="http://schemas.microsoft.com/office/drawing/2014/main" id="{92AE29BB-CAE7-4BDA-889A-DDD42CF581F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15575" y="4744352"/>
            <a:ext cx="144766" cy="151808"/>
          </a:xfrm>
          <a:prstGeom prst="rect">
            <a:avLst/>
          </a:prstGeom>
        </p:spPr>
      </p:pic>
      <p:sp>
        <p:nvSpPr>
          <p:cNvPr id="156" name="object 44">
            <a:extLst>
              <a:ext uri="{FF2B5EF4-FFF2-40B4-BE49-F238E27FC236}">
                <a16:creationId xmlns:a16="http://schemas.microsoft.com/office/drawing/2014/main" id="{8B5897E9-6307-411E-8CD9-334B04B3FEBC}"/>
              </a:ext>
            </a:extLst>
          </p:cNvPr>
          <p:cNvSpPr txBox="1"/>
          <p:nvPr/>
        </p:nvSpPr>
        <p:spPr>
          <a:xfrm>
            <a:off x="8773706" y="4418335"/>
            <a:ext cx="1882260" cy="278281"/>
          </a:xfrm>
          <a:prstGeom prst="rect">
            <a:avLst/>
          </a:prstGeom>
          <a:solidFill>
            <a:srgbClr val="009A4E"/>
          </a:solidFill>
        </p:spPr>
        <p:txBody>
          <a:bodyPr vert="horz" wrap="square" lIns="0" tIns="1270" rIns="0" bIns="0" rtlCol="0" anchor="ctr">
            <a:spAutoFit/>
          </a:bodyPr>
          <a:lstStyle/>
          <a:p>
            <a:pPr marL="274320"/>
            <a:r>
              <a:rPr b="1" kern="0" spc="-35" dirty="0">
                <a:solidFill>
                  <a:srgbClr val="FFFFFF"/>
                </a:solidFill>
                <a:latin typeface="Gill Sans MT"/>
                <a:cs typeface="Gill Sans MT"/>
              </a:rPr>
              <a:t>February</a:t>
            </a:r>
            <a:r>
              <a:rPr b="1" kern="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b="1" kern="0" spc="-25" dirty="0">
                <a:solidFill>
                  <a:srgbClr val="FFFFFF"/>
                </a:solidFill>
                <a:latin typeface="Gill Sans MT"/>
                <a:cs typeface="Gill Sans MT"/>
              </a:rPr>
              <a:t>25</a:t>
            </a:r>
            <a:endParaRPr kern="0" dirty="0">
              <a:solidFill>
                <a:sysClr val="windowText" lastClr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2951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C305D6-0328-4EB9-BD90-6002F73AEE9A}"/>
              </a:ext>
            </a:extLst>
          </p:cNvPr>
          <p:cNvGrpSpPr/>
          <p:nvPr/>
        </p:nvGrpSpPr>
        <p:grpSpPr>
          <a:xfrm>
            <a:off x="951241" y="905920"/>
            <a:ext cx="1240658" cy="72184"/>
            <a:chOff x="832103" y="1189822"/>
            <a:chExt cx="741045" cy="4635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C4E534F-7C1B-48E4-B76F-85A23AB4827F}"/>
                </a:ext>
              </a:extLst>
            </p:cNvPr>
            <p:cNvSpPr/>
            <p:nvPr/>
          </p:nvSpPr>
          <p:spPr>
            <a:xfrm>
              <a:off x="1207007" y="1189822"/>
              <a:ext cx="365760" cy="46355"/>
            </a:xfrm>
            <a:custGeom>
              <a:avLst/>
              <a:gdLst/>
              <a:ahLst/>
              <a:cxnLst/>
              <a:rect l="l" t="t" r="r" b="b"/>
              <a:pathLst>
                <a:path w="365759" h="46355">
                  <a:moveTo>
                    <a:pt x="365759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65759" y="4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B94F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C3A9B99-63F6-4392-BF87-C29C3C625313}"/>
                </a:ext>
              </a:extLst>
            </p:cNvPr>
            <p:cNvSpPr/>
            <p:nvPr/>
          </p:nvSpPr>
          <p:spPr>
            <a:xfrm>
              <a:off x="832103" y="1189822"/>
              <a:ext cx="375285" cy="46355"/>
            </a:xfrm>
            <a:custGeom>
              <a:avLst/>
              <a:gdLst/>
              <a:ahLst/>
              <a:cxnLst/>
              <a:rect l="l" t="t" r="r" b="b"/>
              <a:pathLst>
                <a:path w="375284" h="46355">
                  <a:moveTo>
                    <a:pt x="374903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374903" y="45760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3FCB835-4BA0-42BA-9B21-3A440266A47F}"/>
              </a:ext>
            </a:extLst>
          </p:cNvPr>
          <p:cNvSpPr txBox="1">
            <a:spLocks/>
          </p:cNvSpPr>
          <p:nvPr/>
        </p:nvSpPr>
        <p:spPr>
          <a:xfrm>
            <a:off x="809001" y="1910303"/>
            <a:ext cx="10541170" cy="42375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1300" b="0" i="0">
                <a:solidFill>
                  <a:srgbClr val="005D90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23215" marR="0" lvl="0" indent="-31051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Evaluations</a:t>
            </a:r>
            <a:r>
              <a:rPr kumimoji="0" lang="en-US" sz="2800" b="0" i="0" u="none" strike="noStrike" kern="0" cap="none" spc="12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are</a:t>
            </a:r>
            <a:r>
              <a:rPr kumimoji="0" lang="en-US" sz="2800" b="0" i="0" u="none" strike="noStrike" kern="0" cap="none" spc="-7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based</a:t>
            </a:r>
            <a:r>
              <a:rPr kumimoji="0" lang="en-US" sz="2800" b="0" i="0" u="none" strike="noStrike" kern="0" cap="none" spc="-12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“Reports</a:t>
            </a:r>
            <a:r>
              <a:rPr kumimoji="0" lang="en-US" sz="2800" b="0" i="0" u="none" strike="noStrike" kern="0" cap="none" spc="-9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to”</a:t>
            </a:r>
            <a:r>
              <a:rPr kumimoji="0" lang="en-US" sz="2800" b="0" i="0" u="none" strike="noStrike" kern="0" cap="none" spc="-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structure</a:t>
            </a:r>
            <a:r>
              <a:rPr kumimoji="0" lang="en-US" sz="2800" b="0" i="0" u="none" strike="noStrike" kern="0" cap="none" spc="-7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>
                <a:tab pos="323215" algn="l"/>
              </a:tabLst>
              <a:defRPr/>
            </a:pPr>
            <a:r>
              <a:rPr lang="en-US" sz="2800" kern="0" spc="-45" dirty="0"/>
              <a:t>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OneUSG,</a:t>
            </a:r>
            <a:r>
              <a:rPr kumimoji="0" lang="en-US" sz="3200" b="0" i="0" u="none" strike="noStrike" kern="0" cap="none" spc="-4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not</a:t>
            </a:r>
            <a:r>
              <a:rPr kumimoji="0" lang="en-US" sz="3200" b="0" i="0" u="none" strike="noStrike" kern="0" cap="none" spc="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time</a:t>
            </a:r>
            <a:r>
              <a:rPr kumimoji="0" lang="en-US" sz="3200" b="0" i="0" u="none" strike="noStrike" kern="0" cap="none" spc="-7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approver</a:t>
            </a:r>
          </a:p>
          <a:p>
            <a:pPr marL="323215" marR="0" lvl="0" indent="-310515" defTabSz="914400" eaLnBrk="1" fontAlgn="auto" latinLnBrk="0" hangingPunct="1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21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800" b="0" i="0" u="none" strike="noStrike" kern="0" cap="none" spc="-10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type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lang="en-US" sz="2800" b="0" i="0" u="none" strike="noStrike" kern="0" cap="none" spc="-8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evaluation</a:t>
            </a:r>
            <a:r>
              <a:rPr kumimoji="0" lang="en-US" sz="2800" b="0" i="0" u="none" strike="noStrike" kern="0" cap="none" spc="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based</a:t>
            </a:r>
            <a:r>
              <a:rPr kumimoji="0" lang="en-US" sz="2800" b="0" i="0" u="none" strike="noStrike" kern="0" cap="none" spc="-13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</a:t>
            </a:r>
            <a:r>
              <a:rPr kumimoji="0" lang="en-US" sz="2800" b="0" i="0" u="none" strike="noStrike" kern="0" cap="none" spc="-6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job</a:t>
            </a:r>
            <a:r>
              <a:rPr kumimoji="0" lang="en-US" sz="2800" b="0" i="0" u="none" strike="noStrike" kern="0" cap="none" spc="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code</a:t>
            </a:r>
            <a:r>
              <a:rPr kumimoji="0" lang="en-US" sz="2800" b="0" i="0" u="none" strike="noStrike" kern="0" cap="none" spc="-10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(Staff</a:t>
            </a:r>
            <a:r>
              <a:rPr kumimoji="0" lang="en-US" sz="2800" b="0" i="0" u="none" strike="noStrike" kern="0" cap="none" spc="-7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vs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Leader)</a:t>
            </a:r>
          </a:p>
          <a:p>
            <a:pPr marL="323850" marR="581025" lvl="0" indent="-311785" defTabSz="914400" eaLnBrk="1" fontAlgn="auto" latinLnBrk="0" hangingPunct="1">
              <a:lnSpc>
                <a:spcPct val="1157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850" algn="l"/>
              </a:tabLst>
              <a:defRPr/>
            </a:pP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Goals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should</a:t>
            </a:r>
            <a:r>
              <a:rPr kumimoji="0" lang="en-US" sz="2800" b="0" i="0" u="none" strike="noStrike" kern="0" cap="none" spc="-6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be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set</a:t>
            </a:r>
            <a:r>
              <a:rPr kumimoji="0" lang="en-US" sz="2800" b="0" i="0" u="none" strike="noStrike" kern="0" cap="none" spc="-15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upcoming</a:t>
            </a:r>
            <a:r>
              <a:rPr kumimoji="0" lang="en-US" sz="2800" b="0" i="0" u="none" strike="noStrike" kern="0" cap="none" spc="-7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year with begin and </a:t>
            </a:r>
            <a:r>
              <a:rPr lang="en-US" sz="2800" kern="0" spc="-20" dirty="0"/>
              <a:t>end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dates.</a:t>
            </a:r>
          </a:p>
          <a:p>
            <a:pPr marL="323850" marR="5080" lvl="0" indent="-311785" defTabSz="914400" eaLnBrk="1" fontAlgn="auto" latinLnBrk="0" hangingPunct="1">
              <a:lnSpc>
                <a:spcPct val="1157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Segoe UI Symbol"/>
              <a:buChar char="➔"/>
              <a:tabLst>
                <a:tab pos="32385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Position</a:t>
            </a:r>
            <a:r>
              <a:rPr kumimoji="0" lang="en-US" sz="2800" b="0" i="0" u="none" strike="noStrike" kern="0" cap="none" spc="6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description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review</a:t>
            </a:r>
            <a:r>
              <a:rPr kumimoji="0" lang="en-US" sz="2800" b="0" i="0" u="none" strike="noStrike" kern="0" cap="none" spc="-6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</a:t>
            </a:r>
            <a:r>
              <a:rPr kumimoji="0" lang="en-US" sz="2800" b="0" i="0" u="none" strike="noStrike" kern="0" cap="none" spc="2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managers</a:t>
            </a:r>
            <a:r>
              <a:rPr kumimoji="0" lang="en-US" sz="2800" b="0" i="0" u="none" strike="noStrike" kern="0" cap="none" spc="-7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can</a:t>
            </a:r>
            <a:r>
              <a:rPr kumimoji="0" lang="en-US" sz="2800" b="0" i="0" u="none" strike="noStrike" kern="0" cap="none" spc="-9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access</a:t>
            </a:r>
            <a:r>
              <a:rPr kumimoji="0" 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your</a:t>
            </a:r>
            <a:r>
              <a:rPr kumimoji="0" lang="en-US" sz="2800" b="0" i="0" u="none" strike="noStrike" kern="0" cap="none" spc="3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position</a:t>
            </a:r>
            <a:r>
              <a:rPr kumimoji="0" lang="en-US" sz="2800" b="0" i="0" u="none" strike="noStrike" kern="0" cap="none" spc="15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description</a:t>
            </a:r>
            <a:r>
              <a:rPr kumimoji="0" lang="en-US" sz="2800" b="0" i="0" u="none" strike="noStrike" kern="0" cap="none" spc="-9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</a:t>
            </a:r>
            <a:r>
              <a:rPr kumimoji="0" lang="en-US" sz="2800" b="0" i="0" u="none" strike="noStrike" kern="0" cap="none" spc="7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OneUSG.</a:t>
            </a:r>
            <a:r>
              <a:rPr kumimoji="0" lang="en-US" sz="2800" b="0" i="0" u="none" strike="noStrike" kern="0" cap="none" spc="29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4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More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directions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will</a:t>
            </a:r>
            <a:r>
              <a:rPr kumimoji="0" lang="en-US" sz="2800" b="0" i="0" u="none" strike="noStrike" kern="0" cap="none" spc="2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be</a:t>
            </a:r>
            <a:r>
              <a:rPr kumimoji="0" lang="en-US" sz="2800" b="0" i="0" u="none" strike="noStrike" kern="0" cap="none" spc="-75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provided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managers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D9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January.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1EF550E-E047-4826-9AE3-31C57101219B}"/>
              </a:ext>
            </a:extLst>
          </p:cNvPr>
          <p:cNvSpPr txBox="1">
            <a:spLocks/>
          </p:cNvSpPr>
          <p:nvPr/>
        </p:nvSpPr>
        <p:spPr>
          <a:xfrm>
            <a:off x="809001" y="1122024"/>
            <a:ext cx="4214197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00124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Items</a:t>
            </a:r>
            <a:r>
              <a:rPr kumimoji="0" lang="en-US" sz="4800" b="1" i="0" u="none" strike="noStrike" kern="0" cap="none" spc="-19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to</a:t>
            </a:r>
            <a:r>
              <a:rPr kumimoji="0" lang="en-US" sz="4800" b="1" i="0" u="none" strike="noStrike" kern="0" cap="none" spc="-95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 </a:t>
            </a:r>
            <a:r>
              <a:rPr kumimoji="0" lang="en-US" sz="4800" b="1" i="0" u="none" strike="noStrike" kern="0" cap="none" spc="85" normalizeH="0" baseline="0" noProof="0" dirty="0">
                <a:ln>
                  <a:noFill/>
                </a:ln>
                <a:solidFill>
                  <a:srgbClr val="001244"/>
                </a:solidFill>
                <a:effectLst/>
                <a:uLnTx/>
                <a:uFillTx/>
                <a:latin typeface="Trebuchet MS"/>
                <a:ea typeface="+mj-ea"/>
              </a:rPr>
              <a:t>Note</a:t>
            </a:r>
          </a:p>
        </p:txBody>
      </p:sp>
      <p:pic>
        <p:nvPicPr>
          <p:cNvPr id="10" name="object 8">
            <a:extLst>
              <a:ext uri="{FF2B5EF4-FFF2-40B4-BE49-F238E27FC236}">
                <a16:creationId xmlns:a16="http://schemas.microsoft.com/office/drawing/2014/main" id="{3005E104-F1F9-405D-A24F-BF3B7F8D70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5848" y="147073"/>
            <a:ext cx="3077931" cy="2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</TotalTime>
  <Words>547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Segoe UI Symbol</vt:lpstr>
      <vt:lpstr>Tahoma</vt:lpstr>
      <vt:lpstr>Trajan Pro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Overview of Process</vt:lpstr>
      <vt:lpstr>Overview of Process</vt:lpstr>
      <vt:lpstr>Achievement of goals set last year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of Service</dc:title>
  <dc:creator>Malone, Sheila P.</dc:creator>
  <cp:lastModifiedBy>Mastronicola, Barbara</cp:lastModifiedBy>
  <cp:revision>98</cp:revision>
  <cp:lastPrinted>2018-04-20T18:12:29Z</cp:lastPrinted>
  <dcterms:created xsi:type="dcterms:W3CDTF">2018-04-20T16:18:10Z</dcterms:created>
  <dcterms:modified xsi:type="dcterms:W3CDTF">2024-01-04T21:32:11Z</dcterms:modified>
</cp:coreProperties>
</file>